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9" r:id="rId2"/>
    <p:sldMasterId id="2147483751" r:id="rId3"/>
    <p:sldMasterId id="2147483764" r:id="rId4"/>
    <p:sldMasterId id="2147483778" r:id="rId5"/>
    <p:sldMasterId id="2147483791" r:id="rId6"/>
  </p:sldMasterIdLst>
  <p:notesMasterIdLst>
    <p:notesMasterId r:id="rId26"/>
  </p:notesMasterIdLst>
  <p:handoutMasterIdLst>
    <p:handoutMasterId r:id="rId27"/>
  </p:handoutMasterIdLst>
  <p:sldIdLst>
    <p:sldId id="256" r:id="rId7"/>
    <p:sldId id="275" r:id="rId8"/>
    <p:sldId id="274" r:id="rId9"/>
    <p:sldId id="276" r:id="rId10"/>
    <p:sldId id="277" r:id="rId11"/>
    <p:sldId id="278" r:id="rId12"/>
    <p:sldId id="279" r:id="rId13"/>
    <p:sldId id="281" r:id="rId14"/>
    <p:sldId id="286" r:id="rId15"/>
    <p:sldId id="287" r:id="rId16"/>
    <p:sldId id="288" r:id="rId17"/>
    <p:sldId id="289" r:id="rId18"/>
    <p:sldId id="280" r:id="rId19"/>
    <p:sldId id="282" r:id="rId20"/>
    <p:sldId id="283" r:id="rId21"/>
    <p:sldId id="284" r:id="rId22"/>
    <p:sldId id="285" r:id="rId23"/>
    <p:sldId id="290" r:id="rId24"/>
    <p:sldId id="291" r:id="rId25"/>
  </p:sldIdLst>
  <p:sldSz cx="9144000" cy="5143500" type="screen16x9"/>
  <p:notesSz cx="7010400" cy="9223375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1347B7-A752-4A97-B4E8-50D0BF55864A}">
          <p14:sldIdLst>
            <p14:sldId id="256"/>
            <p14:sldId id="275"/>
            <p14:sldId id="274"/>
            <p14:sldId id="276"/>
            <p14:sldId id="277"/>
            <p14:sldId id="278"/>
            <p14:sldId id="279"/>
            <p14:sldId id="281"/>
            <p14:sldId id="286"/>
            <p14:sldId id="287"/>
            <p14:sldId id="288"/>
            <p14:sldId id="289"/>
            <p14:sldId id="280"/>
            <p14:sldId id="282"/>
            <p14:sldId id="283"/>
            <p14:sldId id="284"/>
            <p14:sldId id="285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5B"/>
    <a:srgbClr val="753F00"/>
    <a:srgbClr val="FFFCB7"/>
    <a:srgbClr val="676200"/>
    <a:srgbClr val="D4D2B4"/>
    <a:srgbClr val="E2C4A6"/>
    <a:srgbClr val="E8D1BA"/>
    <a:srgbClr val="FFC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102" d="100"/>
          <a:sy n="102" d="100"/>
        </p:scale>
        <p:origin x="132" y="9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1"/>
            <a:ext cx="3037840" cy="46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0607"/>
            <a:ext cx="3037840" cy="46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760607"/>
            <a:ext cx="3037840" cy="46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AB5E35-8EC1-48E6-A070-650D61AB4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234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ECF82-2843-4793-A228-0B3B159EDAE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4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D9ACE-C3D0-4376-B036-56B39455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28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63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8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Must enter apprentice info and various dates into the ARTS system. 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have to manually track all of this data to enter it into ARTS, as our HR systems aren’t able to do the tracking.</a:t>
            </a:r>
          </a:p>
          <a:p>
            <a:r>
              <a:rPr lang="en-US" baseline="0" dirty="0" smtClean="0"/>
              <a:t>Administratively difficult for us due to the large number of apprentices we hire. Smaller program this might be easier.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69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59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09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someone</a:t>
            </a:r>
            <a:r>
              <a:rPr lang="en-US" baseline="0" dirty="0" smtClean="0"/>
              <a:t> is out for an extended period (example: maternity leave), they go into a change of status that impacts their program dates. Basically, we extend their program dates by the amount of time they are out. This requires more manual tracking on a different spreadsheet. We track: The suspend/</a:t>
            </a:r>
            <a:r>
              <a:rPr lang="en-US" baseline="0" dirty="0" err="1" smtClean="0"/>
              <a:t>unsuspend</a:t>
            </a:r>
            <a:r>
              <a:rPr lang="en-US" baseline="0" dirty="0" smtClean="0"/>
              <a:t> dates, new journey level date, new production release date, new probationary period end dates. As before, this may be less burdensome for smaller programs.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24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8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5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1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8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6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4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D9ACE-C3D0-4376-B036-56B3945508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0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2971800"/>
            <a:ext cx="9144000" cy="1133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806700" y="895350"/>
            <a:ext cx="6337300" cy="2084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2873375" y="946150"/>
            <a:ext cx="6270625" cy="2025650"/>
          </a:xfrm>
          <a:prstGeom prst="rect">
            <a:avLst/>
          </a:prstGeom>
          <a:solidFill>
            <a:srgbClr val="0067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9" name="Picture 30" descr="LnI_Logo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1919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C:\Users\TAYH235\AppData\Local\Temp\vmware-tayh235\VMwareDnD\e5096ea4\Photo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738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2971800" y="1200151"/>
            <a:ext cx="5562600" cy="4595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1885950"/>
            <a:ext cx="5562600" cy="8572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0" y="2971800"/>
            <a:ext cx="9144000" cy="1133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3" name="Rectangle 21"/>
          <p:cNvSpPr>
            <a:spLocks noChangeArrowheads="1"/>
          </p:cNvSpPr>
          <p:nvPr userDrawn="1"/>
        </p:nvSpPr>
        <p:spPr bwMode="auto">
          <a:xfrm>
            <a:off x="2806700" y="895350"/>
            <a:ext cx="6337300" cy="2084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5" name="Rectangle 23"/>
          <p:cNvSpPr>
            <a:spLocks noChangeArrowheads="1"/>
          </p:cNvSpPr>
          <p:nvPr userDrawn="1"/>
        </p:nvSpPr>
        <p:spPr bwMode="auto">
          <a:xfrm>
            <a:off x="2873375" y="946150"/>
            <a:ext cx="6270625" cy="2025650"/>
          </a:xfrm>
          <a:prstGeom prst="rect">
            <a:avLst/>
          </a:prstGeom>
          <a:solidFill>
            <a:srgbClr val="0067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6" name="Picture 30" descr="LnI_Logo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1919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C:\Users\TAYH235\AppData\Local\Temp\vmware-tayh235\VMwareDnD\e5096ea4\PhotoBann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738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46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060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120378"/>
            <a:ext cx="1962150" cy="37373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20378"/>
            <a:ext cx="5734050" cy="37373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5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/>
          <a:lstStyle/>
          <a:p>
            <a:fld id="{D7C988F9-E8EE-49F7-8E87-9240DDF958E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/>
          <a:lstStyle/>
          <a:p>
            <a:fld id="{8E534863-E193-4F95-B53B-608E435AA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15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2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61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33550"/>
            <a:ext cx="41148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3550"/>
            <a:ext cx="41148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2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933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57351"/>
            <a:ext cx="4114800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250064"/>
            <a:ext cx="4114800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657351"/>
            <a:ext cx="4114800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2250064"/>
            <a:ext cx="4114800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2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350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2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601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0" y="2971800"/>
            <a:ext cx="9144000" cy="1133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1"/>
          <p:cNvSpPr>
            <a:spLocks noChangeArrowheads="1"/>
          </p:cNvSpPr>
          <p:nvPr userDrawn="1"/>
        </p:nvSpPr>
        <p:spPr bwMode="auto">
          <a:xfrm>
            <a:off x="2806700" y="895350"/>
            <a:ext cx="6337300" cy="2084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22"/>
          <p:cNvSpPr>
            <a:spLocks noChangeArrowheads="1"/>
          </p:cNvSpPr>
          <p:nvPr userDrawn="1"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Rectangle 23"/>
          <p:cNvSpPr>
            <a:spLocks noChangeArrowheads="1"/>
          </p:cNvSpPr>
          <p:nvPr userDrawn="1"/>
        </p:nvSpPr>
        <p:spPr bwMode="auto">
          <a:xfrm>
            <a:off x="2873375" y="946150"/>
            <a:ext cx="6270625" cy="2025650"/>
          </a:xfrm>
          <a:prstGeom prst="rect">
            <a:avLst/>
          </a:prstGeom>
          <a:solidFill>
            <a:srgbClr val="0067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2" name="Picture 30" descr="LnI_Logo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1919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 descr="C:\Users\TAYH235\AppData\Local\Temp\vmware-tayh235\VMwareDnD\e5096ea4\PhotoBann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738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791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5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4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861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35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44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0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97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53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32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94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75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/>
          <a:lstStyle/>
          <a:p>
            <a:fld id="{D7C988F9-E8EE-49F7-8E87-9240DDF958E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/>
          <a:lstStyle/>
          <a:p>
            <a:fld id="{8E534863-E193-4F95-B53B-608E435AA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15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2971800"/>
            <a:ext cx="9144000" cy="1133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806700" y="895350"/>
            <a:ext cx="6337300" cy="2084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2873375" y="946150"/>
            <a:ext cx="6270625" cy="2025650"/>
          </a:xfrm>
          <a:prstGeom prst="rect">
            <a:avLst/>
          </a:prstGeom>
          <a:solidFill>
            <a:srgbClr val="0067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9" name="Picture 30" descr="LnI_Logo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1919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C:\Users\TAYH235\AppData\Local\Temp\vmware-tayh235\VMwareDnD\e5096ea4\Photo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738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2971800" y="1200151"/>
            <a:ext cx="5562600" cy="4595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1885950"/>
            <a:ext cx="5562600" cy="8572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0" y="2971800"/>
            <a:ext cx="9144000" cy="1133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3" name="Rectangle 21"/>
          <p:cNvSpPr>
            <a:spLocks noChangeArrowheads="1"/>
          </p:cNvSpPr>
          <p:nvPr userDrawn="1"/>
        </p:nvSpPr>
        <p:spPr bwMode="auto">
          <a:xfrm>
            <a:off x="2806700" y="895350"/>
            <a:ext cx="6337300" cy="2084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5" name="Rectangle 23"/>
          <p:cNvSpPr>
            <a:spLocks noChangeArrowheads="1"/>
          </p:cNvSpPr>
          <p:nvPr userDrawn="1"/>
        </p:nvSpPr>
        <p:spPr bwMode="auto">
          <a:xfrm>
            <a:off x="2873375" y="946150"/>
            <a:ext cx="6270625" cy="2025650"/>
          </a:xfrm>
          <a:prstGeom prst="rect">
            <a:avLst/>
          </a:prstGeom>
          <a:solidFill>
            <a:srgbClr val="0067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6" name="Picture 30" descr="LnI_Logo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1919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C:\Users\TAYH235\AppData\Local\Temp\vmware-tayh235\VMwareDnD\e5096ea4\PhotoBann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738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46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87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8616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87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33550"/>
            <a:ext cx="41148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3550"/>
            <a:ext cx="41148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9337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57350"/>
            <a:ext cx="4114800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250064"/>
            <a:ext cx="4114800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657350"/>
            <a:ext cx="4114800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2250064"/>
            <a:ext cx="4114800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3509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7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0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95350"/>
            <a:ext cx="32369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5350"/>
            <a:ext cx="5416550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1885950"/>
            <a:ext cx="3236914" cy="304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872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19550"/>
            <a:ext cx="5486400" cy="3488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971551"/>
            <a:ext cx="5486400" cy="2971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40055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79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0601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120378"/>
            <a:ext cx="1962150" cy="37373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20378"/>
            <a:ext cx="5734050" cy="37373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5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33550"/>
            <a:ext cx="41148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3550"/>
            <a:ext cx="41148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9337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/>
          <a:lstStyle/>
          <a:p>
            <a:fld id="{D7C988F9-E8EE-49F7-8E87-9240DDF958E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/>
          <a:lstStyle/>
          <a:p>
            <a:fld id="{8E534863-E193-4F95-B53B-608E435AA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15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0" y="2971800"/>
            <a:ext cx="9144000" cy="1133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1"/>
          <p:cNvSpPr>
            <a:spLocks noChangeArrowheads="1"/>
          </p:cNvSpPr>
          <p:nvPr userDrawn="1"/>
        </p:nvSpPr>
        <p:spPr bwMode="auto">
          <a:xfrm>
            <a:off x="2806700" y="895350"/>
            <a:ext cx="6337300" cy="2084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22"/>
          <p:cNvSpPr>
            <a:spLocks noChangeArrowheads="1"/>
          </p:cNvSpPr>
          <p:nvPr userDrawn="1"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Rectangle 23"/>
          <p:cNvSpPr>
            <a:spLocks noChangeArrowheads="1"/>
          </p:cNvSpPr>
          <p:nvPr userDrawn="1"/>
        </p:nvSpPr>
        <p:spPr bwMode="auto">
          <a:xfrm>
            <a:off x="2873375" y="946150"/>
            <a:ext cx="6270625" cy="2025650"/>
          </a:xfrm>
          <a:prstGeom prst="rect">
            <a:avLst/>
          </a:prstGeom>
          <a:solidFill>
            <a:srgbClr val="0067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2" name="Picture 30" descr="LnI_Logo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1919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 descr="C:\Users\TAYH235\AppData\Local\Temp\vmware-tayh235\VMwareDnD\e5096ea4\PhotoBann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738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791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5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44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353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44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0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97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53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3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57350"/>
            <a:ext cx="4114800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250064"/>
            <a:ext cx="4114800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657350"/>
            <a:ext cx="4114800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2250064"/>
            <a:ext cx="4114800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3509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949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750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/>
          <a:lstStyle/>
          <a:p>
            <a:fld id="{D7C988F9-E8EE-49F7-8E87-9240DDF958E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/>
          <a:lstStyle/>
          <a:p>
            <a:fld id="{8E534863-E193-4F95-B53B-608E435AA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159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2971800"/>
            <a:ext cx="9144000" cy="1133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806700" y="895350"/>
            <a:ext cx="6337300" cy="2084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2873375" y="946150"/>
            <a:ext cx="6270625" cy="2025650"/>
          </a:xfrm>
          <a:prstGeom prst="rect">
            <a:avLst/>
          </a:prstGeom>
          <a:solidFill>
            <a:srgbClr val="0067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9" name="Picture 30" descr="LnI_Logo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1919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C:\Users\TAYH235\AppData\Local\Temp\vmware-tayh235\VMwareDnD\e5096ea4\Photo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738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2971800" y="1200151"/>
            <a:ext cx="5562600" cy="4595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1885950"/>
            <a:ext cx="5562600" cy="8572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0" y="2971800"/>
            <a:ext cx="9144000" cy="1133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3" name="Rectangle 21"/>
          <p:cNvSpPr>
            <a:spLocks noChangeArrowheads="1"/>
          </p:cNvSpPr>
          <p:nvPr userDrawn="1"/>
        </p:nvSpPr>
        <p:spPr bwMode="auto">
          <a:xfrm>
            <a:off x="2806700" y="895350"/>
            <a:ext cx="6337300" cy="2084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5" name="Rectangle 23"/>
          <p:cNvSpPr>
            <a:spLocks noChangeArrowheads="1"/>
          </p:cNvSpPr>
          <p:nvPr userDrawn="1"/>
        </p:nvSpPr>
        <p:spPr bwMode="auto">
          <a:xfrm>
            <a:off x="2873375" y="946150"/>
            <a:ext cx="6270625" cy="2025650"/>
          </a:xfrm>
          <a:prstGeom prst="rect">
            <a:avLst/>
          </a:prstGeom>
          <a:solidFill>
            <a:srgbClr val="0067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6" name="Picture 30" descr="LnI_Logo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1919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C:\Users\TAYH235\AppData\Local\Temp\vmware-tayh235\VMwareDnD\e5096ea4\PhotoBann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738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467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8616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877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33550"/>
            <a:ext cx="41148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3550"/>
            <a:ext cx="41148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93375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57350"/>
            <a:ext cx="4114800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250064"/>
            <a:ext cx="4114800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657350"/>
            <a:ext cx="4114800" cy="4362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2250064"/>
            <a:ext cx="4114800" cy="26940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3509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71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71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95350"/>
            <a:ext cx="32369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5350"/>
            <a:ext cx="5416550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1885950"/>
            <a:ext cx="3236914" cy="304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872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19550"/>
            <a:ext cx="5486400" cy="3488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971551"/>
            <a:ext cx="5486400" cy="2971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40055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795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0601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120378"/>
            <a:ext cx="1962150" cy="37373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20378"/>
            <a:ext cx="5734050" cy="37373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596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/>
          <a:lstStyle/>
          <a:p>
            <a:fld id="{D7C988F9-E8EE-49F7-8E87-9240DDF958E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/>
          <a:lstStyle/>
          <a:p>
            <a:fld id="{8E534863-E193-4F95-B53B-608E435AA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15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0" y="2971800"/>
            <a:ext cx="9144000" cy="1133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1"/>
          <p:cNvSpPr>
            <a:spLocks noChangeArrowheads="1"/>
          </p:cNvSpPr>
          <p:nvPr userDrawn="1"/>
        </p:nvSpPr>
        <p:spPr bwMode="auto">
          <a:xfrm>
            <a:off x="2806700" y="895350"/>
            <a:ext cx="6337300" cy="2084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22"/>
          <p:cNvSpPr>
            <a:spLocks noChangeArrowheads="1"/>
          </p:cNvSpPr>
          <p:nvPr userDrawn="1"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Rectangle 23"/>
          <p:cNvSpPr>
            <a:spLocks noChangeArrowheads="1"/>
          </p:cNvSpPr>
          <p:nvPr userDrawn="1"/>
        </p:nvSpPr>
        <p:spPr bwMode="auto">
          <a:xfrm>
            <a:off x="2873375" y="946150"/>
            <a:ext cx="6270625" cy="2025650"/>
          </a:xfrm>
          <a:prstGeom prst="rect">
            <a:avLst/>
          </a:prstGeom>
          <a:solidFill>
            <a:srgbClr val="0067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2" name="Picture 30" descr="LnI_Logo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1919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 descr="C:\Users\TAYH235\AppData\Local\Temp\vmware-tayh235\VMwareDnD\e5096ea4\PhotoBann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738"/>
            <a:ext cx="914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7914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59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44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353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4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04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08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973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539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327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949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7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95350"/>
            <a:ext cx="32369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5350"/>
            <a:ext cx="5416550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1885950"/>
            <a:ext cx="3236914" cy="304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87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19550"/>
            <a:ext cx="5486400" cy="3488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971551"/>
            <a:ext cx="5486400" cy="2971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440055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7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4"/>
          <p:cNvSpPr>
            <a:spLocks noChangeArrowheads="1"/>
          </p:cNvSpPr>
          <p:nvPr/>
        </p:nvSpPr>
        <p:spPr bwMode="auto">
          <a:xfrm>
            <a:off x="0" y="857250"/>
            <a:ext cx="9144000" cy="428625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2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FFE9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8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81150"/>
            <a:ext cx="83820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30"/>
          <p:cNvSpPr>
            <a:spLocks noChangeArrowheads="1"/>
          </p:cNvSpPr>
          <p:nvPr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2" name="Picture 32" descr="LnI_Logo_2-color-RGB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20574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5" descr="C:\Users\TAYH235\AppData\Local\Temp\vmware-tayh235\VMwareDnD\e500661f\PhotoBanner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6675"/>
            <a:ext cx="6477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857250"/>
            <a:ext cx="9144000" cy="428625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FFE9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2" name="Picture 32" descr="LnI_Logo_2-color-RGB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20574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C:\Users\TAYH235\AppData\Local\Temp\vmware-tayh235\VMwareDnD\e500661f\PhotoBanner.jp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6675"/>
            <a:ext cx="6477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11" r:id="rId13"/>
    <p:sldLayoutId id="2147483702" r:id="rId14"/>
    <p:sldLayoutId id="2147483703" r:id="rId15"/>
    <p:sldLayoutId id="2147483708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857250"/>
            <a:ext cx="9144000" cy="428625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FFE9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" name="Picture 32" descr="LnI_Logo_2-color-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20574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" descr="C:\Users\TAYH235\AppData\Local\Temp\vmware-tayh235\VMwareDnD\e500661f\PhotoBanner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6675"/>
            <a:ext cx="6477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13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4"/>
          <p:cNvSpPr>
            <a:spLocks noChangeArrowheads="1"/>
          </p:cNvSpPr>
          <p:nvPr/>
        </p:nvSpPr>
        <p:spPr bwMode="auto">
          <a:xfrm>
            <a:off x="0" y="857250"/>
            <a:ext cx="9144000" cy="428625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2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FFE9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8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81150"/>
            <a:ext cx="83820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30"/>
          <p:cNvSpPr>
            <a:spLocks noChangeArrowheads="1"/>
          </p:cNvSpPr>
          <p:nvPr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2" name="Picture 32" descr="LnI_Logo_2-color-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20574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5" descr="C:\Users\TAYH235\AppData\Local\Temp\vmware-tayh235\VMwareDnD\e500661f\PhotoBanner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6675"/>
            <a:ext cx="6477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857250"/>
            <a:ext cx="9144000" cy="428625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FFE9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Rectangle 30"/>
          <p:cNvSpPr>
            <a:spLocks noChangeArrowheads="1"/>
          </p:cNvSpPr>
          <p:nvPr userDrawn="1"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2" name="Picture 32" descr="LnI_Logo_2-color-RGB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20574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C:\Users\TAYH235\AppData\Local\Temp\vmware-tayh235\VMwareDnD\e500661f\PhotoBanner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6675"/>
            <a:ext cx="6477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857250"/>
            <a:ext cx="9144000" cy="428625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FFE9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" name="Picture 32" descr="LnI_Logo_2-color-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20574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" descr="C:\Users\TAYH235\AppData\Local\Temp\vmware-tayh235\VMwareDnD\e500661f\PhotoBanner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6675"/>
            <a:ext cx="6477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13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4"/>
          <p:cNvSpPr>
            <a:spLocks noChangeArrowheads="1"/>
          </p:cNvSpPr>
          <p:nvPr/>
        </p:nvSpPr>
        <p:spPr bwMode="auto">
          <a:xfrm>
            <a:off x="0" y="857250"/>
            <a:ext cx="9144000" cy="428625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2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FFE9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8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47750"/>
            <a:ext cx="83820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81150"/>
            <a:ext cx="83820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30"/>
          <p:cNvSpPr>
            <a:spLocks noChangeArrowheads="1"/>
          </p:cNvSpPr>
          <p:nvPr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2" name="Picture 32" descr="LnI_Logo_2-color-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20574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5" descr="C:\Users\TAYH235\AppData\Local\Temp\vmware-tayh235\VMwareDnD\e500661f\PhotoBanner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6675"/>
            <a:ext cx="6477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E05B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A6D1F"/>
        </a:buClr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0AAE5-E0C5-426A-A45B-A6E82BD1D52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7F1D-D291-4636-A485-083313ACC3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857250"/>
            <a:ext cx="9144000" cy="4286250"/>
          </a:xfrm>
          <a:prstGeom prst="rect">
            <a:avLst/>
          </a:prstGeom>
          <a:solidFill>
            <a:srgbClr val="0055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FFE9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5029200"/>
            <a:ext cx="9144000" cy="114300"/>
          </a:xfrm>
          <a:prstGeom prst="rect">
            <a:avLst/>
          </a:prstGeom>
          <a:solidFill>
            <a:srgbClr val="FAEA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" name="Picture 32" descr="LnI_Logo_2-color-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20574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" descr="C:\Users\TAYH235\AppData\Local\Temp\vmware-tayh235\VMwareDnD\e500661f\PhotoBanne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6675"/>
            <a:ext cx="6477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13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ni.wa.gov/licensing-permits/apprenticeship/offer-a-registered-apprenticeshi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lni.wa.gov/licensing-permits/apprenticeship/_docs/1358.pdf" TargetMode="External"/><Relationship Id="rId4" Type="http://schemas.openxmlformats.org/officeDocument/2006/relationships/hyperlink" Target="https://lni.wa.gov/licensing-permits/apprenticeship/laws-rules-policie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200151"/>
            <a:ext cx="5562600" cy="6857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 smtClean="0"/>
              <a:t>Workers’ Compensation Adjudicator 2 (WCA2) Apprenticeship at L&amp;I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1400" dirty="0" smtClean="0">
                <a:solidFill>
                  <a:schemeClr val="tx1"/>
                </a:solidFill>
              </a:rPr>
              <a:t>Catherine Pederson, Claims Specialty Services Program Manager</a:t>
            </a:r>
          </a:p>
          <a:p>
            <a:pPr eaLnBrk="1" hangingPunct="1"/>
            <a:endParaRPr lang="en-US" altLang="en-US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400" dirty="0" smtClean="0">
                <a:solidFill>
                  <a:schemeClr val="tx1"/>
                </a:solidFill>
              </a:rPr>
              <a:t>June 26,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4396" y="1581150"/>
            <a:ext cx="3995208" cy="33813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7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If apprentices aren’t meeting 80% accuracy, can be placed into a Snapshot or Plan for Success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Snapshot usually comes first (if less than 5 elements)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Gives apprentice the opportunity to demonstrate proficiency over a specific time period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Have to submit a required number of claims, and achieve 80% accuracy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0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Despite best efforts, some apprentices are not successful in their program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May result in ending employment (if external hire)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May result in reverting back to prior position (if already a permanent state employee)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9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Program Highlights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Apprenticeship program is approved for GI Bill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Offers an “earn while you learn” opportunity for a career position with the state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Tiered approach </a:t>
            </a:r>
            <a:r>
              <a:rPr lang="en-US" smtClean="0">
                <a:solidFill>
                  <a:schemeClr val="tx1"/>
                </a:solidFill>
              </a:rPr>
              <a:t>to learning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Every apprentice is assigned a coach for the duration of their program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Apprentice Registration Tracking System (ARTS)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Required to use to track apprentice hours and other data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RSI (training) hours and OJT hours must be tracked separately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Requires manual tracking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2915" y="1795256"/>
            <a:ext cx="7478169" cy="29531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RSI Hours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7744" y="1581150"/>
            <a:ext cx="4128512" cy="33813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 of Status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069850"/>
            <a:ext cx="8382000" cy="24039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 of Status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65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Apprenticeship Info for Employers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Laws &amp; Rules for Apprenticeship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WCA2 Apprenticeship Program Standards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75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estion Mark Why · Free image on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88712"/>
            <a:ext cx="4064264" cy="30738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3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L&amp;I’s </a:t>
            </a:r>
            <a:r>
              <a:rPr lang="en-US" dirty="0">
                <a:solidFill>
                  <a:schemeClr val="tx1"/>
                </a:solidFill>
              </a:rPr>
              <a:t>Workers’ Compensation Adjudicator 2 (WCA2) apprenticeship program began in 2003.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8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did we do it?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2002, interviewed staff about how to improve claims processing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One recommendation was to change the way we were training WCA3s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30-month in-training plan which had “up or out” approach</a:t>
            </a:r>
          </a:p>
        </p:txBody>
      </p:sp>
    </p:spTree>
    <p:extLst>
      <p:ext uri="{BB962C8B-B14F-4D97-AF65-F5344CB8AC3E}">
        <p14:creationId xmlns:p14="http://schemas.microsoft.com/office/powerpoint/2010/main" val="414216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did we do it? Continued…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Determined that there was a critical business need for the majority of claim managers to be WCA2 level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 positions remained at WCA1 and WCA3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 all claim managers wanted to be WCA3s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Recruitment and retention difficulties</a:t>
            </a:r>
          </a:p>
        </p:txBody>
      </p:sp>
    </p:spTree>
    <p:extLst>
      <p:ext uri="{BB962C8B-B14F-4D97-AF65-F5344CB8AC3E}">
        <p14:creationId xmlns:p14="http://schemas.microsoft.com/office/powerpoint/2010/main" val="312799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WCA2 apprenticeship is a 22-month program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3 months of paid Related Supplemental Instruction (RSI) (minimum 500 hours)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19 months of OJT (minimum 3000 hours)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Pay progressions at 6, 10, and 22 months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Program Continued…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Apprentices are not permanent in their position until they reach journey level (22 months)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Initial Probation Period: 0-12 months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Discipline Probation Period: 13-22 months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8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typically hire 6 apprentice classes per year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Capacity is up to 13 apprentices per class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Qualified applicants are required to participate in and pass an assessment prior to being invited for interview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Assessment includes math and reading comprehension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Application also requires a typing assessment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4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we measure success?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Robust work checking requirements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Apprentices must complete a minimum of 671 work check items in 55 different elements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They must achieve an 80% accuracy rate in the quality of work performed in all categories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Expected to achieve production expectation of 15 claims per day at end of core training period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3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What if an apprentice is not being successful?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Apprentices have many resources available to assist them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Supervisor and unit mentor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Coach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Trainers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Ask L&amp;I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Critical Breakout Lists (CBL)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82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11ED138961454B959DDD511E968ECBD9"/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All Staff">
  <a:themeElements>
    <a:clrScheme name="Default Design 14">
      <a:dk1>
        <a:srgbClr val="003E6C"/>
      </a:dk1>
      <a:lt1>
        <a:srgbClr val="FFFFFF"/>
      </a:lt1>
      <a:dk2>
        <a:srgbClr val="005595"/>
      </a:dk2>
      <a:lt2>
        <a:srgbClr val="FFE05B"/>
      </a:lt2>
      <a:accent1>
        <a:srgbClr val="0067B4"/>
      </a:accent1>
      <a:accent2>
        <a:srgbClr val="FF9900"/>
      </a:accent2>
      <a:accent3>
        <a:srgbClr val="AAB4C8"/>
      </a:accent3>
      <a:accent4>
        <a:srgbClr val="DADADA"/>
      </a:accent4>
      <a:accent5>
        <a:srgbClr val="AAB8D6"/>
      </a:accent5>
      <a:accent6>
        <a:srgbClr val="E78A00"/>
      </a:accent6>
      <a:hlink>
        <a:srgbClr val="CCFFFF"/>
      </a:hlink>
      <a:folHlink>
        <a:srgbClr val="DDDDD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E6C"/>
        </a:dk1>
        <a:lt1>
          <a:srgbClr val="FFFFFF"/>
        </a:lt1>
        <a:dk2>
          <a:srgbClr val="005595"/>
        </a:dk2>
        <a:lt2>
          <a:srgbClr val="FFE05B"/>
        </a:lt2>
        <a:accent1>
          <a:srgbClr val="BBE0E3"/>
        </a:accent1>
        <a:accent2>
          <a:srgbClr val="333399"/>
        </a:accent2>
        <a:accent3>
          <a:srgbClr val="AAB4C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E6C"/>
        </a:dk1>
        <a:lt1>
          <a:srgbClr val="FFFFFF"/>
        </a:lt1>
        <a:dk2>
          <a:srgbClr val="005595"/>
        </a:dk2>
        <a:lt2>
          <a:srgbClr val="FFE05B"/>
        </a:lt2>
        <a:accent1>
          <a:srgbClr val="0067B4"/>
        </a:accent1>
        <a:accent2>
          <a:srgbClr val="FF9900"/>
        </a:accent2>
        <a:accent3>
          <a:srgbClr val="AAB4C8"/>
        </a:accent3>
        <a:accent4>
          <a:srgbClr val="DADADA"/>
        </a:accent4>
        <a:accent5>
          <a:srgbClr val="AAB8D6"/>
        </a:accent5>
        <a:accent6>
          <a:srgbClr val="E78A00"/>
        </a:accent6>
        <a:hlink>
          <a:srgbClr val="CCFFFF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ll Staff">
  <a:themeElements>
    <a:clrScheme name="Default Design 14">
      <a:dk1>
        <a:srgbClr val="003E6C"/>
      </a:dk1>
      <a:lt1>
        <a:srgbClr val="FFFFFF"/>
      </a:lt1>
      <a:dk2>
        <a:srgbClr val="005595"/>
      </a:dk2>
      <a:lt2>
        <a:srgbClr val="FFE05B"/>
      </a:lt2>
      <a:accent1>
        <a:srgbClr val="0067B4"/>
      </a:accent1>
      <a:accent2>
        <a:srgbClr val="FF9900"/>
      </a:accent2>
      <a:accent3>
        <a:srgbClr val="AAB4C8"/>
      </a:accent3>
      <a:accent4>
        <a:srgbClr val="DADADA"/>
      </a:accent4>
      <a:accent5>
        <a:srgbClr val="AAB8D6"/>
      </a:accent5>
      <a:accent6>
        <a:srgbClr val="E78A00"/>
      </a:accent6>
      <a:hlink>
        <a:srgbClr val="CCFFFF"/>
      </a:hlink>
      <a:folHlink>
        <a:srgbClr val="DDDDD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E6C"/>
        </a:dk1>
        <a:lt1>
          <a:srgbClr val="FFFFFF"/>
        </a:lt1>
        <a:dk2>
          <a:srgbClr val="005595"/>
        </a:dk2>
        <a:lt2>
          <a:srgbClr val="FFE05B"/>
        </a:lt2>
        <a:accent1>
          <a:srgbClr val="BBE0E3"/>
        </a:accent1>
        <a:accent2>
          <a:srgbClr val="333399"/>
        </a:accent2>
        <a:accent3>
          <a:srgbClr val="AAB4C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E6C"/>
        </a:dk1>
        <a:lt1>
          <a:srgbClr val="FFFFFF"/>
        </a:lt1>
        <a:dk2>
          <a:srgbClr val="005595"/>
        </a:dk2>
        <a:lt2>
          <a:srgbClr val="FFE05B"/>
        </a:lt2>
        <a:accent1>
          <a:srgbClr val="0067B4"/>
        </a:accent1>
        <a:accent2>
          <a:srgbClr val="FF9900"/>
        </a:accent2>
        <a:accent3>
          <a:srgbClr val="AAB4C8"/>
        </a:accent3>
        <a:accent4>
          <a:srgbClr val="DADADA"/>
        </a:accent4>
        <a:accent5>
          <a:srgbClr val="AAB8D6"/>
        </a:accent5>
        <a:accent6>
          <a:srgbClr val="E78A00"/>
        </a:accent6>
        <a:hlink>
          <a:srgbClr val="CCFFFF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ll Staff">
  <a:themeElements>
    <a:clrScheme name="Default Design 14">
      <a:dk1>
        <a:srgbClr val="003E6C"/>
      </a:dk1>
      <a:lt1>
        <a:srgbClr val="FFFFFF"/>
      </a:lt1>
      <a:dk2>
        <a:srgbClr val="005595"/>
      </a:dk2>
      <a:lt2>
        <a:srgbClr val="FFE05B"/>
      </a:lt2>
      <a:accent1>
        <a:srgbClr val="0067B4"/>
      </a:accent1>
      <a:accent2>
        <a:srgbClr val="FF9900"/>
      </a:accent2>
      <a:accent3>
        <a:srgbClr val="AAB4C8"/>
      </a:accent3>
      <a:accent4>
        <a:srgbClr val="DADADA"/>
      </a:accent4>
      <a:accent5>
        <a:srgbClr val="AAB8D6"/>
      </a:accent5>
      <a:accent6>
        <a:srgbClr val="E78A00"/>
      </a:accent6>
      <a:hlink>
        <a:srgbClr val="CCFFFF"/>
      </a:hlink>
      <a:folHlink>
        <a:srgbClr val="DDDDD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E6C"/>
        </a:dk1>
        <a:lt1>
          <a:srgbClr val="FFFFFF"/>
        </a:lt1>
        <a:dk2>
          <a:srgbClr val="005595"/>
        </a:dk2>
        <a:lt2>
          <a:srgbClr val="FFE05B"/>
        </a:lt2>
        <a:accent1>
          <a:srgbClr val="BBE0E3"/>
        </a:accent1>
        <a:accent2>
          <a:srgbClr val="333399"/>
        </a:accent2>
        <a:accent3>
          <a:srgbClr val="AAB4C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E6C"/>
        </a:dk1>
        <a:lt1>
          <a:srgbClr val="FFFFFF"/>
        </a:lt1>
        <a:dk2>
          <a:srgbClr val="005595"/>
        </a:dk2>
        <a:lt2>
          <a:srgbClr val="FFE05B"/>
        </a:lt2>
        <a:accent1>
          <a:srgbClr val="0067B4"/>
        </a:accent1>
        <a:accent2>
          <a:srgbClr val="FF9900"/>
        </a:accent2>
        <a:accent3>
          <a:srgbClr val="AAB4C8"/>
        </a:accent3>
        <a:accent4>
          <a:srgbClr val="DADADA"/>
        </a:accent4>
        <a:accent5>
          <a:srgbClr val="AAB8D6"/>
        </a:accent5>
        <a:accent6>
          <a:srgbClr val="E78A00"/>
        </a:accent6>
        <a:hlink>
          <a:srgbClr val="CCFFFF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All Staff</Template>
  <TotalTime>1155</TotalTime>
  <Words>687</Words>
  <Application>Microsoft Office PowerPoint</Application>
  <PresentationFormat>On-screen Show (16:9)</PresentationFormat>
  <Paragraphs>89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Wingdings</vt:lpstr>
      <vt:lpstr>All Staff</vt:lpstr>
      <vt:lpstr>Office Theme</vt:lpstr>
      <vt:lpstr>1_All Staff</vt:lpstr>
      <vt:lpstr>1_Office Theme</vt:lpstr>
      <vt:lpstr>2_All Staff</vt:lpstr>
      <vt:lpstr>2_Office Theme</vt:lpstr>
      <vt:lpstr>Workers’ Compensation Adjudicator 2 (WCA2) Apprenticeship at L&amp;I</vt:lpstr>
      <vt:lpstr>PowerPoint Presentation</vt:lpstr>
      <vt:lpstr>Why did we do it?</vt:lpstr>
      <vt:lpstr>Why did we do it? Continued…</vt:lpstr>
      <vt:lpstr>Current Program</vt:lpstr>
      <vt:lpstr>Current Program Continued…</vt:lpstr>
      <vt:lpstr>Hiring</vt:lpstr>
      <vt:lpstr>How do we measure success?</vt:lpstr>
      <vt:lpstr>What if an apprentice is not being successful?</vt:lpstr>
      <vt:lpstr>PowerPoint Presentation</vt:lpstr>
      <vt:lpstr>PowerPoint Presentation</vt:lpstr>
      <vt:lpstr>PowerPoint Presentation</vt:lpstr>
      <vt:lpstr>Program Highlights</vt:lpstr>
      <vt:lpstr>Challenges</vt:lpstr>
      <vt:lpstr>RSI Hours Tracking</vt:lpstr>
      <vt:lpstr>Change of Status Tracking</vt:lpstr>
      <vt:lpstr>Change of Status Tracking</vt:lpstr>
      <vt:lpstr>Resources</vt:lpstr>
      <vt:lpstr>Questions?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freelance1</dc:creator>
  <cp:lastModifiedBy>Pederson, Catherine (LNI)</cp:lastModifiedBy>
  <cp:revision>152</cp:revision>
  <cp:lastPrinted>2015-11-04T23:53:31Z</cp:lastPrinted>
  <dcterms:created xsi:type="dcterms:W3CDTF">2007-06-21T17:41:24Z</dcterms:created>
  <dcterms:modified xsi:type="dcterms:W3CDTF">2024-06-26T15:46:28Z</dcterms:modified>
</cp:coreProperties>
</file>