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95"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dner, Erica (OFM)" initials="GE(" lastIdx="3" clrIdx="0">
    <p:extLst>
      <p:ext uri="{19B8F6BF-5375-455C-9EA6-DF929625EA0E}">
        <p15:presenceInfo xmlns:p15="http://schemas.microsoft.com/office/powerpoint/2012/main" userId="S-1-5-21-2226630325-536777373-1012264283-14898" providerId="AD"/>
      </p:ext>
    </p:extLst>
  </p:cmAuthor>
  <p:cmAuthor id="2" name="Howell, David (OFM)" initials="DH" lastIdx="6" clrIdx="1">
    <p:extLst>
      <p:ext uri="{19B8F6BF-5375-455C-9EA6-DF929625EA0E}">
        <p15:presenceInfo xmlns:p15="http://schemas.microsoft.com/office/powerpoint/2012/main" userId="Howell, David (OFM)" providerId="None"/>
      </p:ext>
    </p:extLst>
  </p:cmAuthor>
  <p:cmAuthor id="3" name="Brunink, Diana (OFM)" initials="BD(" lastIdx="9" clrIdx="2">
    <p:extLst>
      <p:ext uri="{19B8F6BF-5375-455C-9EA6-DF929625EA0E}">
        <p15:presenceInfo xmlns:p15="http://schemas.microsoft.com/office/powerpoint/2012/main" userId="S-1-5-21-2226630325-536777373-1012264283-14897" providerId="AD"/>
      </p:ext>
    </p:extLst>
  </p:cmAuthor>
  <p:cmAuthor id="4" name="Mohrman, Mike (OFM)" initials="MM(" lastIdx="15" clrIdx="3">
    <p:extLst>
      <p:ext uri="{19B8F6BF-5375-455C-9EA6-DF929625EA0E}">
        <p15:presenceInfo xmlns:p15="http://schemas.microsoft.com/office/powerpoint/2012/main" userId="S-1-5-21-2226630325-536777373-1012264283-133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79131"/>
    <a:srgbClr val="476FB1"/>
    <a:srgbClr val="AE3818"/>
    <a:srgbClr val="31B313"/>
    <a:srgbClr val="F73BF7"/>
    <a:srgbClr val="42E9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63363" autoAdjust="0"/>
  </p:normalViewPr>
  <p:slideViewPr>
    <p:cSldViewPr snapToGrid="0">
      <p:cViewPr varScale="1">
        <p:scale>
          <a:sx n="64" d="100"/>
          <a:sy n="64" d="100"/>
        </p:scale>
        <p:origin x="2074" y="72"/>
      </p:cViewPr>
      <p:guideLst/>
    </p:cSldViewPr>
  </p:slideViewPr>
  <p:outlineViewPr>
    <p:cViewPr>
      <p:scale>
        <a:sx n="33" d="100"/>
        <a:sy n="33" d="100"/>
      </p:scale>
      <p:origin x="0" y="-49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2069"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3"/>
            <a:ext cx="3037840" cy="466434"/>
          </a:xfrm>
          <a:prstGeom prst="rect">
            <a:avLst/>
          </a:prstGeom>
        </p:spPr>
        <p:txBody>
          <a:bodyPr vert="horz" lIns="93177" tIns="46589" rIns="93177" bIns="46589" rtlCol="0"/>
          <a:lstStyle>
            <a:lvl1pPr algn="r">
              <a:defRPr sz="1200"/>
            </a:lvl1pPr>
          </a:lstStyle>
          <a:p>
            <a:fld id="{1441D16C-1795-44FA-A848-8A3247DD0615}" type="datetimeFigureOut">
              <a:rPr lang="en-US" smtClean="0"/>
              <a:t>1/24/2017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2C967D-D3AA-4157-A227-857201B78030}" type="slidenum">
              <a:rPr lang="en-US" smtClean="0"/>
              <a:t>‹#›</a:t>
            </a:fld>
            <a:endParaRPr lang="en-US" dirty="0"/>
          </a:p>
        </p:txBody>
      </p:sp>
    </p:spTree>
    <p:extLst>
      <p:ext uri="{BB962C8B-B14F-4D97-AF65-F5344CB8AC3E}">
        <p14:creationId xmlns:p14="http://schemas.microsoft.com/office/powerpoint/2010/main" val="1168819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sz="1200" b="1" i="1" dirty="0" smtClean="0">
                <a:latin typeface="Arial" panose="020B0604020202020204" pitchFamily="34" charset="0"/>
                <a:cs typeface="Arial" panose="020B0604020202020204" pitchFamily="34" charset="0"/>
              </a:rPr>
              <a:t>Welcome to the</a:t>
            </a:r>
            <a:r>
              <a:rPr lang="en-US" sz="1200" b="1" i="1" baseline="0" dirty="0" smtClean="0">
                <a:latin typeface="Arial" panose="020B0604020202020204" pitchFamily="34" charset="0"/>
                <a:cs typeface="Arial" panose="020B0604020202020204" pitchFamily="34" charset="0"/>
              </a:rPr>
              <a:t> Office of Financial Management Tabulation census training. </a:t>
            </a:r>
          </a:p>
          <a:p>
            <a:pPr>
              <a:spcBef>
                <a:spcPts val="0"/>
              </a:spcBef>
              <a:spcAft>
                <a:spcPts val="0"/>
              </a:spcAft>
            </a:pPr>
            <a:endParaRPr lang="en-US" sz="1200" baseline="0" dirty="0" smtClean="0">
              <a:latin typeface="Arial" panose="020B0604020202020204" pitchFamily="34" charset="0"/>
              <a:cs typeface="Arial" panose="020B0604020202020204" pitchFamily="34" charset="0"/>
            </a:endParaRPr>
          </a:p>
          <a:p>
            <a:pPr>
              <a:spcBef>
                <a:spcPts val="0"/>
              </a:spcBef>
              <a:spcAft>
                <a:spcPts val="0"/>
              </a:spcAft>
            </a:pPr>
            <a:r>
              <a:rPr lang="en-US" sz="1200" baseline="0" dirty="0" smtClean="0">
                <a:latin typeface="Arial" panose="020B0604020202020204" pitchFamily="34" charset="0"/>
                <a:cs typeface="Arial" panose="020B0604020202020204" pitchFamily="34" charset="0"/>
              </a:rPr>
              <a:t>The Office of Financial Management needs you to summarize the census data you collected on the Field Enumeration Sheet. This presentation will show you how to do that.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baseline="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baseline="0" dirty="0" smtClean="0">
                <a:latin typeface="Arial" panose="020B0604020202020204" pitchFamily="34" charset="0"/>
                <a:cs typeface="Arial" panose="020B0604020202020204" pitchFamily="34" charset="0"/>
              </a:rPr>
              <a:t>During this training, our agency name is abbreviated OFM.</a:t>
            </a:r>
            <a:endParaRPr lang="en-US" strike="noStrike" baseline="0"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a:t>
            </a:fld>
            <a:endParaRPr lang="en-US" dirty="0"/>
          </a:p>
        </p:txBody>
      </p:sp>
    </p:spTree>
    <p:extLst>
      <p:ext uri="{BB962C8B-B14F-4D97-AF65-F5344CB8AC3E}">
        <p14:creationId xmlns:p14="http://schemas.microsoft.com/office/powerpoint/2010/main" val="1824471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7071" marR="0" lvl="0" indent="-217071" algn="l" defTabSz="914400" rtl="0" eaLnBrk="1" fontAlgn="auto" latinLnBrk="0" hangingPunct="1">
              <a:lnSpc>
                <a:spcPct val="100000"/>
              </a:lnSpc>
              <a:spcBef>
                <a:spcPct val="0"/>
              </a:spcBef>
              <a:spcAft>
                <a:spcPts val="600"/>
              </a:spcAft>
              <a:buClrTx/>
              <a:buSzTx/>
              <a:buFontTx/>
              <a:buChar char="•"/>
              <a:tabLst/>
              <a:defRPr/>
            </a:pPr>
            <a:r>
              <a:rPr lang="en-US" sz="1200" dirty="0" smtClean="0">
                <a:latin typeface="Arial" panose="020B0604020202020204" pitchFamily="34" charset="0"/>
                <a:cs typeface="Arial" panose="020B0604020202020204" pitchFamily="34" charset="0"/>
              </a:rPr>
              <a:t>At the bottom of the form, enter the page totals by structure type in the “Page Total” portion.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Count the number of housing units by structure type and enter the number in the appropriate line and columns. Include vacant units in the housing totals. There are no vacancy entry for  specials or GQ facilities.</a:t>
            </a:r>
          </a:p>
          <a:p>
            <a:pPr marL="217071" marR="0" lvl="0" indent="-217071" algn="l" defTabSz="914400" rtl="0" eaLnBrk="1" fontAlgn="auto" latinLnBrk="0" hangingPunct="1">
              <a:lnSpc>
                <a:spcPct val="100000"/>
              </a:lnSpc>
              <a:spcBef>
                <a:spcPct val="0"/>
              </a:spcBef>
              <a:spcAft>
                <a:spcPts val="600"/>
              </a:spcAft>
              <a:buClrTx/>
              <a:buSzTx/>
              <a:buFontTx/>
              <a:buChar char="•"/>
              <a:tabLst/>
              <a:defRPr/>
            </a:pPr>
            <a:r>
              <a:rPr lang="en-US" sz="1200" dirty="0" smtClean="0">
                <a:latin typeface="Arial" panose="020B0604020202020204" pitchFamily="34" charset="0"/>
                <a:cs typeface="Arial" panose="020B0604020202020204" pitchFamily="34" charset="0"/>
              </a:rPr>
              <a:t>If more than one sheet is needed for a block, each page should have its own Page Total. </a:t>
            </a: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217071" marR="0" lvl="0" indent="-217071" algn="l" defTabSz="914400" rtl="0" eaLnBrk="1" fontAlgn="auto" latinLnBrk="0" hangingPunct="1">
              <a:lnSpc>
                <a:spcPct val="100000"/>
              </a:lnSpc>
              <a:spcBef>
                <a:spcPct val="0"/>
              </a:spcBef>
              <a:spcAft>
                <a:spcPts val="600"/>
              </a:spcAft>
              <a:buClrTx/>
              <a:buSzTx/>
              <a:buFontTx/>
              <a:buChar char="•"/>
              <a:tabLst/>
              <a:defRPr/>
            </a:pPr>
            <a:r>
              <a:rPr lang="en-US" sz="1200" b="0" dirty="0" smtClean="0">
                <a:latin typeface="Arial" panose="020B0604020202020204" pitchFamily="34" charset="0"/>
                <a:cs typeface="Arial" panose="020B0604020202020204" pitchFamily="34" charset="0"/>
              </a:rPr>
              <a:t>I</a:t>
            </a:r>
            <a:r>
              <a:rPr lang="en-US" sz="1200" dirty="0" smtClean="0">
                <a:latin typeface="Arial" panose="020B0604020202020204" pitchFamily="34" charset="0"/>
                <a:cs typeface="Arial" panose="020B0604020202020204" pitchFamily="34" charset="0"/>
              </a:rPr>
              <a:t>f you are filling out</a:t>
            </a:r>
            <a:r>
              <a:rPr lang="en-US" sz="1200" baseline="0" dirty="0" smtClean="0">
                <a:latin typeface="Arial" panose="020B0604020202020204" pitchFamily="34" charset="0"/>
                <a:cs typeface="Arial" panose="020B0604020202020204" pitchFamily="34" charset="0"/>
              </a:rPr>
              <a:t> the form in Excel, page totals will be calculated automatically for you. </a:t>
            </a:r>
            <a:endParaRPr lang="en-US" sz="1200" dirty="0" smtClean="0">
              <a:latin typeface="Arial" panose="020B0604020202020204" pitchFamily="34" charset="0"/>
              <a:cs typeface="Arial" panose="020B0604020202020204" pitchFamily="34" charset="0"/>
            </a:endParaRPr>
          </a:p>
          <a:p>
            <a:pPr marL="217071" marR="0" lvl="0" indent="-217071" algn="l" defTabSz="914400" rtl="0" eaLnBrk="1" fontAlgn="auto" latinLnBrk="0" hangingPunct="1">
              <a:lnSpc>
                <a:spcPct val="100000"/>
              </a:lnSpc>
              <a:spcBef>
                <a:spcPct val="0"/>
              </a:spcBef>
              <a:spcAft>
                <a:spcPts val="600"/>
              </a:spcAft>
              <a:buClrTx/>
              <a:buSzTx/>
              <a:buFontTx/>
              <a:buChar char="•"/>
              <a:tabLst/>
              <a:defRPr/>
            </a:pPr>
            <a:r>
              <a:rPr lang="en-US" sz="1200" dirty="0" smtClean="0">
                <a:latin typeface="Arial" panose="020B0604020202020204" pitchFamily="34" charset="0"/>
                <a:cs typeface="Arial" panose="020B0604020202020204" pitchFamily="34" charset="0"/>
              </a:rPr>
              <a:t>If more than one Sheet B is needed, you need</a:t>
            </a:r>
            <a:r>
              <a:rPr lang="en-US" sz="1200" baseline="0" dirty="0" smtClean="0">
                <a:latin typeface="Arial" panose="020B0604020202020204" pitchFamily="34" charset="0"/>
                <a:cs typeface="Arial" panose="020B0604020202020204" pitchFamily="34" charset="0"/>
              </a:rPr>
              <a:t> to complete the </a:t>
            </a:r>
            <a:r>
              <a:rPr lang="en-US" sz="1200" dirty="0" smtClean="0">
                <a:latin typeface="Arial" panose="020B0604020202020204" pitchFamily="34" charset="0"/>
                <a:cs typeface="Arial" panose="020B0604020202020204" pitchFamily="34" charset="0"/>
              </a:rPr>
              <a:t>“Block Total” portion by summing all Page Totals in the same block,</a:t>
            </a:r>
            <a:r>
              <a:rPr lang="en-US" sz="1200" baseline="0" dirty="0" smtClean="0">
                <a:latin typeface="Arial" panose="020B0604020202020204" pitchFamily="34" charset="0"/>
                <a:cs typeface="Arial" panose="020B0604020202020204" pitchFamily="34" charset="0"/>
              </a:rPr>
              <a:t> a</a:t>
            </a:r>
            <a:r>
              <a:rPr lang="en-US" sz="1200" dirty="0" smtClean="0">
                <a:latin typeface="Arial" panose="020B0604020202020204" pitchFamily="34" charset="0"/>
                <a:cs typeface="Arial" panose="020B0604020202020204" pitchFamily="34" charset="0"/>
              </a:rPr>
              <a:t>nd it should be recorded on the first sheet only.</a:t>
            </a:r>
          </a:p>
        </p:txBody>
      </p:sp>
      <p:sp>
        <p:nvSpPr>
          <p:cNvPr id="4" name="Slide Number Placeholder 3"/>
          <p:cNvSpPr>
            <a:spLocks noGrp="1"/>
          </p:cNvSpPr>
          <p:nvPr>
            <p:ph type="sldNum" sz="quarter" idx="10"/>
          </p:nvPr>
        </p:nvSpPr>
        <p:spPr/>
        <p:txBody>
          <a:bodyPr/>
          <a:lstStyle/>
          <a:p>
            <a:fld id="{E30E955C-EC8F-4C6F-BA26-1ED8BA53ACE2}" type="slidenum">
              <a:rPr lang="en-US" smtClean="0"/>
              <a:t>10</a:t>
            </a:fld>
            <a:endParaRPr lang="en-US" dirty="0"/>
          </a:p>
        </p:txBody>
      </p:sp>
    </p:spTree>
    <p:extLst>
      <p:ext uri="{BB962C8B-B14F-4D97-AF65-F5344CB8AC3E}">
        <p14:creationId xmlns:p14="http://schemas.microsoft.com/office/powerpoint/2010/main" val="535522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11</a:t>
            </a:fld>
            <a:endParaRPr lang="en-US" dirty="0"/>
          </a:p>
        </p:txBody>
      </p:sp>
    </p:spTree>
    <p:extLst>
      <p:ext uri="{BB962C8B-B14F-4D97-AF65-F5344CB8AC3E}">
        <p14:creationId xmlns:p14="http://schemas.microsoft.com/office/powerpoint/2010/main" val="2652338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smtClean="0">
                <a:latin typeface="Arial" panose="020B0604020202020204" pitchFamily="34" charset="0"/>
                <a:cs typeface="Arial" panose="020B0604020202020204" pitchFamily="34" charset="0"/>
              </a:rPr>
              <a:t>The first common</a:t>
            </a:r>
            <a:r>
              <a:rPr lang="en-US" baseline="0" dirty="0" smtClean="0">
                <a:latin typeface="Arial" panose="020B0604020202020204" pitchFamily="34" charset="0"/>
                <a:cs typeface="Arial" panose="020B0604020202020204" pitchFamily="34" charset="0"/>
              </a:rPr>
              <a:t> mistake is that all data is put to p</a:t>
            </a:r>
            <a:r>
              <a:rPr lang="en-US" dirty="0" smtClean="0">
                <a:latin typeface="Arial" panose="020B0604020202020204" pitchFamily="34" charset="0"/>
                <a:cs typeface="Arial" panose="020B0604020202020204" pitchFamily="34" charset="0"/>
              </a:rPr>
              <a:t>ut</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in the single family housing column regardless of structure type.   This will result in housing being misclassified</a:t>
            </a:r>
            <a:r>
              <a:rPr lang="en-US" baseline="0" dirty="0" smtClean="0">
                <a:latin typeface="Arial" panose="020B0604020202020204" pitchFamily="34" charset="0"/>
                <a:cs typeface="Arial" panose="020B0604020202020204" pitchFamily="34" charset="0"/>
              </a:rPr>
              <a:t> as single family housing on the page totals if entered in excel.  When Page Totals are calculated by hand, occasionally the Page totals are correct even though the entries above are wrong. </a:t>
            </a: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Either way, to correct this mistake every single Sheet A must be re-entered in the block. This doubles the amount of work for both the city and OFM.</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aseline="0"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12</a:t>
            </a:fld>
            <a:endParaRPr lang="en-US" dirty="0"/>
          </a:p>
        </p:txBody>
      </p:sp>
    </p:spTree>
    <p:extLst>
      <p:ext uri="{BB962C8B-B14F-4D97-AF65-F5344CB8AC3E}">
        <p14:creationId xmlns:p14="http://schemas.microsoft.com/office/powerpoint/2010/main" val="3618718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latin typeface="Arial" panose="020B0604020202020204" pitchFamily="34" charset="0"/>
                <a:cs typeface="Arial" panose="020B0604020202020204" pitchFamily="34" charset="0"/>
              </a:rPr>
              <a:t>Population, and not the number of housing units, should be entered into the cells on Sheet B. Some people get confused and enter number “1” instead of the number of people in the cells. This mistake takes a lot of time to correct.</a:t>
            </a:r>
          </a:p>
        </p:txBody>
      </p:sp>
      <p:sp>
        <p:nvSpPr>
          <p:cNvPr id="4" name="Slide Number Placeholder 3"/>
          <p:cNvSpPr>
            <a:spLocks noGrp="1"/>
          </p:cNvSpPr>
          <p:nvPr>
            <p:ph type="sldNum" sz="quarter" idx="10"/>
          </p:nvPr>
        </p:nvSpPr>
        <p:spPr/>
        <p:txBody>
          <a:bodyPr/>
          <a:lstStyle/>
          <a:p>
            <a:fld id="{E30E955C-EC8F-4C6F-BA26-1ED8BA53ACE2}" type="slidenum">
              <a:rPr lang="en-US" smtClean="0"/>
              <a:t>13</a:t>
            </a:fld>
            <a:endParaRPr lang="en-US" dirty="0"/>
          </a:p>
        </p:txBody>
      </p:sp>
    </p:spTree>
    <p:extLst>
      <p:ext uri="{BB962C8B-B14F-4D97-AF65-F5344CB8AC3E}">
        <p14:creationId xmlns:p14="http://schemas.microsoft.com/office/powerpoint/2010/main" val="1111779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anose="020B0604020202020204" pitchFamily="34" charset="0"/>
              <a:buNone/>
            </a:pPr>
            <a:r>
              <a:rPr lang="en-US" baseline="0" dirty="0" smtClean="0">
                <a:latin typeface="Arial" panose="020B0604020202020204" pitchFamily="34" charset="0"/>
                <a:cs typeface="Arial" panose="020B0604020202020204" pitchFamily="34" charset="0"/>
              </a:rPr>
              <a:t>Another common mistake is not entering the type of group quarters or special housing unit type on the same line as the population is entered. </a:t>
            </a:r>
            <a:r>
              <a:rPr lang="en-US" b="1" dirty="0" smtClean="0">
                <a:latin typeface="Arial" panose="020B0604020202020204" pitchFamily="34" charset="0"/>
                <a:cs typeface="Arial" panose="020B0604020202020204" pitchFamily="34" charset="0"/>
              </a:rPr>
              <a:t>Click for animation </a:t>
            </a:r>
            <a:r>
              <a:rPr lang="en-US" baseline="0" dirty="0" smtClean="0">
                <a:latin typeface="Arial" panose="020B0604020202020204" pitchFamily="34" charset="0"/>
                <a:cs typeface="Arial" panose="020B0604020202020204" pitchFamily="34" charset="0"/>
              </a:rPr>
              <a:t> Entering this information saves you time for tabulation work on the final Summary Sheet.</a:t>
            </a:r>
          </a:p>
          <a:p>
            <a:pPr marL="0" indent="0">
              <a:spcAft>
                <a:spcPts val="600"/>
              </a:spcAft>
              <a:buFont typeface="Arial" panose="020B0604020202020204" pitchFamily="34" charset="0"/>
              <a:buNone/>
            </a:pPr>
            <a:r>
              <a:rPr lang="en-US" baseline="0" dirty="0" smtClean="0">
                <a:latin typeface="Arial" panose="020B0604020202020204" pitchFamily="34" charset="0"/>
                <a:cs typeface="Arial" panose="020B0604020202020204" pitchFamily="34" charset="0"/>
              </a:rPr>
              <a:t>If you are using the Excel file, write the type after printing the form. Typing them in the form can cause some formulas problems.</a:t>
            </a:r>
          </a:p>
          <a:p>
            <a:endParaRPr lang="en-US" baseline="0" dirty="0" smtClean="0"/>
          </a:p>
        </p:txBody>
      </p:sp>
      <p:sp>
        <p:nvSpPr>
          <p:cNvPr id="4" name="Slide Number Placeholder 3"/>
          <p:cNvSpPr>
            <a:spLocks noGrp="1"/>
          </p:cNvSpPr>
          <p:nvPr>
            <p:ph type="sldNum" sz="quarter" idx="10"/>
          </p:nvPr>
        </p:nvSpPr>
        <p:spPr/>
        <p:txBody>
          <a:bodyPr/>
          <a:lstStyle/>
          <a:p>
            <a:fld id="{E30E955C-EC8F-4C6F-BA26-1ED8BA53ACE2}" type="slidenum">
              <a:rPr lang="en-US" smtClean="0"/>
              <a:t>14</a:t>
            </a:fld>
            <a:endParaRPr lang="en-US" dirty="0"/>
          </a:p>
        </p:txBody>
      </p:sp>
    </p:spTree>
    <p:extLst>
      <p:ext uri="{BB962C8B-B14F-4D97-AF65-F5344CB8AC3E}">
        <p14:creationId xmlns:p14="http://schemas.microsoft.com/office/powerpoint/2010/main" val="3110085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The last common mistake is a “0” is often entered for vacant housing units. On Sheet B, vacant housing should be tabulated by entering a “V”. </a:t>
            </a:r>
            <a:r>
              <a:rPr lang="en-US" b="1" dirty="0" smtClean="0">
                <a:latin typeface="Arial" panose="020B0604020202020204" pitchFamily="34" charset="0"/>
                <a:cs typeface="Arial" panose="020B0604020202020204" pitchFamily="34" charset="0"/>
              </a:rPr>
              <a:t>Click for animation showing zeros appear.</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 zero </a:t>
            </a:r>
            <a:r>
              <a:rPr lang="en-US" dirty="0" smtClean="0">
                <a:latin typeface="Arial" panose="020B0604020202020204" pitchFamily="34" charset="0"/>
                <a:cs typeface="Arial" panose="020B0604020202020204" pitchFamily="34" charset="0"/>
              </a:rPr>
              <a:t>can lead to mis-tabulation of vacant units. The eye often misses the “0” when counting</a:t>
            </a:r>
            <a:r>
              <a:rPr lang="en-US" baseline="0" dirty="0" smtClean="0">
                <a:latin typeface="Arial" panose="020B0604020202020204" pitchFamily="34" charset="0"/>
                <a:cs typeface="Arial" panose="020B0604020202020204" pitchFamily="34" charset="0"/>
              </a:rPr>
              <a:t> vacancies</a:t>
            </a:r>
            <a:r>
              <a:rPr lang="en-US" dirty="0" smtClean="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dirty="0" smtClean="0">
                <a:latin typeface="Arial" panose="020B0604020202020204" pitchFamily="34" charset="0"/>
                <a:cs typeface="Arial" panose="020B0604020202020204" pitchFamily="34" charset="0"/>
              </a:rPr>
              <a:t>If you are using Excel, the formulas will not count the vacancies if a “0” is entered.  The formulas</a:t>
            </a:r>
            <a:r>
              <a:rPr lang="en-US" baseline="0" dirty="0" smtClean="0">
                <a:latin typeface="Arial" panose="020B0604020202020204" pitchFamily="34" charset="0"/>
                <a:cs typeface="Arial" panose="020B0604020202020204" pitchFamily="34" charset="0"/>
              </a:rPr>
              <a:t> only recognize “V’ to sum for vacancy.</a:t>
            </a:r>
            <a:endParaRPr lang="en-US"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15</a:t>
            </a:fld>
            <a:endParaRPr lang="en-US" dirty="0"/>
          </a:p>
        </p:txBody>
      </p:sp>
    </p:spTree>
    <p:extLst>
      <p:ext uri="{BB962C8B-B14F-4D97-AF65-F5344CB8AC3E}">
        <p14:creationId xmlns:p14="http://schemas.microsoft.com/office/powerpoint/2010/main" val="2680238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Block level data from Sheet B are summarized to Block Group level on Sheet C.  One block group is </a:t>
            </a:r>
            <a:r>
              <a:rPr lang="en-US" b="0" baseline="0" dirty="0" smtClean="0">
                <a:latin typeface="Arial" panose="020B0604020202020204" pitchFamily="34" charset="0"/>
                <a:cs typeface="Arial" panose="020B0604020202020204" pitchFamily="34" charset="0"/>
              </a:rPr>
              <a:t>equivalent to one supervisor areas.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Data from the Sheet B can be transferred to Sheet C as each block is completed, or when all blocks are completed. Whichever method is used, please be consistent in order to minimize problems. </a:t>
            </a: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16</a:t>
            </a:fld>
            <a:endParaRPr lang="en-US" dirty="0"/>
          </a:p>
        </p:txBody>
      </p:sp>
    </p:spTree>
    <p:extLst>
      <p:ext uri="{BB962C8B-B14F-4D97-AF65-F5344CB8AC3E}">
        <p14:creationId xmlns:p14="http://schemas.microsoft.com/office/powerpoint/2010/main" val="3349716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lvl="1" indent="-219456">
              <a:lnSpc>
                <a:spcPct val="100000"/>
              </a:lnSpc>
              <a:spcBef>
                <a:spcPts val="0"/>
              </a:spcBef>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Again, complete the top portion of the form like </a:t>
            </a:r>
            <a:r>
              <a:rPr lang="en-US" u="none" dirty="0" smtClean="0">
                <a:solidFill>
                  <a:srgbClr val="FF0000"/>
                </a:solidFill>
                <a:latin typeface="Arial" panose="020B0604020202020204" pitchFamily="34" charset="0"/>
                <a:cs typeface="Arial" panose="020B0604020202020204" pitchFamily="34" charset="0"/>
              </a:rPr>
              <a:t>you did for </a:t>
            </a:r>
            <a:r>
              <a:rPr lang="en-US" dirty="0" smtClean="0">
                <a:latin typeface="Arial" panose="020B0604020202020204" pitchFamily="34" charset="0"/>
                <a:cs typeface="Arial" panose="020B0604020202020204" pitchFamily="34" charset="0"/>
              </a:rPr>
              <a:t>Sheet B with city/town name, year/ordinance, and page number. </a:t>
            </a:r>
            <a:r>
              <a:rPr lang="en-US" b="1" dirty="0" smtClean="0">
                <a:latin typeface="Arial" panose="020B0604020202020204" pitchFamily="34" charset="0"/>
                <a:cs typeface="Arial" panose="020B0604020202020204" pitchFamily="34" charset="0"/>
              </a:rPr>
              <a:t>Click for animation</a:t>
            </a:r>
            <a:r>
              <a:rPr lang="en-US" dirty="0" smtClean="0">
                <a:latin typeface="Arial" panose="020B0604020202020204" pitchFamily="34" charset="0"/>
                <a:cs typeface="Arial" panose="020B0604020202020204" pitchFamily="34" charset="0"/>
              </a:rPr>
              <a:t> </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smtClean="0">
                <a:latin typeface="Arial" panose="020B0604020202020204" pitchFamily="34" charset="0"/>
                <a:cs typeface="Arial" panose="020B0604020202020204" pitchFamily="34" charset="0"/>
              </a:rPr>
              <a:t>If the block group contains more than 20 blocks, use multiple sheets.</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smtClean="0">
                <a:latin typeface="Arial" panose="020B0604020202020204" pitchFamily="34" charset="0"/>
                <a:cs typeface="Arial" panose="020B0604020202020204" pitchFamily="34" charset="0"/>
              </a:rPr>
              <a:t>Do not record two block groups on the same sheet. </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smtClean="0">
                <a:latin typeface="Arial" panose="020B0604020202020204" pitchFamily="34" charset="0"/>
                <a:cs typeface="Arial" panose="020B0604020202020204" pitchFamily="34" charset="0"/>
              </a:rPr>
              <a:t>You</a:t>
            </a:r>
            <a:r>
              <a:rPr lang="en-US" baseline="0" dirty="0" smtClean="0">
                <a:latin typeface="Arial" panose="020B0604020202020204" pitchFamily="34" charset="0"/>
                <a:cs typeface="Arial" panose="020B0604020202020204" pitchFamily="34" charset="0"/>
              </a:rPr>
              <a:t> can choose to fill Sheet C out using paper or Excel.</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17</a:t>
            </a:fld>
            <a:endParaRPr lang="en-US" dirty="0"/>
          </a:p>
        </p:txBody>
      </p:sp>
    </p:spTree>
    <p:extLst>
      <p:ext uri="{BB962C8B-B14F-4D97-AF65-F5344CB8AC3E}">
        <p14:creationId xmlns:p14="http://schemas.microsoft.com/office/powerpoint/2010/main" val="2440235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Arial" panose="020B0604020202020204" pitchFamily="34" charset="0"/>
                <a:cs typeface="Arial" panose="020B0604020202020204" pitchFamily="34" charset="0"/>
              </a:rPr>
              <a:t>On Sheet C enter one Sheet B block’s data per line. </a:t>
            </a:r>
            <a:r>
              <a:rPr lang="en-US" dirty="0" smtClean="0">
                <a:latin typeface="Arial" panose="020B0604020202020204" pitchFamily="34" charset="0"/>
                <a:cs typeface="Arial" panose="020B0604020202020204" pitchFamily="34" charset="0"/>
              </a:rPr>
              <a:t>In the first column, enter block group number.</a:t>
            </a:r>
          </a:p>
          <a:p>
            <a:pPr marL="0" marR="0" lvl="0" indent="0" algn="l" defTabSz="914400" rtl="0" eaLnBrk="1" fontAlgn="auto" latinLnBrk="0" hangingPunct="1">
              <a:lnSpc>
                <a:spcPct val="100000"/>
              </a:lnSpc>
              <a:spcBef>
                <a:spcPts val="0"/>
              </a:spcBef>
              <a:spcAft>
                <a:spcPts val="600"/>
              </a:spcAft>
              <a:buClrTx/>
              <a:buSzTx/>
              <a:buFontTx/>
              <a:buNone/>
              <a:tabLst/>
              <a:defRPr/>
            </a:pPr>
            <a:r>
              <a:rPr lang="en-US" dirty="0" smtClean="0">
                <a:latin typeface="Arial" panose="020B0604020202020204" pitchFamily="34" charset="0"/>
                <a:cs typeface="Arial" panose="020B0604020202020204" pitchFamily="34" charset="0"/>
              </a:rPr>
              <a:t>Take your first Sheet B and enter the block number in the next column on the first line.</a:t>
            </a:r>
          </a:p>
          <a:p>
            <a:pPr marL="0" marR="0" lvl="0" indent="0" algn="l" defTabSz="914400" rtl="0" eaLnBrk="1" fontAlgn="auto" latinLnBrk="0" hangingPunct="1">
              <a:lnSpc>
                <a:spcPct val="100000"/>
              </a:lnSpc>
              <a:spcBef>
                <a:spcPts val="0"/>
              </a:spcBef>
              <a:spcAft>
                <a:spcPts val="600"/>
              </a:spcAft>
              <a:buClrTx/>
              <a:buSzTx/>
              <a:buFontTx/>
              <a:buNone/>
              <a:tabLst/>
              <a:defRPr/>
            </a:pPr>
            <a:r>
              <a:rPr lang="en-US" baseline="0" dirty="0" smtClean="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ransfer all block total information from </a:t>
            </a:r>
            <a:r>
              <a:rPr lang="en-US" baseline="0" dirty="0" smtClean="0">
                <a:latin typeface="Arial" panose="020B0604020202020204" pitchFamily="34" charset="0"/>
                <a:cs typeface="Arial" panose="020B0604020202020204" pitchFamily="34" charset="0"/>
              </a:rPr>
              <a:t>the bottom of Sheet B to </a:t>
            </a:r>
            <a:r>
              <a:rPr lang="en-US" strike="noStrike" baseline="0" dirty="0" smtClean="0">
                <a:latin typeface="Arial" panose="020B0604020202020204" pitchFamily="34" charset="0"/>
                <a:cs typeface="Arial" panose="020B0604020202020204" pitchFamily="34" charset="0"/>
              </a:rPr>
              <a:t>Sheet C.</a:t>
            </a:r>
            <a:r>
              <a:rPr lang="en-US" baseline="0" dirty="0" smtClean="0">
                <a:latin typeface="Arial" panose="020B0604020202020204" pitchFamily="34" charset="0"/>
                <a:cs typeface="Arial" panose="020B0604020202020204" pitchFamily="34" charset="0"/>
              </a:rPr>
              <a:t> </a:t>
            </a:r>
          </a:p>
          <a:p>
            <a:pPr marL="219456" indent="-219456">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 </a:t>
            </a:r>
            <a:r>
              <a:rPr lang="en-US" baseline="0" dirty="0" smtClean="0">
                <a:latin typeface="Arial" panose="020B0604020202020204" pitchFamily="34" charset="0"/>
                <a:cs typeface="Arial" panose="020B0604020202020204" pitchFamily="34" charset="0"/>
              </a:rPr>
              <a:t>The population total on sheet B, highlighted in blue, should be transferred to the “Population by Unit Type” section on sheet C; </a:t>
            </a:r>
          </a:p>
          <a:p>
            <a:pPr marL="219456" indent="-219456">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 </a:t>
            </a:r>
            <a:r>
              <a:rPr lang="en-US" baseline="0" dirty="0" smtClean="0">
                <a:latin typeface="Arial" panose="020B0604020202020204" pitchFamily="34" charset="0"/>
                <a:cs typeface="Arial" panose="020B0604020202020204" pitchFamily="34" charset="0"/>
              </a:rPr>
              <a:t>Housing unit totals, highlighted in green, should be transferred to “Vacant Unit by Type” section on sheet C;</a:t>
            </a:r>
          </a:p>
          <a:p>
            <a:pPr marL="219456" indent="-219456">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 </a:t>
            </a:r>
            <a:r>
              <a:rPr lang="en-US" baseline="0" dirty="0" smtClean="0">
                <a:latin typeface="Arial" panose="020B0604020202020204" pitchFamily="34" charset="0"/>
                <a:cs typeface="Arial" panose="020B0604020202020204" pitchFamily="34" charset="0"/>
              </a:rPr>
              <a:t>Vacant totals, highlighted in orange, should be transferred to “Vacant Unit by Type” section on sheet C.</a:t>
            </a:r>
          </a:p>
          <a:p>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18</a:t>
            </a:fld>
            <a:endParaRPr lang="en-US" dirty="0"/>
          </a:p>
        </p:txBody>
      </p:sp>
    </p:spTree>
    <p:extLst>
      <p:ext uri="{BB962C8B-B14F-4D97-AF65-F5344CB8AC3E}">
        <p14:creationId xmlns:p14="http://schemas.microsoft.com/office/powerpoint/2010/main" val="26340174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lvl="2" indent="-219456">
              <a:spcBef>
                <a:spcPts val="0"/>
              </a:spcBef>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Once you finish tabulating all the blocks,</a:t>
            </a:r>
            <a:r>
              <a:rPr lang="en-US" baseline="0" dirty="0" smtClean="0">
                <a:latin typeface="Arial" panose="020B0604020202020204" pitchFamily="34" charset="0"/>
                <a:cs typeface="Arial" panose="020B0604020202020204" pitchFamily="34" charset="0"/>
              </a:rPr>
              <a:t> e</a:t>
            </a:r>
            <a:r>
              <a:rPr lang="en-US" dirty="0" smtClean="0">
                <a:latin typeface="Arial" panose="020B0604020202020204" pitchFamily="34" charset="0"/>
                <a:cs typeface="Arial" panose="020B0604020202020204" pitchFamily="34" charset="0"/>
              </a:rPr>
              <a:t>nter the totals at the bottom of the page in the Block Group Total line. </a:t>
            </a:r>
            <a:r>
              <a:rPr lang="en-US" b="1" dirty="0" smtClean="0">
                <a:latin typeface="Arial" panose="020B0604020202020204" pitchFamily="34" charset="0"/>
                <a:cs typeface="Arial" panose="020B0604020202020204" pitchFamily="34" charset="0"/>
              </a:rPr>
              <a:t>Click for animation</a:t>
            </a:r>
            <a:endParaRPr lang="en-US" dirty="0" smtClean="0">
              <a:latin typeface="Arial" panose="020B0604020202020204" pitchFamily="34" charset="0"/>
              <a:cs typeface="Arial" panose="020B0604020202020204" pitchFamily="34" charset="0"/>
            </a:endParaRPr>
          </a:p>
          <a:p>
            <a:pPr marL="219456" indent="-219456">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If more than one form is used for one block, the All Block Groups Total should be entered on the first page.</a:t>
            </a:r>
          </a:p>
          <a:p>
            <a:pPr marL="219456" indent="-219456">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As the last step, you need to use a blank Sheet C to sum all Sheet Cs and get a census total. Enter the </a:t>
            </a:r>
            <a:r>
              <a:rPr lang="en-US" b="0" baseline="0" dirty="0" smtClean="0">
                <a:solidFill>
                  <a:srgbClr val="FF0000"/>
                </a:solidFill>
                <a:latin typeface="Arial" panose="020B0604020202020204" pitchFamily="34" charset="0"/>
                <a:cs typeface="Arial" panose="020B0604020202020204" pitchFamily="34" charset="0"/>
              </a:rPr>
              <a:t>block group total from each Sheet C </a:t>
            </a:r>
            <a:r>
              <a:rPr lang="en-US" baseline="0" dirty="0" smtClean="0">
                <a:latin typeface="Arial" panose="020B0604020202020204" pitchFamily="34" charset="0"/>
                <a:cs typeface="Arial" panose="020B0604020202020204" pitchFamily="34" charset="0"/>
              </a:rPr>
              <a:t>in the upper table section and add each column to a census total.</a:t>
            </a:r>
            <a:endParaRPr lang="en-US" dirty="0" smtClean="0">
              <a:latin typeface="Arial" panose="020B0604020202020204" pitchFamily="34" charset="0"/>
              <a:cs typeface="Arial" panose="020B0604020202020204" pitchFamily="34" charset="0"/>
            </a:endParaRPr>
          </a:p>
          <a:p>
            <a:pPr marL="219456" indent="-219456">
              <a:spcBef>
                <a:spcPts val="0"/>
              </a:spcBef>
              <a:spcAft>
                <a:spcPts val="600"/>
              </a:spcAft>
              <a:buFont typeface="Arial" panose="020B0604020202020204" pitchFamily="34" charset="0"/>
              <a:buChar char="•"/>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Double Check: Be sure to balance your totals both vertically and horizontally. Again, compare grand totals for population, housing, and vacancies with totals derived from the Sheet Bs and Sheet As.</a:t>
            </a:r>
          </a:p>
          <a:p>
            <a:pPr marL="171450" indent="-171450">
              <a:buFont typeface="Arial" panose="020B0604020202020204" pitchFamily="34" charset="0"/>
              <a:buChar char="•"/>
            </a:pP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19</a:t>
            </a:fld>
            <a:endParaRPr lang="en-US" dirty="0"/>
          </a:p>
        </p:txBody>
      </p:sp>
    </p:spTree>
    <p:extLst>
      <p:ext uri="{BB962C8B-B14F-4D97-AF65-F5344CB8AC3E}">
        <p14:creationId xmlns:p14="http://schemas.microsoft.com/office/powerpoint/2010/main" val="363014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lnSpc>
                <a:spcPct val="100000"/>
              </a:lnSpc>
              <a:spcBef>
                <a:spcPts val="0"/>
              </a:spcBef>
            </a:pPr>
            <a:r>
              <a:rPr lang="en-US" dirty="0" smtClean="0">
                <a:latin typeface="Arial" panose="020B0604020202020204" pitchFamily="34" charset="0"/>
                <a:cs typeface="Arial" panose="020B0604020202020204" pitchFamily="34" charset="0"/>
              </a:rPr>
              <a:t>This training may contain visual elements that may not be accessible to persons with disabilities, including data forms and geographical maps. If you need assistance accessing any of the information contained in this training, please contact the Office of Financial Management, Forecasting and Research Division, by phone at 360-902-0599, or by email at </a:t>
            </a:r>
            <a:r>
              <a:rPr lang="en-US" u="sng" dirty="0" smtClean="0">
                <a:latin typeface="Arial" panose="020B0604020202020204" pitchFamily="34" charset="0"/>
                <a:cs typeface="Arial" panose="020B0604020202020204" pitchFamily="34" charset="0"/>
              </a:rPr>
              <a:t>pop.annexations@ofm.wa.gov</a:t>
            </a:r>
          </a:p>
          <a:p>
            <a:pPr marL="0" indent="0" algn="ctr">
              <a:lnSpc>
                <a:spcPct val="150000"/>
              </a:lnSpc>
              <a:spcBef>
                <a:spcPts val="0"/>
              </a:spcBef>
              <a:buNone/>
            </a:pPr>
            <a:endParaRPr lang="en-US" u="sng" dirty="0" smtClean="0">
              <a:latin typeface="Arial Narrow" panose="020B0606020202030204" pitchFamily="34" charset="0"/>
            </a:endParaRPr>
          </a:p>
          <a:p>
            <a:pPr marL="55562" indent="0" algn="ctr">
              <a:lnSpc>
                <a:spcPct val="150000"/>
              </a:lnSpc>
              <a:spcBef>
                <a:spcPts val="0"/>
              </a:spcBef>
              <a:buNone/>
            </a:pPr>
            <a:r>
              <a:rPr lang="en-US" dirty="0" smtClean="0">
                <a:latin typeface="Arial Narrow" panose="020B0606020202030204" pitchFamily="34" charset="0"/>
              </a:rPr>
              <a:t>. </a:t>
            </a:r>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2</a:t>
            </a:fld>
            <a:endParaRPr lang="en-US" dirty="0"/>
          </a:p>
        </p:txBody>
      </p:sp>
    </p:spTree>
    <p:extLst>
      <p:ext uri="{BB962C8B-B14F-4D97-AF65-F5344CB8AC3E}">
        <p14:creationId xmlns:p14="http://schemas.microsoft.com/office/powerpoint/2010/main" val="1646955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Sheet-D is used for the final summary of population and housing and is submitted to OFM for certification of the census results.  At this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point, every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callback should either be resolved or classified as vacant, every Sheet B and Sheet C should be completed and balanced.</a:t>
            </a:r>
          </a:p>
          <a:p>
            <a:pPr eaLnBrk="1" hangingPunct="1"/>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20</a:t>
            </a:fld>
            <a:endParaRPr lang="en-US" dirty="0"/>
          </a:p>
        </p:txBody>
      </p:sp>
    </p:spTree>
    <p:extLst>
      <p:ext uri="{BB962C8B-B14F-4D97-AF65-F5344CB8AC3E}">
        <p14:creationId xmlns:p14="http://schemas.microsoft.com/office/powerpoint/2010/main" val="3352450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baseline="0" dirty="0" smtClean="0">
                <a:latin typeface="Arial" panose="020B0604020202020204" pitchFamily="34" charset="0"/>
                <a:cs typeface="Arial" panose="020B0604020202020204" pitchFamily="34" charset="0"/>
              </a:rPr>
              <a:t>Complete the top of the form with city/town name and year/ordinance number.  </a:t>
            </a:r>
            <a:r>
              <a:rPr lang="en-US" b="1" dirty="0" smtClean="0">
                <a:latin typeface="Arial" panose="020B0604020202020204" pitchFamily="34" charset="0"/>
                <a:cs typeface="Arial" panose="020B0604020202020204" pitchFamily="34" charset="0"/>
              </a:rPr>
              <a:t>Click for animation</a:t>
            </a:r>
            <a:r>
              <a:rPr lang="en-US" b="1" baseline="0" dirty="0" smtClean="0">
                <a:latin typeface="Arial" panose="020B0604020202020204" pitchFamily="34" charset="0"/>
                <a:cs typeface="Arial" panose="020B0604020202020204" pitchFamily="34" charset="0"/>
              </a:rPr>
              <a:t> </a:t>
            </a:r>
          </a:p>
          <a:p>
            <a:pPr>
              <a:spcAft>
                <a:spcPts val="600"/>
              </a:spcAft>
            </a:pPr>
            <a:r>
              <a:rPr lang="en-US" dirty="0" smtClean="0">
                <a:latin typeface="Arial" panose="020B0604020202020204" pitchFamily="34" charset="0"/>
                <a:cs typeface="Arial" panose="020B0604020202020204" pitchFamily="34" charset="0"/>
              </a:rPr>
              <a:t>Enter census total population in the box to the right. It is the sum of total population (line 1,</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col. 4) and group quarter population (line 2, col. 2)</a:t>
            </a:r>
          </a:p>
          <a:p>
            <a:pPr>
              <a:spcAft>
                <a:spcPts val="600"/>
              </a:spcAft>
            </a:pP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21</a:t>
            </a:fld>
            <a:endParaRPr lang="en-US" dirty="0"/>
          </a:p>
        </p:txBody>
      </p:sp>
    </p:spTree>
    <p:extLst>
      <p:ext uri="{BB962C8B-B14F-4D97-AF65-F5344CB8AC3E}">
        <p14:creationId xmlns:p14="http://schemas.microsoft.com/office/powerpoint/2010/main" val="2809232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indent="-219456">
              <a:spcBef>
                <a:spcPts val="0"/>
              </a:spcBef>
              <a:spcAft>
                <a:spcPts val="60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In 2</a:t>
            </a:r>
            <a:r>
              <a:rPr lang="en-US" baseline="30000" dirty="0" smtClean="0">
                <a:latin typeface="Arial" panose="020B0604020202020204" pitchFamily="34" charset="0"/>
                <a:cs typeface="Arial" panose="020B0604020202020204" pitchFamily="34" charset="0"/>
              </a:rPr>
              <a:t>nd</a:t>
            </a:r>
            <a:r>
              <a:rPr lang="en-US" dirty="0" smtClean="0">
                <a:latin typeface="Arial" panose="020B0604020202020204" pitchFamily="34" charset="0"/>
                <a:cs typeface="Arial" panose="020B0604020202020204" pitchFamily="34" charset="0"/>
              </a:rPr>
              <a:t> section you need to transfer population, housing and</a:t>
            </a:r>
            <a:r>
              <a:rPr lang="en-US" baseline="0" dirty="0" smtClean="0">
                <a:latin typeface="Arial" panose="020B0604020202020204" pitchFamily="34" charset="0"/>
                <a:cs typeface="Arial" panose="020B0604020202020204" pitchFamily="34" charset="0"/>
              </a:rPr>
              <a:t> vacancy from the final Sheet C that contains census total to Sheet D. </a:t>
            </a:r>
            <a:endParaRPr lang="en-US" dirty="0" smtClean="0">
              <a:latin typeface="Arial" panose="020B0604020202020204" pitchFamily="34" charset="0"/>
              <a:cs typeface="Arial" panose="020B0604020202020204" pitchFamily="34" charset="0"/>
            </a:endParaRPr>
          </a:p>
          <a:p>
            <a:pPr marL="219456" indent="-219456">
              <a:spcBef>
                <a:spcPts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 Column 1 enter the number of housing units by structure type from the final Sheet C. Each type of housing unit structure has a separate line.</a:t>
            </a:r>
          </a:p>
          <a:p>
            <a:pPr marL="219456" indent="-219456">
              <a:spcBef>
                <a:spcPts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dirty="0" smtClean="0">
                <a:latin typeface="Arial" panose="020B0604020202020204" pitchFamily="34" charset="0"/>
                <a:cs typeface="Arial" panose="020B0604020202020204" pitchFamily="34" charset="0"/>
              </a:rPr>
              <a:t>In Column 2,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enter the vacant housing unit data from the final Sheet C. Again, each type of housing unit structure has a separate line. </a:t>
            </a:r>
          </a:p>
          <a:p>
            <a:pPr marL="219456" indent="-219456">
              <a:spcBef>
                <a:spcPts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 Column 4, enter the population by structure type from the final Sheet C. Do not enter GQ population in this column.</a:t>
            </a:r>
            <a:endParaRPr lang="en-US" sz="1200" b="0" i="0" u="none" strike="sngStrike" kern="1200" baseline="0" dirty="0" smtClean="0">
              <a:solidFill>
                <a:schemeClr val="tx1"/>
              </a:solidFill>
              <a:latin typeface="Arial" panose="020B0604020202020204" pitchFamily="34" charset="0"/>
              <a:ea typeface="+mn-ea"/>
              <a:cs typeface="Arial" panose="020B0604020202020204" pitchFamily="34" charset="0"/>
            </a:endParaRPr>
          </a:p>
          <a:p>
            <a:pPr marL="219456" indent="-219456">
              <a:spcBef>
                <a:spcPts val="0"/>
              </a:spcBef>
              <a:spcAft>
                <a:spcPts val="600"/>
              </a:spcAft>
              <a:buFont typeface="Arial" panose="020B0604020202020204" pitchFamily="34" charset="0"/>
              <a:buChar char="•"/>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It is optional to compute the calculated values in the other columns.  If you are using the Excel file, the formulas will calculate the values for you.</a:t>
            </a:r>
          </a:p>
          <a:p>
            <a:pPr marL="219456" indent="-219456">
              <a:spcBef>
                <a:spcPts val="0"/>
              </a:spcBef>
              <a:spcAft>
                <a:spcPts val="600"/>
              </a:spcAft>
              <a:buFont typeface="Arial" panose="020B0604020202020204" pitchFamily="34" charset="0"/>
              <a:buChar char="•"/>
            </a:pP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22</a:t>
            </a:fld>
            <a:endParaRPr lang="en-US" dirty="0"/>
          </a:p>
        </p:txBody>
      </p:sp>
    </p:spTree>
    <p:extLst>
      <p:ext uri="{BB962C8B-B14F-4D97-AF65-F5344CB8AC3E}">
        <p14:creationId xmlns:p14="http://schemas.microsoft.com/office/powerpoint/2010/main" val="172946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indent="-219456">
              <a:spcBef>
                <a:spcPct val="0"/>
              </a:spcBef>
              <a:spcAft>
                <a:spcPts val="600"/>
              </a:spcAft>
              <a:buFont typeface="Arial" panose="020B0604020202020204" pitchFamily="34" charset="0"/>
              <a:buChar char="•"/>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third section of Sheet D is for reporting GQ information. </a:t>
            </a:r>
          </a:p>
          <a:p>
            <a:pPr marL="219456" indent="-219456">
              <a:spcBef>
                <a:spcPct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 the first data entry column, enter the number of facilities by type of facility. Refer to your notes on Sheet B.</a:t>
            </a:r>
          </a:p>
          <a:p>
            <a:pPr marL="219456" indent="-219456">
              <a:spcBef>
                <a:spcPct val="0"/>
              </a:spcBef>
              <a:spcAft>
                <a:spcPts val="600"/>
              </a:spcAft>
              <a:buFont typeface="Arial" panose="020B0604020202020204" pitchFamily="34" charset="0"/>
              <a:buChar char="•"/>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 the second column, enter the population by type of facility. Refer back to your notes on Sheet B. Be sure the final tabulations, by type of facility, are consistent with the total GQ population shown on the Sheet C containing the census total.</a:t>
            </a:r>
          </a:p>
          <a:p>
            <a:pPr marL="219456" indent="-219456">
              <a:spcBef>
                <a:spcPct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Total the number of facilities and population on line 2.</a:t>
            </a:r>
          </a:p>
          <a:p>
            <a:pPr marL="219456" indent="-219456">
              <a:spcAft>
                <a:spcPts val="600"/>
              </a:spcAft>
            </a:pP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23</a:t>
            </a:fld>
            <a:endParaRPr lang="en-US" dirty="0"/>
          </a:p>
        </p:txBody>
      </p:sp>
    </p:spTree>
    <p:extLst>
      <p:ext uri="{BB962C8B-B14F-4D97-AF65-F5344CB8AC3E}">
        <p14:creationId xmlns:p14="http://schemas.microsoft.com/office/powerpoint/2010/main" val="2481023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latin typeface="Arial" panose="020B0604020202020204" pitchFamily="34" charset="0"/>
                <a:cs typeface="Arial" panose="020B0604020202020204" pitchFamily="34" charset="0"/>
              </a:rPr>
              <a:t>The fourth section requests an approx. estimate of census costs and is optional. This information helps OFM to respond to cost questions.</a:t>
            </a:r>
          </a:p>
          <a:p>
            <a:endParaRPr lang="en-US" dirty="0" smtClean="0"/>
          </a:p>
        </p:txBody>
      </p:sp>
      <p:sp>
        <p:nvSpPr>
          <p:cNvPr id="4" name="Slide Number Placeholder 3"/>
          <p:cNvSpPr>
            <a:spLocks noGrp="1"/>
          </p:cNvSpPr>
          <p:nvPr>
            <p:ph type="sldNum" sz="quarter" idx="10"/>
          </p:nvPr>
        </p:nvSpPr>
        <p:spPr/>
        <p:txBody>
          <a:bodyPr/>
          <a:lstStyle/>
          <a:p>
            <a:fld id="{E30E955C-EC8F-4C6F-BA26-1ED8BA53ACE2}" type="slidenum">
              <a:rPr lang="en-US" smtClean="0"/>
              <a:t>24</a:t>
            </a:fld>
            <a:endParaRPr lang="en-US" dirty="0"/>
          </a:p>
        </p:txBody>
      </p:sp>
    </p:spTree>
    <p:extLst>
      <p:ext uri="{BB962C8B-B14F-4D97-AF65-F5344CB8AC3E}">
        <p14:creationId xmlns:p14="http://schemas.microsoft.com/office/powerpoint/2010/main" val="38386050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0"/>
              </a:spcBef>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a:p>
            <a:pPr marL="0" indent="0">
              <a:spcBef>
                <a:spcPct val="0"/>
              </a:spcBef>
              <a:spcAft>
                <a:spcPts val="600"/>
              </a:spcAft>
              <a:buFont typeface="Arial" panose="020B0604020202020204" pitchFamily="34" charset="0"/>
              <a:buNone/>
            </a:pPr>
            <a:r>
              <a:rPr lang="en-US" dirty="0" smtClean="0">
                <a:latin typeface="Arial" panose="020B0604020202020204" pitchFamily="34" charset="0"/>
                <a:cs typeface="Arial" panose="020B0604020202020204" pitchFamily="34" charset="0"/>
              </a:rPr>
              <a:t>The fifth section is where you can enter comments</a:t>
            </a:r>
            <a:r>
              <a:rPr lang="en-US" baseline="0" dirty="0" smtClean="0">
                <a:latin typeface="Arial" panose="020B0604020202020204" pitchFamily="34" charset="0"/>
                <a:cs typeface="Arial" panose="020B0604020202020204" pitchFamily="34" charset="0"/>
              </a:rPr>
              <a:t> as desired and get signatures and contact information.</a:t>
            </a:r>
            <a:endParaRPr lang="en-US" dirty="0" smtClean="0">
              <a:latin typeface="Arial" panose="020B0604020202020204" pitchFamily="34" charset="0"/>
              <a:cs typeface="Arial" panose="020B0604020202020204" pitchFamily="34" charset="0"/>
            </a:endParaRPr>
          </a:p>
          <a:p>
            <a:pPr marL="219456" indent="-219456">
              <a:spcBef>
                <a:spcPct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dirty="0" smtClean="0">
                <a:latin typeface="Arial" panose="020B0604020202020204" pitchFamily="34" charset="0"/>
                <a:cs typeface="Arial" panose="020B0604020202020204" pitchFamily="34" charset="0"/>
              </a:rPr>
              <a:t>The mayor and</a:t>
            </a:r>
            <a:r>
              <a:rPr lang="en-US" baseline="0" dirty="0" smtClean="0">
                <a:latin typeface="Arial" panose="020B0604020202020204" pitchFamily="34" charset="0"/>
                <a:cs typeface="Arial" panose="020B0604020202020204" pitchFamily="34" charset="0"/>
              </a:rPr>
              <a:t> city clerk or census administrator need to sign this form. This ensures that the final figures are known to the mayor.</a:t>
            </a:r>
            <a:endParaRPr lang="en-US" dirty="0" smtClean="0">
              <a:latin typeface="Arial" panose="020B0604020202020204" pitchFamily="34" charset="0"/>
              <a:cs typeface="Arial" panose="020B0604020202020204" pitchFamily="34" charset="0"/>
            </a:endParaRPr>
          </a:p>
          <a:p>
            <a:pPr marL="219456" indent="-219456">
              <a:spcBef>
                <a:spcPct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dirty="0" smtClean="0">
                <a:latin typeface="Arial" panose="020B0604020202020204" pitchFamily="34" charset="0"/>
                <a:cs typeface="Arial" panose="020B0604020202020204" pitchFamily="34" charset="0"/>
              </a:rPr>
              <a:t>The person’s name and contact information requested to the left of the signatures should be the person OFM, or you, can call if there are questions about the census material. This is crucial information. OFM</a:t>
            </a:r>
            <a:r>
              <a:rPr lang="en-US" baseline="0" dirty="0" smtClean="0">
                <a:latin typeface="Arial" panose="020B0604020202020204" pitchFamily="34" charset="0"/>
                <a:cs typeface="Arial" panose="020B0604020202020204" pitchFamily="34" charset="0"/>
              </a:rPr>
              <a:t> will not certify a census until all questions by OFM are answered.</a:t>
            </a:r>
          </a:p>
          <a:p>
            <a:pPr marL="219456" indent="-219456">
              <a:spcBef>
                <a:spcPct val="0"/>
              </a:spcBef>
              <a:spcAft>
                <a:spcPts val="600"/>
              </a:spcAft>
              <a:buFont typeface="Arial" panose="020B0604020202020204" pitchFamily="34" charset="0"/>
              <a:buChar char="•"/>
            </a:pPr>
            <a:r>
              <a:rPr lang="en-US" b="1" dirty="0" smtClean="0">
                <a:latin typeface="Arial" panose="020B0604020202020204" pitchFamily="34" charset="0"/>
                <a:cs typeface="Arial" panose="020B0604020202020204" pitchFamily="34" charset="0"/>
              </a:rPr>
              <a:t>Click for animation</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Add comments about specials, GQ’s, or an unusual experience with a housing unit in the field. </a:t>
            </a:r>
            <a:endParaRPr lang="en-US" baseline="0" dirty="0" smtClean="0">
              <a:latin typeface="Arial" panose="020B0604020202020204" pitchFamily="34" charset="0"/>
              <a:cs typeface="Arial" panose="020B0604020202020204" pitchFamily="34" charset="0"/>
            </a:endParaRPr>
          </a:p>
          <a:p>
            <a:pPr marL="219456" indent="-219456">
              <a:spcBef>
                <a:spcPct val="0"/>
              </a:spcBef>
              <a:spcAft>
                <a:spcPts val="600"/>
              </a:spcAft>
              <a:buFont typeface="Arial" panose="020B0604020202020204" pitchFamily="34" charset="0"/>
              <a:buChar char="•"/>
            </a:pP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25</a:t>
            </a:fld>
            <a:endParaRPr lang="en-US" dirty="0"/>
          </a:p>
        </p:txBody>
      </p:sp>
    </p:spTree>
    <p:extLst>
      <p:ext uri="{BB962C8B-B14F-4D97-AF65-F5344CB8AC3E}">
        <p14:creationId xmlns:p14="http://schemas.microsoft.com/office/powerpoint/2010/main" val="38707633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lvl="1" indent="-219456">
              <a:spcBef>
                <a:spcPct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Double check your work</a:t>
            </a:r>
          </a:p>
          <a:p>
            <a:pPr marL="219456" lvl="1" indent="-219456">
              <a:spcBef>
                <a:spcPct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Resolve all questions </a:t>
            </a:r>
            <a:r>
              <a:rPr lang="en-US" sz="1200" b="1" u="sng" dirty="0" smtClean="0">
                <a:latin typeface="Arial" panose="020B0604020202020204" pitchFamily="34" charset="0"/>
                <a:cs typeface="Arial" panose="020B0604020202020204" pitchFamily="34" charset="0"/>
              </a:rPr>
              <a:t>before</a:t>
            </a:r>
            <a:r>
              <a:rPr lang="en-US" sz="1200" dirty="0" smtClean="0">
                <a:latin typeface="Arial" panose="020B0604020202020204" pitchFamily="34" charset="0"/>
                <a:cs typeface="Arial" panose="020B0604020202020204" pitchFamily="34" charset="0"/>
              </a:rPr>
              <a:t> submitting to OFM. Consult your Tabulation Manual and give us a call if you have any questions.  We’re here to help!  Our number is (360) 902-0599.</a:t>
            </a:r>
          </a:p>
          <a:p>
            <a:pPr marL="219456" lvl="1" indent="-219456">
              <a:spcBef>
                <a:spcPct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Remember to submit all Field Enumeration Sheets – Sheet A (making no copies) along with your tabulation sheets.</a:t>
            </a:r>
          </a:p>
          <a:p>
            <a:pPr marL="219456" lvl="1" indent="-219456">
              <a:spcBef>
                <a:spcPct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If</a:t>
            </a:r>
            <a:r>
              <a:rPr lang="en-US" sz="1200" baseline="0" dirty="0" smtClean="0">
                <a:latin typeface="Arial" panose="020B0604020202020204" pitchFamily="34" charset="0"/>
                <a:cs typeface="Arial" panose="020B0604020202020204" pitchFamily="34" charset="0"/>
              </a:rPr>
              <a:t> you made Excel copies of sheets B, C, and/or D delete them upon OFM receipt. </a:t>
            </a:r>
            <a:endParaRPr lang="en-US" sz="1200"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26</a:t>
            </a:fld>
            <a:endParaRPr lang="en-US" dirty="0"/>
          </a:p>
        </p:txBody>
      </p:sp>
    </p:spTree>
    <p:extLst>
      <p:ext uri="{BB962C8B-B14F-4D97-AF65-F5344CB8AC3E}">
        <p14:creationId xmlns:p14="http://schemas.microsoft.com/office/powerpoint/2010/main" val="2192670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Three forms are needed to summarize population and housing by structure type from the completed Field Enumeration Sheet, also known as Sheet A.</a:t>
            </a: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The three forms include:</a:t>
            </a: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dirty="0" smtClean="0">
              <a:latin typeface="Arial" panose="020B0604020202020204" pitchFamily="34" charset="0"/>
              <a:cs typeface="Arial" panose="020B0604020202020204" pitchFamily="34" charset="0"/>
            </a:endParaRPr>
          </a:p>
          <a:p>
            <a:pPr marL="219456" lvl="1" indent="-219456">
              <a:lnSpc>
                <a:spcPct val="100000"/>
              </a:lnSpc>
              <a:spcBef>
                <a:spcPts val="0"/>
              </a:spcBef>
              <a:spcAft>
                <a:spcPts val="600"/>
              </a:spcAft>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The OFM Census Sheet B- Block Tabulation;</a:t>
            </a:r>
          </a:p>
          <a:p>
            <a:pPr marL="219456" lvl="1" indent="-219456">
              <a:lnSpc>
                <a:spcPct val="100000"/>
              </a:lnSpc>
              <a:spcBef>
                <a:spcPts val="0"/>
              </a:spcBef>
              <a:spcAft>
                <a:spcPts val="600"/>
              </a:spcAft>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The OFM Census Sheet C- Block Group Tabulation; and,</a:t>
            </a:r>
          </a:p>
          <a:p>
            <a:pPr marL="219456" lvl="1" indent="-219456">
              <a:lnSpc>
                <a:spcPct val="100000"/>
              </a:lnSpc>
              <a:spcBef>
                <a:spcPts val="0"/>
              </a:spcBef>
              <a:spcAft>
                <a:spcPts val="600"/>
              </a:spcAft>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And the OFM Census Sheet D- Summary Tabulation.</a:t>
            </a:r>
          </a:p>
          <a:p>
            <a:pPr marL="219456" lvl="1" indent="-219456">
              <a:lnSpc>
                <a:spcPct val="100000"/>
              </a:lnSpc>
              <a:spcBef>
                <a:spcPts val="0"/>
              </a:spcBef>
              <a:spcAft>
                <a:spcPts val="600"/>
              </a:spcAft>
              <a:buFont typeface="Arial" panose="020B0604020202020204" pitchFamily="34" charset="0"/>
              <a:buChar char="•"/>
              <a:defRPr/>
            </a:pPr>
            <a:endParaRPr lang="en-US" sz="1200" dirty="0" smtClean="0">
              <a:latin typeface="Arial" panose="020B0604020202020204" pitchFamily="34" charset="0"/>
              <a:cs typeface="Arial" panose="020B0604020202020204" pitchFamily="34" charset="0"/>
            </a:endParaRPr>
          </a:p>
          <a:p>
            <a:pPr marL="0" marR="0" lvl="1" indent="4462"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These forms need to be completed in sequence, following OFM instructions. </a:t>
            </a:r>
          </a:p>
          <a:p>
            <a:pPr marL="0" marR="0" lvl="1" indent="4462" algn="l" defTabSz="914400" rtl="0" eaLnBrk="1" fontAlgn="auto" latinLnBrk="0" hangingPunct="1">
              <a:lnSpc>
                <a:spcPct val="100000"/>
              </a:lnSpc>
              <a:spcBef>
                <a:spcPts val="0"/>
              </a:spcBef>
              <a:spcAft>
                <a:spcPts val="600"/>
              </a:spcAft>
              <a:buClrTx/>
              <a:buSzTx/>
              <a:buFontTx/>
              <a:buNone/>
              <a:tabLst/>
              <a:defRPr/>
            </a:pPr>
            <a:endParaRPr lang="en-US" sz="1200" dirty="0" smtClean="0">
              <a:latin typeface="Arial" panose="020B0604020202020204" pitchFamily="34" charset="0"/>
              <a:cs typeface="Arial" panose="020B0604020202020204" pitchFamily="34" charset="0"/>
            </a:endParaRPr>
          </a:p>
          <a:p>
            <a:pPr marL="0" marR="0" lvl="1" indent="4462"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Read the Tabulation Manual (http://www.ofm.wa.gov/pop/annex/forms/default.asp) before you begin.   </a:t>
            </a:r>
          </a:p>
          <a:p>
            <a:pPr marL="0" marR="0" lvl="1" indent="4462" algn="l" defTabSz="914400" rtl="0" eaLnBrk="1" fontAlgn="auto" latinLnBrk="0" hangingPunct="1">
              <a:lnSpc>
                <a:spcPct val="100000"/>
              </a:lnSpc>
              <a:spcBef>
                <a:spcPts val="0"/>
              </a:spcBef>
              <a:spcAft>
                <a:spcPts val="600"/>
              </a:spcAft>
              <a:buClrTx/>
              <a:buSzTx/>
              <a:buFontTx/>
              <a:buNone/>
              <a:tabLst/>
              <a:defRPr/>
            </a:pPr>
            <a:endParaRPr lang="en-US" sz="1200" dirty="0" smtClean="0">
              <a:latin typeface="Arial" panose="020B0604020202020204" pitchFamily="34" charset="0"/>
              <a:cs typeface="Arial" panose="020B0604020202020204" pitchFamily="34" charset="0"/>
            </a:endParaRPr>
          </a:p>
          <a:p>
            <a:pPr marL="0" marR="0" lvl="1" indent="4462"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You can choose to fill</a:t>
            </a:r>
            <a:r>
              <a:rPr lang="en-US" sz="1200" baseline="0" dirty="0" smtClean="0">
                <a:latin typeface="Arial" panose="020B0604020202020204" pitchFamily="34" charset="0"/>
                <a:cs typeface="Arial" panose="020B0604020202020204" pitchFamily="34" charset="0"/>
              </a:rPr>
              <a:t> out the forms by hand or use Excel. </a:t>
            </a:r>
            <a:r>
              <a:rPr lang="en-US" sz="1200" dirty="0" smtClean="0">
                <a:latin typeface="Arial" panose="020B0604020202020204" pitchFamily="34" charset="0"/>
                <a:cs typeface="Arial" panose="020B0604020202020204" pitchFamily="34" charset="0"/>
              </a:rPr>
              <a:t>The Excel version contains formulas to sum</a:t>
            </a:r>
            <a:r>
              <a:rPr lang="en-US" sz="1200" baseline="0" dirty="0" smtClean="0">
                <a:latin typeface="Arial" panose="020B0604020202020204" pitchFamily="34" charset="0"/>
                <a:cs typeface="Arial" panose="020B0604020202020204" pitchFamily="34" charset="0"/>
              </a:rPr>
              <a:t> the totals.</a:t>
            </a:r>
            <a:endParaRPr lang="en-US" sz="1200" dirty="0" smtClean="0">
              <a:latin typeface="Arial" panose="020B0604020202020204" pitchFamily="34" charset="0"/>
              <a:cs typeface="Arial" panose="020B0604020202020204" pitchFamily="34" charset="0"/>
            </a:endParaRPr>
          </a:p>
          <a:p>
            <a:pPr eaLnBrk="1" hangingPunct="1">
              <a:lnSpc>
                <a:spcPct val="100000"/>
              </a:lnSpc>
              <a:spcBef>
                <a:spcPts val="0"/>
              </a:spcBef>
              <a:spcAft>
                <a:spcPts val="600"/>
              </a:spcAft>
            </a:pPr>
            <a:endParaRPr lang="en-US" sz="1200" dirty="0" smtClean="0">
              <a:latin typeface="Arial" panose="020B0604020202020204" pitchFamily="34" charset="0"/>
              <a:cs typeface="Arial" panose="020B0604020202020204" pitchFamily="34" charset="0"/>
            </a:endParaRPr>
          </a:p>
          <a:p>
            <a:pPr eaLnBrk="1" hangingPunct="1">
              <a:lnSpc>
                <a:spcPct val="100000"/>
              </a:lnSpc>
              <a:spcBef>
                <a:spcPts val="0"/>
              </a:spcBef>
              <a:spcAft>
                <a:spcPts val="600"/>
              </a:spcAft>
            </a:pPr>
            <a:r>
              <a:rPr lang="en-US" sz="1200" dirty="0" smtClean="0">
                <a:latin typeface="Arial" panose="020B0604020202020204" pitchFamily="34" charset="0"/>
                <a:cs typeface="Arial" panose="020B0604020202020204" pitchFamily="34" charset="0"/>
              </a:rPr>
              <a:t>For convenience</a:t>
            </a:r>
            <a:r>
              <a:rPr lang="en-US" sz="1200" baseline="0" dirty="0" smtClean="0">
                <a:latin typeface="Arial" panose="020B0604020202020204" pitchFamily="34" charset="0"/>
                <a:cs typeface="Arial" panose="020B0604020202020204" pitchFamily="34" charset="0"/>
              </a:rPr>
              <a:t> purposes we will refer to the Field Enumeration Sheet as Sheet A, the Block Tabulation Sheet as Sheet B, the Block Group Tabulation Sheet as Sheet C, and the Summary Tabulation Sheet as Sheet D.</a:t>
            </a:r>
          </a:p>
          <a:p>
            <a:pPr eaLnBrk="1" hangingPunct="1">
              <a:lnSpc>
                <a:spcPct val="100000"/>
              </a:lnSpc>
              <a:spcBef>
                <a:spcPts val="0"/>
              </a:spcBef>
              <a:spcAft>
                <a:spcPts val="600"/>
              </a:spcAft>
            </a:pPr>
            <a:endParaRPr lang="en-US" sz="1200" baseline="0" dirty="0" smtClean="0">
              <a:latin typeface="Arial" panose="020B0604020202020204" pitchFamily="34" charset="0"/>
              <a:cs typeface="Arial" panose="020B0604020202020204" pitchFamily="34" charset="0"/>
            </a:endParaRPr>
          </a:p>
          <a:p>
            <a:pPr marL="0" lvl="1" indent="4462">
              <a:lnSpc>
                <a:spcPct val="100000"/>
              </a:lnSpc>
              <a:spcBef>
                <a:spcPts val="0"/>
              </a:spcBef>
              <a:spcAft>
                <a:spcPts val="600"/>
              </a:spcAft>
              <a:buNone/>
              <a:defRPr/>
            </a:pPr>
            <a:r>
              <a:rPr lang="en-US" sz="1200" dirty="0" smtClean="0">
                <a:latin typeface="Arial" panose="020B0604020202020204" pitchFamily="34" charset="0"/>
                <a:cs typeface="Arial" panose="020B0604020202020204" pitchFamily="34" charset="0"/>
              </a:rPr>
              <a:t>Please have copies of the forms on hand during this session.</a:t>
            </a:r>
          </a:p>
        </p:txBody>
      </p:sp>
      <p:sp>
        <p:nvSpPr>
          <p:cNvPr id="4" name="Slide Number Placeholder 3"/>
          <p:cNvSpPr>
            <a:spLocks noGrp="1"/>
          </p:cNvSpPr>
          <p:nvPr>
            <p:ph type="sldNum" sz="quarter" idx="10"/>
          </p:nvPr>
        </p:nvSpPr>
        <p:spPr/>
        <p:txBody>
          <a:bodyPr/>
          <a:lstStyle/>
          <a:p>
            <a:fld id="{E30E955C-EC8F-4C6F-BA26-1ED8BA53ACE2}" type="slidenum">
              <a:rPr lang="en-US" smtClean="0"/>
              <a:t>3</a:t>
            </a:fld>
            <a:endParaRPr lang="en-US" dirty="0"/>
          </a:p>
        </p:txBody>
      </p:sp>
    </p:spTree>
    <p:extLst>
      <p:ext uri="{BB962C8B-B14F-4D97-AF65-F5344CB8AC3E}">
        <p14:creationId xmlns:p14="http://schemas.microsoft.com/office/powerpoint/2010/main" val="1292481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600"/>
              </a:spcAft>
              <a:buFont typeface="Arial" panose="020B0604020202020204" pitchFamily="34" charset="0"/>
              <a:buNone/>
              <a:defRPr/>
            </a:pPr>
            <a:r>
              <a:rPr lang="en-US" sz="1200" dirty="0" smtClean="0">
                <a:latin typeface="Arial" panose="020B0604020202020204" pitchFamily="34" charset="0"/>
                <a:cs typeface="Arial" panose="020B0604020202020204" pitchFamily="34" charset="0"/>
              </a:rPr>
              <a:t>For tabulating, OFM’s advice is:</a:t>
            </a:r>
          </a:p>
          <a:p>
            <a:pPr marL="219456" indent="-219456">
              <a:spcBef>
                <a:spcPts val="0"/>
              </a:spcBef>
              <a:spcAft>
                <a:spcPts val="600"/>
              </a:spcAft>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Only one or two persons should complete the tabulation forms. </a:t>
            </a:r>
          </a:p>
          <a:p>
            <a:pPr marL="219456" indent="-219456">
              <a:spcBef>
                <a:spcPts val="0"/>
              </a:spcBef>
              <a:spcAft>
                <a:spcPts val="600"/>
              </a:spcAft>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Enumerators should not tabulate their own forms.</a:t>
            </a:r>
          </a:p>
          <a:p>
            <a:pPr marL="0" indent="0">
              <a:spcBef>
                <a:spcPts val="0"/>
              </a:spcBef>
              <a:spcAft>
                <a:spcPts val="600"/>
              </a:spcAft>
              <a:buNone/>
              <a:defRPr/>
            </a:pPr>
            <a:r>
              <a:rPr lang="en-US" sz="1200" dirty="0" smtClean="0">
                <a:latin typeface="Arial" panose="020B0604020202020204" pitchFamily="34" charset="0"/>
                <a:cs typeface="Arial" panose="020B0604020202020204" pitchFamily="34" charset="0"/>
              </a:rPr>
              <a:t>Take your time and be careful. Tabulation errors are easy to make. </a:t>
            </a:r>
          </a:p>
          <a:p>
            <a:pPr marL="219456" indent="-219456">
              <a:spcBef>
                <a:spcPts val="0"/>
              </a:spcBef>
              <a:spcAft>
                <a:spcPts val="600"/>
              </a:spcAft>
              <a:buFont typeface="Arial Narrow" panose="020B0606020202030204" pitchFamily="34" charset="0"/>
              <a:buNone/>
              <a:defRPr/>
            </a:pPr>
            <a:endParaRPr lang="en-US" sz="1200"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4</a:t>
            </a:fld>
            <a:endParaRPr lang="en-US" dirty="0"/>
          </a:p>
        </p:txBody>
      </p:sp>
    </p:spTree>
    <p:extLst>
      <p:ext uri="{BB962C8B-B14F-4D97-AF65-F5344CB8AC3E}">
        <p14:creationId xmlns:p14="http://schemas.microsoft.com/office/powerpoint/2010/main" val="2724088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Sheet B is used</a:t>
            </a:r>
            <a:r>
              <a:rPr lang="en-US" sz="1200" baseline="0" dirty="0" smtClean="0">
                <a:latin typeface="Arial" panose="020B0604020202020204" pitchFamily="34" charset="0"/>
                <a:cs typeface="Arial" panose="020B0604020202020204" pitchFamily="34" charset="0"/>
              </a:rPr>
              <a:t> to summarize the information from Sheet A.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Sheet B is designed</a:t>
            </a:r>
            <a:r>
              <a:rPr lang="en-US" sz="1200" baseline="0" dirty="0" smtClean="0">
                <a:latin typeface="Arial" panose="020B0604020202020204" pitchFamily="34" charset="0"/>
                <a:cs typeface="Arial" panose="020B0604020202020204" pitchFamily="34" charset="0"/>
              </a:rPr>
              <a:t> to have one line </a:t>
            </a:r>
            <a:r>
              <a:rPr lang="en-US" sz="1200" dirty="0" smtClean="0">
                <a:latin typeface="Arial" panose="020B0604020202020204" pitchFamily="34" charset="0"/>
                <a:cs typeface="Arial" panose="020B0604020202020204" pitchFamily="34" charset="0"/>
              </a:rPr>
              <a:t>per </a:t>
            </a:r>
            <a:r>
              <a:rPr lang="en-US" sz="1200" baseline="0" dirty="0" smtClean="0">
                <a:latin typeface="Arial" panose="020B0604020202020204" pitchFamily="34" charset="0"/>
                <a:cs typeface="Arial" panose="020B0604020202020204" pitchFamily="34" charset="0"/>
              </a:rPr>
              <a:t>housing unit or group quarter for up to 50 housing units or group quarters.</a:t>
            </a:r>
            <a:endParaRPr lang="en-US" sz="1200" dirty="0" smtClean="0">
              <a:latin typeface="Arial" panose="020B0604020202020204" pitchFamily="34" charset="0"/>
              <a:cs typeface="Arial" panose="020B0604020202020204" pitchFamily="34" charset="0"/>
            </a:endParaRP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If there are more than 50 housing units in the block, use more forms.  </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For each new block, use a new Sheet B</a:t>
            </a:r>
            <a:r>
              <a:rPr lang="en-US" sz="1200" baseline="0" dirty="0" smtClean="0">
                <a:latin typeface="Arial" panose="020B0604020202020204" pitchFamily="34" charset="0"/>
                <a:cs typeface="Arial" panose="020B0604020202020204" pitchFamily="34" charset="0"/>
              </a:rPr>
              <a:t>. DO NOT mix blocks on a single sheet. </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Blocks without population and/or housing need a sheet. In this case, the block total would have zeroes.</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If the form is completed by hand, please use a pencil so that you can erase errors.</a:t>
            </a:r>
          </a:p>
        </p:txBody>
      </p:sp>
      <p:sp>
        <p:nvSpPr>
          <p:cNvPr id="4" name="Slide Number Placeholder 3"/>
          <p:cNvSpPr>
            <a:spLocks noGrp="1"/>
          </p:cNvSpPr>
          <p:nvPr>
            <p:ph type="sldNum" sz="quarter" idx="10"/>
          </p:nvPr>
        </p:nvSpPr>
        <p:spPr/>
        <p:txBody>
          <a:bodyPr/>
          <a:lstStyle/>
          <a:p>
            <a:fld id="{E30E955C-EC8F-4C6F-BA26-1ED8BA53ACE2}" type="slidenum">
              <a:rPr lang="en-US" smtClean="0"/>
              <a:t>5</a:t>
            </a:fld>
            <a:endParaRPr lang="en-US" dirty="0"/>
          </a:p>
        </p:txBody>
      </p:sp>
    </p:spTree>
    <p:extLst>
      <p:ext uri="{BB962C8B-B14F-4D97-AF65-F5344CB8AC3E}">
        <p14:creationId xmlns:p14="http://schemas.microsoft.com/office/powerpoint/2010/main" val="2135432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spcAft>
                <a:spcPts val="600"/>
              </a:spcAft>
              <a:buFontTx/>
              <a:buNone/>
              <a:defRPr/>
            </a:pPr>
            <a:r>
              <a:rPr lang="en-US" sz="1200" baseline="0" dirty="0" smtClean="0">
                <a:latin typeface="Arial" panose="020B0604020202020204" pitchFamily="34" charset="0"/>
                <a:cs typeface="Arial" panose="020B0604020202020204" pitchFamily="34" charset="0"/>
              </a:rPr>
              <a:t>To complete the Block Tabulation Sheet B, do the following:</a:t>
            </a:r>
            <a:endParaRPr lang="en-US" sz="1200" dirty="0" smtClean="0">
              <a:latin typeface="Arial" panose="020B0604020202020204" pitchFamily="34" charset="0"/>
              <a:cs typeface="Arial" panose="020B0604020202020204" pitchFamily="34" charset="0"/>
            </a:endParaRP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Complete</a:t>
            </a:r>
            <a:r>
              <a:rPr lang="en-US" sz="1200" baseline="0" dirty="0" smtClean="0">
                <a:latin typeface="Arial" panose="020B0604020202020204" pitchFamily="34" charset="0"/>
                <a:cs typeface="Arial" panose="020B0604020202020204" pitchFamily="34" charset="0"/>
              </a:rPr>
              <a:t> the top of the page first. The information includes </a:t>
            </a:r>
            <a:r>
              <a:rPr lang="en-US" sz="1200" dirty="0" smtClean="0">
                <a:latin typeface="Arial" panose="020B0604020202020204" pitchFamily="34" charset="0"/>
                <a:cs typeface="Arial" panose="020B0604020202020204" pitchFamily="34" charset="0"/>
              </a:rPr>
              <a:t>city name, ordinance number, year,</a:t>
            </a:r>
            <a:r>
              <a:rPr lang="en-US" sz="1200" baseline="0" dirty="0" smtClean="0">
                <a:latin typeface="Arial" panose="020B0604020202020204" pitchFamily="34" charset="0"/>
                <a:cs typeface="Arial" panose="020B0604020202020204" pitchFamily="34" charset="0"/>
              </a:rPr>
              <a:t> block group number, </a:t>
            </a:r>
            <a:r>
              <a:rPr lang="en-US" sz="1200" dirty="0" smtClean="0">
                <a:latin typeface="Arial" panose="020B0604020202020204" pitchFamily="34" charset="0"/>
                <a:cs typeface="Arial" panose="020B0604020202020204" pitchFamily="34" charset="0"/>
              </a:rPr>
              <a:t>block number and page number.   </a:t>
            </a:r>
            <a:r>
              <a:rPr lang="en-US" b="1" dirty="0" smtClean="0">
                <a:latin typeface="Arial" panose="020B0604020202020204" pitchFamily="34" charset="0"/>
                <a:cs typeface="Arial" panose="020B0604020202020204" pitchFamily="34" charset="0"/>
              </a:rPr>
              <a:t>Click for animation showing those fields filled in</a:t>
            </a:r>
            <a:endParaRPr lang="en-US" sz="1200" dirty="0" smtClean="0">
              <a:latin typeface="Arial" panose="020B0604020202020204" pitchFamily="34" charset="0"/>
              <a:cs typeface="Arial" panose="020B0604020202020204" pitchFamily="34" charset="0"/>
            </a:endParaRP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O</a:t>
            </a:r>
            <a:r>
              <a:rPr lang="en-US" sz="1200" dirty="0" smtClean="0">
                <a:latin typeface="Arial" panose="020B0604020202020204" pitchFamily="34" charset="0"/>
                <a:cs typeface="Arial" panose="020B0604020202020204" pitchFamily="34" charset="0"/>
              </a:rPr>
              <a:t>n the first line and first column of the form, enter the Housing Unit Sequence number from Sheet A for the first housing unit. Then locate to the right the column heading that represents the housing unit structure type for that unit.</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Enter the resident population from that housing unit on that line and in that column.</a:t>
            </a:r>
            <a:r>
              <a:rPr lang="en-US" sz="1200" baseline="0"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Click for animation showing those fields filled in</a:t>
            </a:r>
            <a:endParaRPr lang="en-US" sz="1200" baseline="0" dirty="0" smtClean="0">
              <a:latin typeface="Arial" panose="020B0604020202020204" pitchFamily="34" charset="0"/>
              <a:cs typeface="Arial" panose="020B0604020202020204" pitchFamily="34" charset="0"/>
            </a:endParaRPr>
          </a:p>
          <a:p>
            <a:pPr marL="219456" indent="-219456">
              <a:lnSpc>
                <a:spcPct val="100000"/>
              </a:lnSpc>
              <a:spcBef>
                <a:spcPts val="0"/>
              </a:spcBef>
              <a:spcAft>
                <a:spcPts val="600"/>
              </a:spcAft>
              <a:buFont typeface="Arial" panose="020B0604020202020204" pitchFamily="34" charset="0"/>
              <a:buChar char="•"/>
              <a:defRPr/>
            </a:pPr>
            <a:r>
              <a:rPr lang="en-US" sz="1200" baseline="0" dirty="0" smtClean="0">
                <a:latin typeface="Arial" panose="020B0604020202020204" pitchFamily="34" charset="0"/>
                <a:cs typeface="Arial" panose="020B0604020202020204" pitchFamily="34" charset="0"/>
              </a:rPr>
              <a:t>Only one entry per line.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6</a:t>
            </a:fld>
            <a:endParaRPr lang="en-US" dirty="0"/>
          </a:p>
        </p:txBody>
      </p:sp>
    </p:spTree>
    <p:extLst>
      <p:ext uri="{BB962C8B-B14F-4D97-AF65-F5344CB8AC3E}">
        <p14:creationId xmlns:p14="http://schemas.microsoft.com/office/powerpoint/2010/main" val="3795704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7071" indent="-217071">
              <a:spcBef>
                <a:spcPct val="0"/>
              </a:spcBef>
              <a:spcAft>
                <a:spcPts val="600"/>
              </a:spcAft>
              <a:buFontTx/>
              <a:buChar char="•"/>
              <a:defRPr/>
            </a:pPr>
            <a:r>
              <a:rPr lang="en-US" sz="1200" dirty="0" smtClean="0">
                <a:latin typeface="Arial" panose="020B0604020202020204" pitchFamily="34" charset="0"/>
                <a:cs typeface="Arial" panose="020B0604020202020204" pitchFamily="34" charset="0"/>
              </a:rPr>
              <a:t>Each unit in a multi-unit structure receives a separate housing unit sequence number and is entered on a separate line.</a:t>
            </a:r>
          </a:p>
          <a:p>
            <a:pPr marL="217071" indent="-217071">
              <a:spcBef>
                <a:spcPct val="0"/>
              </a:spcBef>
              <a:spcAft>
                <a:spcPts val="600"/>
              </a:spcAft>
              <a:buFontTx/>
              <a:buChar char="•"/>
              <a:defRPr/>
            </a:pPr>
            <a:r>
              <a:rPr lang="en-US" sz="1200" dirty="0" smtClean="0">
                <a:latin typeface="Arial" panose="020B0604020202020204" pitchFamily="34" charset="0"/>
                <a:cs typeface="Arial" panose="020B0604020202020204" pitchFamily="34" charset="0"/>
              </a:rPr>
              <a:t>Record all population in all housing units in the block in the same manner. Use more sheets as needed. </a:t>
            </a:r>
            <a:r>
              <a:rPr lang="en-US" sz="1200" b="1" dirty="0" smtClean="0">
                <a:latin typeface="Arial" panose="020B0604020202020204" pitchFamily="34" charset="0"/>
                <a:cs typeface="Arial" panose="020B0604020202020204" pitchFamily="34" charset="0"/>
              </a:rPr>
              <a:t>Click for animation showing the housing unit sequence number and structure type filled in</a:t>
            </a:r>
            <a:endParaRPr lang="en-US" sz="1200" dirty="0" smtClean="0">
              <a:latin typeface="Arial" panose="020B0604020202020204" pitchFamily="34" charset="0"/>
              <a:cs typeface="Arial" panose="020B0604020202020204" pitchFamily="34" charset="0"/>
            </a:endParaRPr>
          </a:p>
          <a:p>
            <a:pPr marL="217071" indent="-217071">
              <a:spcBef>
                <a:spcPct val="0"/>
              </a:spcBef>
              <a:spcAft>
                <a:spcPts val="600"/>
              </a:spcAft>
              <a:buFontTx/>
              <a:buChar char="•"/>
              <a:defRPr/>
            </a:pPr>
            <a:r>
              <a:rPr lang="en-US" sz="1200" dirty="0" smtClean="0">
                <a:latin typeface="Arial" panose="020B0604020202020204" pitchFamily="34" charset="0"/>
                <a:cs typeface="Arial" panose="020B0604020202020204" pitchFamily="34" charset="0"/>
              </a:rPr>
              <a:t>If the housing unit is vacant, it is still recorded on the sheet. Enter a “V”</a:t>
            </a:r>
            <a:r>
              <a:rPr lang="en-US" sz="1200" baseline="0" dirty="0" smtClean="0">
                <a:latin typeface="Arial" panose="020B0604020202020204" pitchFamily="34" charset="0"/>
                <a:cs typeface="Arial" panose="020B0604020202020204" pitchFamily="34" charset="0"/>
              </a:rPr>
              <a:t> for vacancy.  Do not put down </a:t>
            </a:r>
            <a:r>
              <a:rPr lang="en-US" sz="1200" dirty="0" smtClean="0">
                <a:latin typeface="Arial" panose="020B0604020202020204" pitchFamily="34" charset="0"/>
                <a:cs typeface="Arial" panose="020B0604020202020204" pitchFamily="34" charset="0"/>
              </a:rPr>
              <a:t>“0”.  If you use the Excel version of the form, the formulas will sum the number of vacancies correctly only if you use a “V”. </a:t>
            </a: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7</a:t>
            </a:fld>
            <a:endParaRPr lang="en-US" dirty="0"/>
          </a:p>
        </p:txBody>
      </p:sp>
    </p:spTree>
    <p:extLst>
      <p:ext uri="{BB962C8B-B14F-4D97-AF65-F5344CB8AC3E}">
        <p14:creationId xmlns:p14="http://schemas.microsoft.com/office/powerpoint/2010/main" val="3890818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If a special housing unit is enumerated,</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find the “Spec” column and enter the number of residents on the next line. </a:t>
            </a:r>
            <a:r>
              <a:rPr lang="en-US" b="1" dirty="0" smtClean="0">
                <a:latin typeface="Arial" panose="020B0604020202020204" pitchFamily="34" charset="0"/>
                <a:cs typeface="Arial" panose="020B0604020202020204" pitchFamily="34" charset="0"/>
              </a:rPr>
              <a:t>Click for animation showing special housing unit</a:t>
            </a:r>
            <a:r>
              <a:rPr lang="en-US" b="1" baseline="0" dirty="0" smtClean="0">
                <a:latin typeface="Arial" panose="020B0604020202020204" pitchFamily="34" charset="0"/>
                <a:cs typeface="Arial" panose="020B0604020202020204" pitchFamily="34" charset="0"/>
              </a:rPr>
              <a:t> filled in on form</a:t>
            </a:r>
            <a:endParaRPr lang="en-US" sz="1200" dirty="0" smtClean="0">
              <a:latin typeface="Arial" panose="020B0604020202020204" pitchFamily="34" charset="0"/>
              <a:cs typeface="Arial" panose="020B0604020202020204" pitchFamily="34" charset="0"/>
            </a:endParaRP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Do not enter a “0” or a “V” for a special housing unit. Specials are not considered a housing</a:t>
            </a:r>
            <a:r>
              <a:rPr lang="en-US" sz="1200" baseline="0" dirty="0" smtClean="0">
                <a:latin typeface="Arial" panose="020B0604020202020204" pitchFamily="34" charset="0"/>
                <a:cs typeface="Arial" panose="020B0604020202020204" pitchFamily="34" charset="0"/>
              </a:rPr>
              <a:t> unit unless it is occupied.</a:t>
            </a:r>
            <a:endParaRPr lang="en-US" sz="1200" dirty="0" smtClean="0">
              <a:latin typeface="Arial" panose="020B0604020202020204" pitchFamily="34" charset="0"/>
              <a:cs typeface="Arial" panose="020B0604020202020204" pitchFamily="34" charset="0"/>
            </a:endParaRPr>
          </a:p>
          <a:p>
            <a:pPr marL="219456" indent="-219456">
              <a:lnSpc>
                <a:spcPct val="100000"/>
              </a:lnSpc>
              <a:spcBef>
                <a:spcPts val="0"/>
              </a:spcBef>
              <a:spcAft>
                <a:spcPts val="600"/>
              </a:spcAft>
              <a:buFont typeface="Arial" panose="020B0604020202020204" pitchFamily="34" charset="0"/>
              <a:buChar char="•"/>
              <a:defRPr/>
            </a:pPr>
            <a:r>
              <a:rPr lang="en-US" sz="1200" b="0" dirty="0" smtClean="0">
                <a:latin typeface="Arial" panose="020B0604020202020204" pitchFamily="34" charset="0"/>
                <a:cs typeface="Arial" panose="020B0604020202020204" pitchFamily="34" charset="0"/>
              </a:rPr>
              <a:t>Do enter a housing </a:t>
            </a:r>
            <a:r>
              <a:rPr lang="en-US" sz="1200" dirty="0" smtClean="0">
                <a:latin typeface="Arial" panose="020B0604020202020204" pitchFamily="34" charset="0"/>
                <a:cs typeface="Arial" panose="020B0604020202020204" pitchFamily="34" charset="0"/>
              </a:rPr>
              <a:t>unit sequence number.</a:t>
            </a:r>
          </a:p>
          <a:p>
            <a:pPr marL="219456" indent="-219456">
              <a:lnSpc>
                <a:spcPct val="100000"/>
              </a:lnSpc>
              <a:spcBef>
                <a:spcPts val="0"/>
              </a:spcBef>
              <a:spcAft>
                <a:spcPts val="600"/>
              </a:spcAft>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Write the type of Special Housing Unit on the line. If you are using the Excel file, write the type of Special Housing after the form is printed. Entering it on the form before printing will mess up the formulas.</a:t>
            </a:r>
          </a:p>
          <a:p>
            <a:pPr marL="171450" indent="-171450">
              <a:spcBef>
                <a:spcPct val="0"/>
              </a:spcBef>
              <a:spcAft>
                <a:spcPts val="281"/>
              </a:spcAft>
              <a:buFont typeface="Arial" panose="020B0604020202020204" pitchFamily="34" charset="0"/>
              <a:buChar char="•"/>
              <a:defRPr/>
            </a:pPr>
            <a:endParaRPr lang="en-US" sz="12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8</a:t>
            </a:fld>
            <a:endParaRPr lang="en-US" dirty="0"/>
          </a:p>
        </p:txBody>
      </p:sp>
    </p:spTree>
    <p:extLst>
      <p:ext uri="{BB962C8B-B14F-4D97-AF65-F5344CB8AC3E}">
        <p14:creationId xmlns:p14="http://schemas.microsoft.com/office/powerpoint/2010/main" val="1257288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85" marR="0" lvl="0" indent="0" algn="l" defTabSz="914400" rtl="0" eaLnBrk="1" fontAlgn="auto" latinLnBrk="0" hangingPunct="1">
              <a:lnSpc>
                <a:spcPct val="100000"/>
              </a:lnSpc>
              <a:spcBef>
                <a:spcPct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Information for a group</a:t>
            </a:r>
            <a:r>
              <a:rPr lang="en-US" sz="1200" baseline="0" dirty="0" smtClean="0">
                <a:latin typeface="Arial" panose="020B0604020202020204" pitchFamily="34" charset="0"/>
                <a:cs typeface="Arial" panose="020B0604020202020204" pitchFamily="34" charset="0"/>
              </a:rPr>
              <a:t> quarters facility is recorded on Sheet B. But there is a difference.</a:t>
            </a:r>
            <a:endParaRPr lang="en-US" sz="1200" dirty="0" smtClean="0">
              <a:latin typeface="Arial" panose="020B0604020202020204" pitchFamily="34" charset="0"/>
              <a:cs typeface="Arial" panose="020B0604020202020204" pitchFamily="34" charset="0"/>
            </a:endParaRPr>
          </a:p>
          <a:p>
            <a:pPr marL="219456" marR="0" lvl="0" indent="-217071" algn="l" defTabSz="914400" rtl="0" eaLnBrk="1" fontAlgn="auto" latinLnBrk="0" hangingPunct="1">
              <a:lnSpc>
                <a:spcPct val="100000"/>
              </a:lnSpc>
              <a:spcBef>
                <a:spcPct val="0"/>
              </a:spcBef>
              <a:spcAft>
                <a:spcPts val="600"/>
              </a:spcAft>
              <a:buClrTx/>
              <a:buSzTx/>
              <a:buFontTx/>
              <a:buChar char="•"/>
              <a:tabLst/>
              <a:defRPr/>
            </a:pPr>
            <a:r>
              <a:rPr lang="en-US" sz="1200" dirty="0" smtClean="0">
                <a:latin typeface="Arial" panose="020B0604020202020204" pitchFamily="34" charset="0"/>
                <a:cs typeface="Arial" panose="020B0604020202020204" pitchFamily="34" charset="0"/>
              </a:rPr>
              <a:t>On the next blank line, find the GQ column and enter the number of residents. </a:t>
            </a:r>
            <a:r>
              <a:rPr lang="en-US" sz="1200" baseline="0" dirty="0" smtClean="0">
                <a:latin typeface="Arial" panose="020B0604020202020204" pitchFamily="34" charset="0"/>
                <a:cs typeface="Arial" panose="020B0604020202020204" pitchFamily="34" charset="0"/>
              </a:rPr>
              <a:t>Do not </a:t>
            </a:r>
            <a:r>
              <a:rPr lang="en-US" sz="1200" dirty="0" smtClean="0">
                <a:latin typeface="Arial" panose="020B0604020202020204" pitchFamily="34" charset="0"/>
                <a:cs typeface="Arial" panose="020B0604020202020204" pitchFamily="34" charset="0"/>
              </a:rPr>
              <a:t>assign a housing unit sequence</a:t>
            </a:r>
            <a:r>
              <a:rPr lang="en-US" sz="1200" baseline="0" dirty="0" smtClean="0">
                <a:latin typeface="Arial" panose="020B0604020202020204" pitchFamily="34" charset="0"/>
                <a:cs typeface="Arial" panose="020B0604020202020204" pitchFamily="34" charset="0"/>
              </a:rPr>
              <a:t> number since it is not a housing unit</a:t>
            </a:r>
            <a:r>
              <a:rPr lang="en-US" sz="1200" dirty="0" smtClean="0">
                <a:latin typeface="Arial" panose="020B0604020202020204" pitchFamily="34" charset="0"/>
                <a:cs typeface="Arial" panose="020B0604020202020204" pitchFamily="34" charset="0"/>
              </a:rPr>
              <a:t>.</a:t>
            </a:r>
          </a:p>
          <a:p>
            <a:pPr marL="219456" indent="-217071">
              <a:lnSpc>
                <a:spcPct val="100000"/>
              </a:lnSpc>
              <a:spcBef>
                <a:spcPct val="0"/>
              </a:spcBef>
              <a:spcAft>
                <a:spcPts val="600"/>
              </a:spcAft>
              <a:buFontTx/>
              <a:buChar char="•"/>
              <a:defRPr/>
            </a:pPr>
            <a:r>
              <a:rPr lang="en-US" sz="1200" dirty="0" smtClean="0">
                <a:latin typeface="Arial" panose="020B0604020202020204" pitchFamily="34" charset="0"/>
                <a:cs typeface="Arial" panose="020B0604020202020204" pitchFamily="34" charset="0"/>
              </a:rPr>
              <a:t>Write the type of GQ on the line.  If you are using the Excel form, write the type of GQ after the form is printed. Entering the type on the form before printing will mess up the formulas. </a:t>
            </a:r>
          </a:p>
          <a:p>
            <a:pPr marL="219456">
              <a:lnSpc>
                <a:spcPct val="100000"/>
              </a:lnSpc>
              <a:spcAft>
                <a:spcPts val="600"/>
              </a:spcAft>
            </a:pP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9</a:t>
            </a:fld>
            <a:endParaRPr lang="en-US" dirty="0"/>
          </a:p>
        </p:txBody>
      </p:sp>
    </p:spTree>
    <p:extLst>
      <p:ext uri="{BB962C8B-B14F-4D97-AF65-F5344CB8AC3E}">
        <p14:creationId xmlns:p14="http://schemas.microsoft.com/office/powerpoint/2010/main" val="302764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5C554C-F5F7-4ACE-99C9-0D79AE06CB17}" type="datetime1">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150494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A32011-049B-4DDB-8A41-9AF4006C1A91}" type="datetime1">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4228182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9232DA-0124-41C0-95ED-8BC4C063F2AC}" type="datetime1">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4231913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rst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152400"/>
            <a:ext cx="953262" cy="955548"/>
          </a:xfrm>
          <a:prstGeom prst="rect">
            <a:avLst/>
          </a:prstGeom>
        </p:spPr>
      </p:pic>
      <p:sp>
        <p:nvSpPr>
          <p:cNvPr id="17" name="Rectangle 16"/>
          <p:cNvSpPr/>
          <p:nvPr userDrawn="1"/>
        </p:nvSpPr>
        <p:spPr>
          <a:xfrm>
            <a:off x="0" y="1219200"/>
            <a:ext cx="9144000" cy="5638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0" y="222809"/>
            <a:ext cx="4722419" cy="814730"/>
          </a:xfrm>
          <a:prstGeom prst="rect">
            <a:avLst/>
          </a:prstGeom>
        </p:spPr>
      </p:pic>
    </p:spTree>
    <p:extLst>
      <p:ext uri="{BB962C8B-B14F-4D97-AF65-F5344CB8AC3E}">
        <p14:creationId xmlns:p14="http://schemas.microsoft.com/office/powerpoint/2010/main" val="2088433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C6C83E-9E22-4967-908E-BF7EB8560883}" type="datetime1">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3022190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61F35E-4B28-4228-A1D0-C3C1ABD23275}" type="datetime1">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1277758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E97B4B-2F2F-49A0-A687-6CE42E9851CB}" type="datetime1">
              <a:rPr lang="en-US" smtClean="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161823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B0FF70-0679-452A-ADE2-C5A95E6096F1}" type="datetime1">
              <a:rPr lang="en-US" smtClean="0"/>
              <a:t>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393408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EAA2F7-5EE7-4E18-8DB4-6262F3961118}" type="datetime1">
              <a:rPr lang="en-US" smtClean="0"/>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120239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FE5589-808F-49EA-95B8-296120D30F24}" type="datetime1">
              <a:rPr lang="en-US" smtClean="0"/>
              <a:t>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1807633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DB67C-0FF2-4CC4-900B-AC74C9298549}" type="datetime1">
              <a:rPr lang="en-US" smtClean="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29221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A626A-201A-4964-A8BB-75D751E12E1A}" type="datetime1">
              <a:rPr lang="en-US" smtClean="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97D531-7765-4B5F-B3CC-92E792B4793C}" type="slidenum">
              <a:rPr lang="en-US" smtClean="0"/>
              <a:t>‹#›</a:t>
            </a:fld>
            <a:endParaRPr lang="en-US" dirty="0"/>
          </a:p>
        </p:txBody>
      </p:sp>
    </p:spTree>
    <p:extLst>
      <p:ext uri="{BB962C8B-B14F-4D97-AF65-F5344CB8AC3E}">
        <p14:creationId xmlns:p14="http://schemas.microsoft.com/office/powerpoint/2010/main" val="2902517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77270-187B-41F2-83F5-F8334DBDD5B5}" type="datetime1">
              <a:rPr lang="en-US" smtClean="0"/>
              <a:t>1/24/2017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97D531-7765-4B5F-B3CC-92E792B4793C}" type="slidenum">
              <a:rPr lang="en-US" smtClean="0"/>
              <a:t>‹#›</a:t>
            </a:fld>
            <a:endParaRPr lang="en-US" dirty="0"/>
          </a:p>
        </p:txBody>
      </p:sp>
    </p:spTree>
    <p:extLst>
      <p:ext uri="{BB962C8B-B14F-4D97-AF65-F5344CB8AC3E}">
        <p14:creationId xmlns:p14="http://schemas.microsoft.com/office/powerpoint/2010/main" val="2481821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fm.wa.gov/pop/annex/forms/default.asp"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6354" y="2514600"/>
            <a:ext cx="7371292" cy="707886"/>
          </a:xfrm>
          <a:prstGeom prst="rect">
            <a:avLst/>
          </a:prstGeom>
          <a:noFill/>
        </p:spPr>
        <p:txBody>
          <a:bodyPr wrap="square" rtlCol="0">
            <a:spAutoFit/>
          </a:bodyPr>
          <a:lstStyle/>
          <a:p>
            <a:pPr algn="ctr"/>
            <a:r>
              <a:rPr lang="en-US" sz="4000" b="1" cap="small" baseline="0" dirty="0" smtClean="0">
                <a:solidFill>
                  <a:schemeClr val="bg1"/>
                </a:solidFill>
                <a:latin typeface="Arial" panose="020B0604020202020204" pitchFamily="34" charset="0"/>
                <a:cs typeface="Arial" panose="020B0604020202020204" pitchFamily="34" charset="0"/>
              </a:rPr>
              <a:t>Census Tabulation Training</a:t>
            </a:r>
            <a:endParaRPr lang="en-US" sz="4000" b="1" cap="small" baseline="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6557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228600"/>
            <a:ext cx="7772251"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Summarize Totals on Sheet B</a:t>
            </a:r>
            <a:endParaRPr lang="en-US" sz="3200" b="1" dirty="0">
              <a:solidFill>
                <a:schemeClr val="tx1"/>
              </a:solidFill>
              <a:latin typeface="Arial Narrow" panose="020B0606020202030204" pitchFamily="34" charset="0"/>
              <a:cs typeface="Arial" panose="020B0604020202020204" pitchFamily="34" charset="0"/>
            </a:endParaRPr>
          </a:p>
        </p:txBody>
      </p:sp>
      <p:sp>
        <p:nvSpPr>
          <p:cNvPr id="7" name="TextBox 6"/>
          <p:cNvSpPr txBox="1"/>
          <p:nvPr/>
        </p:nvSpPr>
        <p:spPr>
          <a:xfrm>
            <a:off x="7862098" y="1888197"/>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pic>
        <p:nvPicPr>
          <p:cNvPr id="8" name="Picture 7" descr="Summarize totals on Sheet B"/>
          <p:cNvPicPr>
            <a:picLocks noChangeAspect="1"/>
          </p:cNvPicPr>
          <p:nvPr/>
        </p:nvPicPr>
        <p:blipFill>
          <a:blip r:embed="rId3"/>
          <a:stretch>
            <a:fillRect/>
          </a:stretch>
        </p:blipFill>
        <p:spPr>
          <a:xfrm>
            <a:off x="4109290" y="914400"/>
            <a:ext cx="4401375" cy="5340995"/>
          </a:xfrm>
          <a:prstGeom prst="rect">
            <a:avLst/>
          </a:prstGeom>
          <a:ln>
            <a:solidFill>
              <a:schemeClr val="tx1"/>
            </a:solidFill>
          </a:ln>
        </p:spPr>
      </p:pic>
      <p:sp>
        <p:nvSpPr>
          <p:cNvPr id="9" name="TextBox 8"/>
          <p:cNvSpPr txBox="1"/>
          <p:nvPr/>
        </p:nvSpPr>
        <p:spPr>
          <a:xfrm>
            <a:off x="5015992" y="1251081"/>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10" name="TextBox 9"/>
          <p:cNvSpPr txBox="1"/>
          <p:nvPr/>
        </p:nvSpPr>
        <p:spPr>
          <a:xfrm>
            <a:off x="5015992" y="1393712"/>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11" name="TextBox 10"/>
          <p:cNvSpPr txBox="1"/>
          <p:nvPr/>
        </p:nvSpPr>
        <p:spPr>
          <a:xfrm>
            <a:off x="6909907" y="1251081"/>
            <a:ext cx="306771" cy="230832"/>
          </a:xfrm>
          <a:prstGeom prst="rect">
            <a:avLst/>
          </a:prstGeom>
          <a:noFill/>
        </p:spPr>
        <p:txBody>
          <a:bodyPr wrap="square" rtlCol="0">
            <a:spAutoFit/>
          </a:bodyPr>
          <a:lstStyle/>
          <a:p>
            <a:r>
              <a:rPr lang="en-US" sz="900" b="1" dirty="0" smtClean="0">
                <a:latin typeface="Arial Narrow" panose="020B0606020202030204" pitchFamily="34" charset="0"/>
              </a:rPr>
              <a:t>11</a:t>
            </a:r>
            <a:endParaRPr lang="en-US" sz="900" b="1" dirty="0">
              <a:latin typeface="Arial Narrow" panose="020B0606020202030204" pitchFamily="34" charset="0"/>
            </a:endParaRPr>
          </a:p>
        </p:txBody>
      </p:sp>
      <p:sp>
        <p:nvSpPr>
          <p:cNvPr id="12" name="TextBox 11"/>
          <p:cNvSpPr txBox="1"/>
          <p:nvPr/>
        </p:nvSpPr>
        <p:spPr>
          <a:xfrm>
            <a:off x="7057928" y="1386017"/>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3" name="TextBox 12"/>
          <p:cNvSpPr txBox="1"/>
          <p:nvPr/>
        </p:nvSpPr>
        <p:spPr>
          <a:xfrm>
            <a:off x="7626776" y="1262906"/>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grpSp>
        <p:nvGrpSpPr>
          <p:cNvPr id="14" name="Group 13"/>
          <p:cNvGrpSpPr/>
          <p:nvPr/>
        </p:nvGrpSpPr>
        <p:grpSpPr>
          <a:xfrm>
            <a:off x="4328922" y="1920006"/>
            <a:ext cx="2077530" cy="1466618"/>
            <a:chOff x="4951730" y="1837610"/>
            <a:chExt cx="2077530" cy="1466618"/>
          </a:xfrm>
        </p:grpSpPr>
        <p:sp>
          <p:nvSpPr>
            <p:cNvPr id="15" name="TextBox 14"/>
            <p:cNvSpPr txBox="1"/>
            <p:nvPr/>
          </p:nvSpPr>
          <p:spPr>
            <a:xfrm>
              <a:off x="5003800" y="208280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6" name="TextBox 15"/>
            <p:cNvSpPr txBox="1"/>
            <p:nvPr/>
          </p:nvSpPr>
          <p:spPr>
            <a:xfrm>
              <a:off x="5416550" y="207891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7" name="TextBox 16"/>
            <p:cNvSpPr txBox="1"/>
            <p:nvPr/>
          </p:nvSpPr>
          <p:spPr>
            <a:xfrm>
              <a:off x="5416550" y="195826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8" name="TextBox 17"/>
            <p:cNvSpPr txBox="1"/>
            <p:nvPr/>
          </p:nvSpPr>
          <p:spPr>
            <a:xfrm>
              <a:off x="5003800" y="1962150"/>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19" name="TextBox 18"/>
            <p:cNvSpPr txBox="1"/>
            <p:nvPr/>
          </p:nvSpPr>
          <p:spPr>
            <a:xfrm>
              <a:off x="4991100" y="1841500"/>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20" name="TextBox 19"/>
            <p:cNvSpPr txBox="1"/>
            <p:nvPr/>
          </p:nvSpPr>
          <p:spPr>
            <a:xfrm>
              <a:off x="5181600" y="1837610"/>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21" name="TextBox 20"/>
            <p:cNvSpPr txBox="1"/>
            <p:nvPr/>
          </p:nvSpPr>
          <p:spPr>
            <a:xfrm>
              <a:off x="5003800" y="2208371"/>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22" name="TextBox 21"/>
            <p:cNvSpPr txBox="1"/>
            <p:nvPr/>
          </p:nvSpPr>
          <p:spPr>
            <a:xfrm>
              <a:off x="5175250" y="2208371"/>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23" name="TextBox 22"/>
            <p:cNvSpPr txBox="1"/>
            <p:nvPr/>
          </p:nvSpPr>
          <p:spPr>
            <a:xfrm>
              <a:off x="5010150" y="2328227"/>
              <a:ext cx="158750" cy="230832"/>
            </a:xfrm>
            <a:prstGeom prst="rect">
              <a:avLst/>
            </a:prstGeom>
            <a:noFill/>
          </p:spPr>
          <p:txBody>
            <a:bodyPr wrap="square" rtlCol="0">
              <a:spAutoFit/>
            </a:bodyPr>
            <a:lstStyle/>
            <a:p>
              <a:r>
                <a:rPr lang="en-US" sz="900" b="1" dirty="0" smtClean="0">
                  <a:latin typeface="Arial Narrow" panose="020B0606020202030204" pitchFamily="34" charset="0"/>
                </a:rPr>
                <a:t>5</a:t>
              </a:r>
              <a:endParaRPr lang="en-US" sz="900" b="1" dirty="0">
                <a:latin typeface="Arial Narrow" panose="020B0606020202030204" pitchFamily="34" charset="0"/>
              </a:endParaRPr>
            </a:p>
          </p:txBody>
        </p:sp>
        <p:sp>
          <p:nvSpPr>
            <p:cNvPr id="24" name="TextBox 23"/>
            <p:cNvSpPr txBox="1"/>
            <p:nvPr/>
          </p:nvSpPr>
          <p:spPr>
            <a:xfrm>
              <a:off x="6211681" y="233421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25" name="TextBox 24"/>
            <p:cNvSpPr txBox="1"/>
            <p:nvPr/>
          </p:nvSpPr>
          <p:spPr>
            <a:xfrm>
              <a:off x="5010150" y="2457329"/>
              <a:ext cx="158750" cy="230832"/>
            </a:xfrm>
            <a:prstGeom prst="rect">
              <a:avLst/>
            </a:prstGeom>
            <a:noFill/>
          </p:spPr>
          <p:txBody>
            <a:bodyPr wrap="square" rtlCol="0">
              <a:spAutoFit/>
            </a:bodyPr>
            <a:lstStyle/>
            <a:p>
              <a:r>
                <a:rPr lang="en-US" sz="900" b="1" dirty="0">
                  <a:latin typeface="Arial Narrow" panose="020B0606020202030204" pitchFamily="34" charset="0"/>
                </a:rPr>
                <a:t>6</a:t>
              </a:r>
            </a:p>
          </p:txBody>
        </p:sp>
        <p:sp>
          <p:nvSpPr>
            <p:cNvPr id="26" name="TextBox 25"/>
            <p:cNvSpPr txBox="1"/>
            <p:nvPr/>
          </p:nvSpPr>
          <p:spPr>
            <a:xfrm>
              <a:off x="5807091" y="245732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27" name="TextBox 26"/>
            <p:cNvSpPr txBox="1"/>
            <p:nvPr/>
          </p:nvSpPr>
          <p:spPr>
            <a:xfrm>
              <a:off x="5008991" y="2582900"/>
              <a:ext cx="15875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28" name="TextBox 27"/>
            <p:cNvSpPr txBox="1"/>
            <p:nvPr/>
          </p:nvSpPr>
          <p:spPr>
            <a:xfrm>
              <a:off x="5807091" y="2574448"/>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29" name="TextBox 28"/>
            <p:cNvSpPr txBox="1"/>
            <p:nvPr/>
          </p:nvSpPr>
          <p:spPr>
            <a:xfrm>
              <a:off x="4997561" y="2701842"/>
              <a:ext cx="158750" cy="230832"/>
            </a:xfrm>
            <a:prstGeom prst="rect">
              <a:avLst/>
            </a:prstGeom>
            <a:noFill/>
          </p:spPr>
          <p:txBody>
            <a:bodyPr wrap="square" rtlCol="0">
              <a:spAutoFit/>
            </a:bodyPr>
            <a:lstStyle/>
            <a:p>
              <a:r>
                <a:rPr lang="en-US" sz="900" b="1" dirty="0" smtClean="0">
                  <a:latin typeface="Arial Narrow" panose="020B0606020202030204" pitchFamily="34" charset="0"/>
                </a:rPr>
                <a:t>8</a:t>
              </a:r>
              <a:endParaRPr lang="en-US" sz="900" b="1" dirty="0">
                <a:latin typeface="Arial Narrow" panose="020B0606020202030204" pitchFamily="34" charset="0"/>
              </a:endParaRPr>
            </a:p>
          </p:txBody>
        </p:sp>
        <p:sp>
          <p:nvSpPr>
            <p:cNvPr id="30" name="TextBox 29"/>
            <p:cNvSpPr txBox="1"/>
            <p:nvPr/>
          </p:nvSpPr>
          <p:spPr>
            <a:xfrm>
              <a:off x="5807091" y="2704956"/>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31" name="TextBox 30"/>
            <p:cNvSpPr txBox="1"/>
            <p:nvPr/>
          </p:nvSpPr>
          <p:spPr>
            <a:xfrm>
              <a:off x="5010150" y="2822929"/>
              <a:ext cx="158750" cy="230832"/>
            </a:xfrm>
            <a:prstGeom prst="rect">
              <a:avLst/>
            </a:prstGeom>
            <a:noFill/>
          </p:spPr>
          <p:txBody>
            <a:bodyPr wrap="square" rtlCol="0">
              <a:spAutoFit/>
            </a:bodyPr>
            <a:lstStyle/>
            <a:p>
              <a:r>
                <a:rPr lang="en-US" sz="900" b="1" dirty="0" smtClean="0">
                  <a:latin typeface="Arial Narrow" panose="020B0606020202030204" pitchFamily="34" charset="0"/>
                </a:rPr>
                <a:t>9</a:t>
              </a:r>
              <a:endParaRPr lang="en-US" sz="900" b="1" dirty="0">
                <a:latin typeface="Arial Narrow" panose="020B0606020202030204" pitchFamily="34" charset="0"/>
              </a:endParaRPr>
            </a:p>
          </p:txBody>
        </p:sp>
        <p:sp>
          <p:nvSpPr>
            <p:cNvPr id="32" name="TextBox 31"/>
            <p:cNvSpPr txBox="1"/>
            <p:nvPr/>
          </p:nvSpPr>
          <p:spPr>
            <a:xfrm>
              <a:off x="5805932" y="2822929"/>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33" name="TextBox 32"/>
            <p:cNvSpPr txBox="1"/>
            <p:nvPr/>
          </p:nvSpPr>
          <p:spPr>
            <a:xfrm>
              <a:off x="4951730" y="2955721"/>
              <a:ext cx="403860"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34" name="TextBox 33"/>
            <p:cNvSpPr txBox="1"/>
            <p:nvPr/>
          </p:nvSpPr>
          <p:spPr>
            <a:xfrm>
              <a:off x="6447155" y="294603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35" name="TextBox 34"/>
            <p:cNvSpPr txBox="1"/>
            <p:nvPr/>
          </p:nvSpPr>
          <p:spPr>
            <a:xfrm>
              <a:off x="5345430" y="2944849"/>
              <a:ext cx="447913" cy="230832"/>
            </a:xfrm>
            <a:prstGeom prst="rect">
              <a:avLst/>
            </a:prstGeom>
            <a:noFill/>
          </p:spPr>
          <p:txBody>
            <a:bodyPr wrap="square" rtlCol="0">
              <a:spAutoFit/>
            </a:bodyPr>
            <a:lstStyle/>
            <a:p>
              <a:r>
                <a:rPr lang="en-US" sz="900" b="1" dirty="0" smtClean="0">
                  <a:latin typeface="Arial Narrow" panose="020B0606020202030204" pitchFamily="34" charset="0"/>
                </a:rPr>
                <a:t>Boat</a:t>
              </a:r>
              <a:endParaRPr lang="en-US" sz="900" b="1" dirty="0">
                <a:latin typeface="Arial Narrow" panose="020B0606020202030204" pitchFamily="34" charset="0"/>
              </a:endParaRPr>
            </a:p>
          </p:txBody>
        </p:sp>
        <p:grpSp>
          <p:nvGrpSpPr>
            <p:cNvPr id="36" name="Group 35"/>
            <p:cNvGrpSpPr/>
            <p:nvPr/>
          </p:nvGrpSpPr>
          <p:grpSpPr>
            <a:xfrm>
              <a:off x="5365512" y="3073396"/>
              <a:ext cx="1663748" cy="230832"/>
              <a:chOff x="5365512" y="3073396"/>
              <a:chExt cx="1663748" cy="230832"/>
            </a:xfrm>
          </p:grpSpPr>
          <p:sp>
            <p:nvSpPr>
              <p:cNvPr id="37" name="TextBox 36"/>
              <p:cNvSpPr txBox="1"/>
              <p:nvPr/>
            </p:nvSpPr>
            <p:spPr>
              <a:xfrm>
                <a:off x="5365512" y="3073396"/>
                <a:ext cx="1177290" cy="230832"/>
              </a:xfrm>
              <a:prstGeom prst="rect">
                <a:avLst/>
              </a:prstGeom>
              <a:noFill/>
            </p:spPr>
            <p:txBody>
              <a:bodyPr wrap="square" rtlCol="0">
                <a:spAutoFit/>
              </a:bodyPr>
              <a:lstStyle/>
              <a:p>
                <a:r>
                  <a:rPr lang="en-US" sz="900" b="1" dirty="0" smtClean="0">
                    <a:latin typeface="Arial Narrow" panose="020B0606020202030204" pitchFamily="34" charset="0"/>
                  </a:rPr>
                  <a:t>Nursing Home</a:t>
                </a:r>
                <a:endParaRPr lang="en-US" sz="900" b="1" dirty="0">
                  <a:latin typeface="Arial Narrow" panose="020B0606020202030204" pitchFamily="34" charset="0"/>
                </a:endParaRPr>
              </a:p>
            </p:txBody>
          </p:sp>
          <p:sp>
            <p:nvSpPr>
              <p:cNvPr id="38" name="TextBox 37"/>
              <p:cNvSpPr txBox="1"/>
              <p:nvPr/>
            </p:nvSpPr>
            <p:spPr>
              <a:xfrm>
                <a:off x="6636830" y="3073396"/>
                <a:ext cx="392430"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grpSp>
      </p:grpSp>
      <p:sp>
        <p:nvSpPr>
          <p:cNvPr id="39" name="Slide Number Placeholder 1"/>
          <p:cNvSpPr txBox="1">
            <a:spLocks/>
          </p:cNvSpPr>
          <p:nvPr/>
        </p:nvSpPr>
        <p:spPr>
          <a:xfrm>
            <a:off x="7997834" y="6259501"/>
            <a:ext cx="487071" cy="458391"/>
          </a:xfrm>
          <a:prstGeom prst="rect">
            <a:avLst/>
          </a:prstGeom>
        </p:spPr>
        <p:txBody>
          <a:bodyPr lIns="85707" tIns="42853" rIns="85707" bIns="4285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01616FD8-5504-443E-B72E-7921517EB7C9}" type="slidenum">
              <a:rPr lang="en-US" sz="1200" smtClean="0">
                <a:latin typeface="Arial Narrow" panose="020B0606020202030204" pitchFamily="34" charset="0"/>
              </a:rPr>
              <a:pPr algn="r">
                <a:defRPr/>
              </a:pPr>
              <a:t>10</a:t>
            </a:fld>
            <a:endParaRPr lang="en-US" sz="1200" dirty="0">
              <a:latin typeface="Arial Narrow" panose="020B0606020202030204" pitchFamily="34" charset="0"/>
            </a:endParaRPr>
          </a:p>
        </p:txBody>
      </p:sp>
      <p:sp>
        <p:nvSpPr>
          <p:cNvPr id="40" name="TextBox 39"/>
          <p:cNvSpPr txBox="1"/>
          <p:nvPr/>
        </p:nvSpPr>
        <p:spPr>
          <a:xfrm>
            <a:off x="7862098" y="1834409"/>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sp>
        <p:nvSpPr>
          <p:cNvPr id="41" name="TextBox 40"/>
          <p:cNvSpPr txBox="1"/>
          <p:nvPr/>
        </p:nvSpPr>
        <p:spPr>
          <a:xfrm>
            <a:off x="8021721" y="1258343"/>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43" name="Right Arrow 42"/>
          <p:cNvSpPr/>
          <p:nvPr/>
        </p:nvSpPr>
        <p:spPr>
          <a:xfrm>
            <a:off x="3010557" y="5176872"/>
            <a:ext cx="1177724" cy="37956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p:nvGrpSpPr>
        <p:grpSpPr>
          <a:xfrm>
            <a:off x="6247562" y="5167443"/>
            <a:ext cx="2128146" cy="474026"/>
            <a:chOff x="6440074" y="5088145"/>
            <a:chExt cx="2128146" cy="474026"/>
          </a:xfrm>
        </p:grpSpPr>
        <p:sp>
          <p:nvSpPr>
            <p:cNvPr id="45" name="TextBox 44"/>
            <p:cNvSpPr txBox="1"/>
            <p:nvPr/>
          </p:nvSpPr>
          <p:spPr>
            <a:xfrm>
              <a:off x="8209285" y="5097607"/>
              <a:ext cx="358935"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sp>
          <p:nvSpPr>
            <p:cNvPr id="46" name="TextBox 45"/>
            <p:cNvSpPr txBox="1"/>
            <p:nvPr/>
          </p:nvSpPr>
          <p:spPr>
            <a:xfrm>
              <a:off x="7361697" y="5104889"/>
              <a:ext cx="21607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7</a:t>
              </a:r>
              <a:endParaRPr lang="en-US" sz="900" b="1" dirty="0">
                <a:solidFill>
                  <a:srgbClr val="FF0000"/>
                </a:solidFill>
                <a:latin typeface="Arial Narrow" panose="020B0606020202030204" pitchFamily="34" charset="0"/>
              </a:endParaRPr>
            </a:p>
          </p:txBody>
        </p:sp>
        <p:sp>
          <p:nvSpPr>
            <p:cNvPr id="47" name="TextBox 46"/>
            <p:cNvSpPr txBox="1"/>
            <p:nvPr/>
          </p:nvSpPr>
          <p:spPr>
            <a:xfrm>
              <a:off x="7361697" y="5202628"/>
              <a:ext cx="392430" cy="230832"/>
            </a:xfrm>
            <a:prstGeom prst="rect">
              <a:avLst/>
            </a:prstGeom>
            <a:noFill/>
          </p:spPr>
          <p:txBody>
            <a:bodyPr wrap="square" rtlCol="0">
              <a:spAutoFit/>
            </a:bodyPr>
            <a:lstStyle/>
            <a:p>
              <a:r>
                <a:rPr lang="en-US" sz="900" b="1" dirty="0">
                  <a:solidFill>
                    <a:srgbClr val="FF0000"/>
                  </a:solidFill>
                  <a:latin typeface="Arial Narrow" panose="020B0606020202030204" pitchFamily="34" charset="0"/>
                </a:rPr>
                <a:t>4</a:t>
              </a:r>
            </a:p>
          </p:txBody>
        </p:sp>
        <p:sp>
          <p:nvSpPr>
            <p:cNvPr id="48" name="TextBox 47"/>
            <p:cNvSpPr txBox="1"/>
            <p:nvPr/>
          </p:nvSpPr>
          <p:spPr>
            <a:xfrm>
              <a:off x="7966461" y="5088641"/>
              <a:ext cx="229083" cy="230832"/>
            </a:xfrm>
            <a:prstGeom prst="rect">
              <a:avLst/>
            </a:prstGeom>
            <a:noFill/>
          </p:spPr>
          <p:txBody>
            <a:bodyPr wrap="square" rtlCol="0">
              <a:spAutoFit/>
            </a:bodyPr>
            <a:lstStyle/>
            <a:p>
              <a:r>
                <a:rPr lang="en-US" sz="900" b="1" dirty="0">
                  <a:solidFill>
                    <a:srgbClr val="FF0000"/>
                  </a:solidFill>
                  <a:latin typeface="Arial Narrow" panose="020B0606020202030204" pitchFamily="34" charset="0"/>
                </a:rPr>
                <a:t>1</a:t>
              </a:r>
            </a:p>
          </p:txBody>
        </p:sp>
        <p:sp>
          <p:nvSpPr>
            <p:cNvPr id="49" name="TextBox 48"/>
            <p:cNvSpPr txBox="1"/>
            <p:nvPr/>
          </p:nvSpPr>
          <p:spPr>
            <a:xfrm>
              <a:off x="7961078" y="5196483"/>
              <a:ext cx="241357"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50" name="TextBox 49"/>
            <p:cNvSpPr txBox="1"/>
            <p:nvPr/>
          </p:nvSpPr>
          <p:spPr>
            <a:xfrm>
              <a:off x="6446359" y="5095783"/>
              <a:ext cx="339636"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29</a:t>
              </a:r>
              <a:endParaRPr lang="en-US" sz="900" b="1" dirty="0">
                <a:solidFill>
                  <a:srgbClr val="FF0000"/>
                </a:solidFill>
                <a:latin typeface="Arial Narrow" panose="020B0606020202030204" pitchFamily="34" charset="0"/>
              </a:endParaRPr>
            </a:p>
          </p:txBody>
        </p:sp>
        <p:sp>
          <p:nvSpPr>
            <p:cNvPr id="51" name="TextBox 50"/>
            <p:cNvSpPr txBox="1"/>
            <p:nvPr/>
          </p:nvSpPr>
          <p:spPr>
            <a:xfrm>
              <a:off x="6440074" y="5220235"/>
              <a:ext cx="375028"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sp>
          <p:nvSpPr>
            <p:cNvPr id="52" name="TextBox 51"/>
            <p:cNvSpPr txBox="1"/>
            <p:nvPr/>
          </p:nvSpPr>
          <p:spPr>
            <a:xfrm>
              <a:off x="6479100" y="5331339"/>
              <a:ext cx="221402"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sp>
          <p:nvSpPr>
            <p:cNvPr id="53" name="TextBox 52"/>
            <p:cNvSpPr txBox="1"/>
            <p:nvPr/>
          </p:nvSpPr>
          <p:spPr>
            <a:xfrm>
              <a:off x="6947707" y="5088145"/>
              <a:ext cx="137811"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6</a:t>
              </a:r>
              <a:endParaRPr lang="en-US" sz="900" b="1" dirty="0">
                <a:solidFill>
                  <a:srgbClr val="FF0000"/>
                </a:solidFill>
                <a:latin typeface="Arial Narrow" panose="020B0606020202030204" pitchFamily="34" charset="0"/>
              </a:endParaRPr>
            </a:p>
          </p:txBody>
        </p:sp>
        <p:sp>
          <p:nvSpPr>
            <p:cNvPr id="54" name="TextBox 53"/>
            <p:cNvSpPr txBox="1"/>
            <p:nvPr/>
          </p:nvSpPr>
          <p:spPr>
            <a:xfrm>
              <a:off x="6945244" y="5211370"/>
              <a:ext cx="196500" cy="230832"/>
            </a:xfrm>
            <a:prstGeom prst="rect">
              <a:avLst/>
            </a:prstGeom>
            <a:noFill/>
          </p:spPr>
          <p:txBody>
            <a:bodyPr wrap="square" rtlCol="0">
              <a:spAutoFit/>
            </a:bodyPr>
            <a:lstStyle/>
            <a:p>
              <a:r>
                <a:rPr lang="en-US" sz="900" b="1" dirty="0">
                  <a:solidFill>
                    <a:srgbClr val="FF0000"/>
                  </a:solidFill>
                  <a:latin typeface="Arial Narrow" panose="020B0606020202030204" pitchFamily="34" charset="0"/>
                </a:rPr>
                <a:t>2</a:t>
              </a:r>
            </a:p>
          </p:txBody>
        </p:sp>
        <p:sp>
          <p:nvSpPr>
            <p:cNvPr id="55" name="TextBox 54"/>
            <p:cNvSpPr txBox="1"/>
            <p:nvPr/>
          </p:nvSpPr>
          <p:spPr>
            <a:xfrm flipH="1">
              <a:off x="6949422" y="5324577"/>
              <a:ext cx="232822"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0</a:t>
              </a:r>
              <a:endParaRPr lang="en-US" sz="900" b="1" dirty="0">
                <a:solidFill>
                  <a:srgbClr val="FF0000"/>
                </a:solidFill>
                <a:latin typeface="Arial Narrow" panose="020B0606020202030204" pitchFamily="34" charset="0"/>
              </a:endParaRPr>
            </a:p>
          </p:txBody>
        </p:sp>
        <p:sp>
          <p:nvSpPr>
            <p:cNvPr id="56" name="TextBox 55"/>
            <p:cNvSpPr txBox="1"/>
            <p:nvPr/>
          </p:nvSpPr>
          <p:spPr>
            <a:xfrm>
              <a:off x="7364306" y="5316860"/>
              <a:ext cx="223621"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57" name="TextBox 56"/>
            <p:cNvSpPr txBox="1"/>
            <p:nvPr/>
          </p:nvSpPr>
          <p:spPr>
            <a:xfrm>
              <a:off x="7773810" y="5094188"/>
              <a:ext cx="217134"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58" name="TextBox 57"/>
            <p:cNvSpPr txBox="1"/>
            <p:nvPr/>
          </p:nvSpPr>
          <p:spPr>
            <a:xfrm>
              <a:off x="7773810" y="5209037"/>
              <a:ext cx="224025"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59" name="TextBox 58"/>
            <p:cNvSpPr txBox="1"/>
            <p:nvPr/>
          </p:nvSpPr>
          <p:spPr>
            <a:xfrm>
              <a:off x="7775195" y="5320093"/>
              <a:ext cx="224025"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0</a:t>
              </a:r>
              <a:endParaRPr lang="en-US" sz="900" b="1" dirty="0">
                <a:solidFill>
                  <a:srgbClr val="FF0000"/>
                </a:solidFill>
                <a:latin typeface="Arial Narrow" panose="020B0606020202030204" pitchFamily="34" charset="0"/>
              </a:endParaRPr>
            </a:p>
          </p:txBody>
        </p:sp>
        <p:sp>
          <p:nvSpPr>
            <p:cNvPr id="60" name="TextBox 59"/>
            <p:cNvSpPr txBox="1"/>
            <p:nvPr/>
          </p:nvSpPr>
          <p:spPr>
            <a:xfrm>
              <a:off x="6708234" y="5196483"/>
              <a:ext cx="312707"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sp>
          <p:nvSpPr>
            <p:cNvPr id="61" name="TextBox 60"/>
            <p:cNvSpPr txBox="1"/>
            <p:nvPr/>
          </p:nvSpPr>
          <p:spPr>
            <a:xfrm>
              <a:off x="6714020" y="5089892"/>
              <a:ext cx="228295"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62" name="TextBox 61"/>
            <p:cNvSpPr txBox="1"/>
            <p:nvPr/>
          </p:nvSpPr>
          <p:spPr>
            <a:xfrm>
              <a:off x="6700502" y="5316033"/>
              <a:ext cx="389984"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grpSp>
      <p:sp>
        <p:nvSpPr>
          <p:cNvPr id="63" name="Rectangle 3"/>
          <p:cNvSpPr txBox="1">
            <a:spLocks noChangeArrowheads="1"/>
          </p:cNvSpPr>
          <p:nvPr/>
        </p:nvSpPr>
        <p:spPr>
          <a:xfrm>
            <a:off x="616591" y="1230469"/>
            <a:ext cx="3380874" cy="5854959"/>
          </a:xfrm>
          <a:prstGeom prst="rect">
            <a:avLst/>
          </a:prstGeom>
        </p:spPr>
        <p:txBody>
          <a:bodyPr lIns="85707" tIns="42853" rIns="85707" bIns="42853"/>
          <a:lstStyle>
            <a:lvl1pPr marL="228600" indent="-173038" algn="l" defTabSz="914400" rtl="0" eaLnBrk="1" latinLnBrk="0" hangingPunct="1">
              <a:spcBef>
                <a:spcPct val="20000"/>
              </a:spcBef>
              <a:buFont typeface="Arial Narrow" panose="020B0606020202030204" pitchFamily="34" charset="0"/>
              <a:buChar char="›"/>
              <a:defRPr sz="26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2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9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a:lstStyle>
          <a:p>
            <a:pPr marL="217071" indent="-217071">
              <a:spcBef>
                <a:spcPct val="0"/>
              </a:spcBef>
              <a:spcAft>
                <a:spcPts val="600"/>
              </a:spcAft>
              <a:buFontTx/>
              <a:buChar char="•"/>
              <a:defRPr/>
            </a:pPr>
            <a:r>
              <a:rPr lang="en-US" sz="1800" dirty="0" smtClean="0"/>
              <a:t>At the bottom of the form, enter the page totals by structure type in the “Page Total” portion.</a:t>
            </a:r>
          </a:p>
          <a:p>
            <a:pPr marL="217071" indent="-217071">
              <a:spcBef>
                <a:spcPct val="0"/>
              </a:spcBef>
              <a:spcAft>
                <a:spcPts val="600"/>
              </a:spcAft>
              <a:buFontTx/>
              <a:buChar char="•"/>
              <a:defRPr/>
            </a:pPr>
            <a:r>
              <a:rPr lang="en-US" sz="1800" dirty="0" smtClean="0"/>
              <a:t>If there is more than one sheet, each page should have its own Page Total.</a:t>
            </a:r>
          </a:p>
          <a:p>
            <a:pPr marL="217071" indent="-217071">
              <a:spcBef>
                <a:spcPct val="0"/>
              </a:spcBef>
              <a:spcAft>
                <a:spcPts val="600"/>
              </a:spcAft>
              <a:buFontTx/>
              <a:buChar char="•"/>
              <a:defRPr/>
            </a:pPr>
            <a:r>
              <a:rPr lang="en-US" sz="1800" dirty="0" smtClean="0"/>
              <a:t>The “Block Total” portion is the sum of two or more Page Totals in the same block. Only one Block Total is needed and should be on the first sheet.</a:t>
            </a:r>
          </a:p>
          <a:p>
            <a:pPr marL="217071" indent="-217071">
              <a:spcBef>
                <a:spcPct val="0"/>
              </a:spcBef>
              <a:spcAft>
                <a:spcPts val="600"/>
              </a:spcAft>
              <a:buFontTx/>
              <a:buChar char="•"/>
              <a:defRPr/>
            </a:pPr>
            <a:r>
              <a:rPr lang="en-US" sz="1800" dirty="0" smtClean="0"/>
              <a:t>If there is only one Sheet B for a block, the Block Totals section is left blank. </a:t>
            </a:r>
          </a:p>
        </p:txBody>
      </p:sp>
    </p:spTree>
    <p:extLst>
      <p:ext uri="{BB962C8B-B14F-4D97-AF65-F5344CB8AC3E}">
        <p14:creationId xmlns:p14="http://schemas.microsoft.com/office/powerpoint/2010/main" val="1313372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75" y="1292773"/>
            <a:ext cx="7799031" cy="4803228"/>
          </a:xfrm>
        </p:spPr>
        <p:txBody>
          <a:bodyPr/>
          <a:lstStyle/>
          <a:p>
            <a:pPr marL="55562" indent="0" algn="ctr">
              <a:buNone/>
            </a:pPr>
            <a:endParaRPr lang="en-US" dirty="0" smtClean="0"/>
          </a:p>
          <a:p>
            <a:pPr marL="55562" indent="0" algn="ctr">
              <a:buNone/>
            </a:pPr>
            <a:endParaRPr lang="en-US" dirty="0"/>
          </a:p>
          <a:p>
            <a:pPr marL="55562" indent="0" algn="ctr">
              <a:buNone/>
            </a:pPr>
            <a:endParaRPr lang="en-US" dirty="0" smtClean="0"/>
          </a:p>
          <a:p>
            <a:pPr marL="55562" indent="0" algn="ctr">
              <a:buNone/>
            </a:pPr>
            <a:r>
              <a:rPr lang="en-US" sz="3200" b="1" dirty="0" smtClean="0"/>
              <a:t>Commonly Made Mistakes in Tabulation</a:t>
            </a:r>
            <a:endParaRPr lang="en-US" sz="3200" b="1" dirty="0"/>
          </a:p>
        </p:txBody>
      </p:sp>
      <p:sp>
        <p:nvSpPr>
          <p:cNvPr id="5" name="Slide Number Placeholder 4"/>
          <p:cNvSpPr>
            <a:spLocks noGrp="1"/>
          </p:cNvSpPr>
          <p:nvPr>
            <p:ph type="sldNum" sz="quarter" idx="12"/>
          </p:nvPr>
        </p:nvSpPr>
        <p:spPr/>
        <p:txBody>
          <a:bodyPr/>
          <a:lstStyle/>
          <a:p>
            <a:pPr>
              <a:defRPr/>
            </a:pPr>
            <a:fld id="{01616FD8-5504-443E-B72E-7921517EB7C9}" type="slidenum">
              <a:rPr lang="en-US" smtClean="0"/>
              <a:pPr>
                <a:defRPr/>
              </a:pPr>
              <a:t>11</a:t>
            </a:fld>
            <a:endParaRPr lang="en-US" dirty="0"/>
          </a:p>
        </p:txBody>
      </p:sp>
    </p:spTree>
    <p:extLst>
      <p:ext uri="{BB962C8B-B14F-4D97-AF65-F5344CB8AC3E}">
        <p14:creationId xmlns:p14="http://schemas.microsoft.com/office/powerpoint/2010/main" val="275100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Mistake 1: Entering All </a:t>
            </a:r>
            <a:r>
              <a:rPr lang="en-US" sz="3200" b="1" dirty="0">
                <a:solidFill>
                  <a:schemeClr val="tx1"/>
                </a:solidFill>
                <a:latin typeface="Arial Narrow" panose="020B0606020202030204" pitchFamily="34" charset="0"/>
                <a:cs typeface="Arial" panose="020B0604020202020204" pitchFamily="34" charset="0"/>
              </a:rPr>
              <a:t>D</a:t>
            </a:r>
            <a:r>
              <a:rPr lang="en-US" sz="3200" b="1" dirty="0" smtClean="0">
                <a:solidFill>
                  <a:schemeClr val="tx1"/>
                </a:solidFill>
                <a:latin typeface="Arial Narrow" panose="020B0606020202030204" pitchFamily="34" charset="0"/>
                <a:cs typeface="Arial" panose="020B0604020202020204" pitchFamily="34" charset="0"/>
              </a:rPr>
              <a:t>ata in One Column</a:t>
            </a:r>
            <a:endParaRPr lang="en-US" sz="3200" b="1" dirty="0">
              <a:solidFill>
                <a:schemeClr val="tx1"/>
              </a:solidFill>
              <a:latin typeface="Arial Narrow" panose="020B0606020202030204" pitchFamily="34" charset="0"/>
              <a:cs typeface="Arial" panose="020B0604020202020204" pitchFamily="34" charset="0"/>
            </a:endParaRPr>
          </a:p>
        </p:txBody>
      </p:sp>
      <p:sp>
        <p:nvSpPr>
          <p:cNvPr id="3" name="Slide Number Placeholder 2"/>
          <p:cNvSpPr>
            <a:spLocks noGrp="1"/>
          </p:cNvSpPr>
          <p:nvPr>
            <p:ph type="sldNum" sz="quarter" idx="12"/>
          </p:nvPr>
        </p:nvSpPr>
        <p:spPr>
          <a:xfrm>
            <a:off x="6624610" y="6253687"/>
            <a:ext cx="1904380" cy="458391"/>
          </a:xfrm>
        </p:spPr>
        <p:txBody>
          <a:bodyPr/>
          <a:lstStyle/>
          <a:p>
            <a:pPr algn="r">
              <a:defRPr/>
            </a:pPr>
            <a:fld id="{E4B56B35-8BAA-4C7E-9792-4A3C4E9E8550}" type="slidenum">
              <a:rPr lang="en-US" sz="1200" smtClean="0">
                <a:latin typeface="Arial Narrow" panose="020B0606020202030204" pitchFamily="34" charset="0"/>
              </a:rPr>
              <a:pPr algn="r">
                <a:defRPr/>
              </a:pPr>
              <a:t>12</a:t>
            </a:fld>
            <a:endParaRPr lang="en-US" sz="1200" dirty="0">
              <a:latin typeface="Arial Narrow" panose="020B0606020202030204" pitchFamily="34" charset="0"/>
            </a:endParaRPr>
          </a:p>
        </p:txBody>
      </p:sp>
      <p:sp>
        <p:nvSpPr>
          <p:cNvPr id="39" name="TextBox 38"/>
          <p:cNvSpPr txBox="1"/>
          <p:nvPr/>
        </p:nvSpPr>
        <p:spPr>
          <a:xfrm>
            <a:off x="7602441" y="1922534"/>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pic>
        <p:nvPicPr>
          <p:cNvPr id="40" name="Picture 39" descr="Common mistake: enter all data in one column"/>
          <p:cNvPicPr>
            <a:picLocks noChangeAspect="1"/>
          </p:cNvPicPr>
          <p:nvPr/>
        </p:nvPicPr>
        <p:blipFill>
          <a:blip r:embed="rId3"/>
          <a:stretch>
            <a:fillRect/>
          </a:stretch>
        </p:blipFill>
        <p:spPr>
          <a:xfrm>
            <a:off x="3894216" y="914400"/>
            <a:ext cx="4401375" cy="5340995"/>
          </a:xfrm>
          <a:prstGeom prst="rect">
            <a:avLst/>
          </a:prstGeom>
          <a:ln>
            <a:solidFill>
              <a:schemeClr val="tx1"/>
            </a:solidFill>
          </a:ln>
        </p:spPr>
      </p:pic>
      <p:sp>
        <p:nvSpPr>
          <p:cNvPr id="41" name="TextBox 40"/>
          <p:cNvSpPr txBox="1"/>
          <p:nvPr/>
        </p:nvSpPr>
        <p:spPr>
          <a:xfrm>
            <a:off x="4756335" y="1258024"/>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42" name="TextBox 41"/>
          <p:cNvSpPr txBox="1"/>
          <p:nvPr/>
        </p:nvSpPr>
        <p:spPr>
          <a:xfrm>
            <a:off x="4756335" y="1400655"/>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61" name="TextBox 60"/>
          <p:cNvSpPr txBox="1"/>
          <p:nvPr/>
        </p:nvSpPr>
        <p:spPr>
          <a:xfrm>
            <a:off x="6650250" y="1258024"/>
            <a:ext cx="306771" cy="230832"/>
          </a:xfrm>
          <a:prstGeom prst="rect">
            <a:avLst/>
          </a:prstGeom>
          <a:noFill/>
        </p:spPr>
        <p:txBody>
          <a:bodyPr wrap="square" rtlCol="0">
            <a:spAutoFit/>
          </a:bodyPr>
          <a:lstStyle/>
          <a:p>
            <a:r>
              <a:rPr lang="en-US" sz="900" dirty="0" smtClean="0">
                <a:latin typeface="Arial Narrow" panose="020B0606020202030204" pitchFamily="34" charset="0"/>
              </a:rPr>
              <a:t>11</a:t>
            </a:r>
            <a:endParaRPr lang="en-US" sz="900" dirty="0">
              <a:latin typeface="Arial Narrow" panose="020B0606020202030204" pitchFamily="34" charset="0"/>
            </a:endParaRPr>
          </a:p>
        </p:txBody>
      </p:sp>
      <p:sp>
        <p:nvSpPr>
          <p:cNvPr id="62" name="TextBox 61"/>
          <p:cNvSpPr txBox="1"/>
          <p:nvPr/>
        </p:nvSpPr>
        <p:spPr>
          <a:xfrm>
            <a:off x="6798271" y="1392960"/>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63" name="TextBox 62"/>
          <p:cNvSpPr txBox="1"/>
          <p:nvPr/>
        </p:nvSpPr>
        <p:spPr>
          <a:xfrm>
            <a:off x="7367119" y="1303302"/>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64" name="TextBox 63"/>
          <p:cNvSpPr txBox="1"/>
          <p:nvPr/>
        </p:nvSpPr>
        <p:spPr>
          <a:xfrm>
            <a:off x="7789766" y="1291477"/>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grpSp>
        <p:nvGrpSpPr>
          <p:cNvPr id="4" name="Group 3"/>
          <p:cNvGrpSpPr/>
          <p:nvPr/>
        </p:nvGrpSpPr>
        <p:grpSpPr>
          <a:xfrm>
            <a:off x="4069265" y="1920890"/>
            <a:ext cx="1968240" cy="1476335"/>
            <a:chOff x="4747445" y="2411543"/>
            <a:chExt cx="1968240" cy="1476335"/>
          </a:xfrm>
        </p:grpSpPr>
        <p:sp>
          <p:nvSpPr>
            <p:cNvPr id="43" name="TextBox 42"/>
            <p:cNvSpPr txBox="1"/>
            <p:nvPr/>
          </p:nvSpPr>
          <p:spPr>
            <a:xfrm>
              <a:off x="4799515" y="265673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sp>
          <p:nvSpPr>
            <p:cNvPr id="44" name="TextBox 43"/>
            <p:cNvSpPr txBox="1"/>
            <p:nvPr/>
          </p:nvSpPr>
          <p:spPr>
            <a:xfrm>
              <a:off x="4988485" y="2647339"/>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sp>
          <p:nvSpPr>
            <p:cNvPr id="45" name="TextBox 44"/>
            <p:cNvSpPr txBox="1"/>
            <p:nvPr/>
          </p:nvSpPr>
          <p:spPr>
            <a:xfrm>
              <a:off x="4995280" y="2532830"/>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sp>
          <p:nvSpPr>
            <p:cNvPr id="46" name="TextBox 45"/>
            <p:cNvSpPr txBox="1"/>
            <p:nvPr/>
          </p:nvSpPr>
          <p:spPr>
            <a:xfrm>
              <a:off x="4799515" y="253608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sp>
          <p:nvSpPr>
            <p:cNvPr id="47" name="TextBox 46"/>
            <p:cNvSpPr txBox="1"/>
            <p:nvPr/>
          </p:nvSpPr>
          <p:spPr>
            <a:xfrm>
              <a:off x="4786815" y="241543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48" name="TextBox 47"/>
            <p:cNvSpPr txBox="1"/>
            <p:nvPr/>
          </p:nvSpPr>
          <p:spPr>
            <a:xfrm>
              <a:off x="4977315" y="241154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49" name="TextBox 48"/>
            <p:cNvSpPr txBox="1"/>
            <p:nvPr/>
          </p:nvSpPr>
          <p:spPr>
            <a:xfrm>
              <a:off x="4799515" y="278230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50" name="TextBox 49"/>
            <p:cNvSpPr txBox="1"/>
            <p:nvPr/>
          </p:nvSpPr>
          <p:spPr>
            <a:xfrm>
              <a:off x="4970965" y="278230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V</a:t>
              </a:r>
              <a:endParaRPr lang="en-US" sz="900" b="1" dirty="0">
                <a:solidFill>
                  <a:srgbClr val="FF0000"/>
                </a:solidFill>
                <a:latin typeface="Arial Narrow" panose="020B0606020202030204" pitchFamily="34" charset="0"/>
              </a:endParaRPr>
            </a:p>
          </p:txBody>
        </p:sp>
        <p:sp>
          <p:nvSpPr>
            <p:cNvPr id="51" name="TextBox 50"/>
            <p:cNvSpPr txBox="1"/>
            <p:nvPr/>
          </p:nvSpPr>
          <p:spPr>
            <a:xfrm>
              <a:off x="4805865" y="2902160"/>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5</a:t>
              </a:r>
              <a:endParaRPr lang="en-US" sz="900" b="1" dirty="0">
                <a:solidFill>
                  <a:srgbClr val="FF0000"/>
                </a:solidFill>
                <a:latin typeface="Arial Narrow" panose="020B0606020202030204" pitchFamily="34" charset="0"/>
              </a:endParaRPr>
            </a:p>
          </p:txBody>
        </p:sp>
        <p:sp>
          <p:nvSpPr>
            <p:cNvPr id="52" name="TextBox 51"/>
            <p:cNvSpPr txBox="1"/>
            <p:nvPr/>
          </p:nvSpPr>
          <p:spPr>
            <a:xfrm>
              <a:off x="4988485" y="290541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53" name="TextBox 52"/>
            <p:cNvSpPr txBox="1"/>
            <p:nvPr/>
          </p:nvSpPr>
          <p:spPr>
            <a:xfrm>
              <a:off x="4805865" y="3031262"/>
              <a:ext cx="158750" cy="230832"/>
            </a:xfrm>
            <a:prstGeom prst="rect">
              <a:avLst/>
            </a:prstGeom>
            <a:noFill/>
          </p:spPr>
          <p:txBody>
            <a:bodyPr wrap="square" rtlCol="0">
              <a:spAutoFit/>
            </a:bodyPr>
            <a:lstStyle/>
            <a:p>
              <a:r>
                <a:rPr lang="en-US" sz="900" b="1" dirty="0">
                  <a:solidFill>
                    <a:srgbClr val="FF0000"/>
                  </a:solidFill>
                  <a:latin typeface="Arial Narrow" panose="020B0606020202030204" pitchFamily="34" charset="0"/>
                </a:rPr>
                <a:t>6</a:t>
              </a:r>
            </a:p>
          </p:txBody>
        </p:sp>
        <p:sp>
          <p:nvSpPr>
            <p:cNvPr id="54" name="TextBox 53"/>
            <p:cNvSpPr txBox="1"/>
            <p:nvPr/>
          </p:nvSpPr>
          <p:spPr>
            <a:xfrm>
              <a:off x="4996338" y="302955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55" name="TextBox 54"/>
            <p:cNvSpPr txBox="1"/>
            <p:nvPr/>
          </p:nvSpPr>
          <p:spPr>
            <a:xfrm>
              <a:off x="4804706" y="315683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7</a:t>
              </a:r>
              <a:endParaRPr lang="en-US" sz="900" b="1" dirty="0">
                <a:solidFill>
                  <a:srgbClr val="FF0000"/>
                </a:solidFill>
                <a:latin typeface="Arial Narrow" panose="020B0606020202030204" pitchFamily="34" charset="0"/>
              </a:endParaRPr>
            </a:p>
          </p:txBody>
        </p:sp>
        <p:sp>
          <p:nvSpPr>
            <p:cNvPr id="56" name="TextBox 55"/>
            <p:cNvSpPr txBox="1"/>
            <p:nvPr/>
          </p:nvSpPr>
          <p:spPr>
            <a:xfrm>
              <a:off x="4983749" y="3150641"/>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sp>
          <p:nvSpPr>
            <p:cNvPr id="57" name="TextBox 56"/>
            <p:cNvSpPr txBox="1"/>
            <p:nvPr/>
          </p:nvSpPr>
          <p:spPr>
            <a:xfrm>
              <a:off x="4793276" y="327577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8</a:t>
              </a:r>
              <a:endParaRPr lang="en-US" sz="900" b="1" dirty="0">
                <a:solidFill>
                  <a:srgbClr val="FF0000"/>
                </a:solidFill>
                <a:latin typeface="Arial Narrow" panose="020B0606020202030204" pitchFamily="34" charset="0"/>
              </a:endParaRPr>
            </a:p>
          </p:txBody>
        </p:sp>
        <p:sp>
          <p:nvSpPr>
            <p:cNvPr id="58" name="TextBox 57"/>
            <p:cNvSpPr txBox="1"/>
            <p:nvPr/>
          </p:nvSpPr>
          <p:spPr>
            <a:xfrm>
              <a:off x="4993197" y="327902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V</a:t>
              </a:r>
              <a:endParaRPr lang="en-US" sz="900" b="1" dirty="0">
                <a:solidFill>
                  <a:srgbClr val="FF0000"/>
                </a:solidFill>
                <a:latin typeface="Arial Narrow" panose="020B0606020202030204" pitchFamily="34" charset="0"/>
              </a:endParaRPr>
            </a:p>
          </p:txBody>
        </p:sp>
        <p:sp>
          <p:nvSpPr>
            <p:cNvPr id="59" name="TextBox 58"/>
            <p:cNvSpPr txBox="1"/>
            <p:nvPr/>
          </p:nvSpPr>
          <p:spPr>
            <a:xfrm>
              <a:off x="4805865" y="3396862"/>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9</a:t>
              </a:r>
              <a:endParaRPr lang="en-US" sz="900" b="1" dirty="0">
                <a:solidFill>
                  <a:srgbClr val="FF0000"/>
                </a:solidFill>
                <a:latin typeface="Arial Narrow" panose="020B0606020202030204" pitchFamily="34" charset="0"/>
              </a:endParaRPr>
            </a:p>
          </p:txBody>
        </p:sp>
        <p:sp>
          <p:nvSpPr>
            <p:cNvPr id="60" name="TextBox 59"/>
            <p:cNvSpPr txBox="1"/>
            <p:nvPr/>
          </p:nvSpPr>
          <p:spPr>
            <a:xfrm>
              <a:off x="4990073" y="340757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65" name="TextBox 64"/>
            <p:cNvSpPr txBox="1"/>
            <p:nvPr/>
          </p:nvSpPr>
          <p:spPr>
            <a:xfrm>
              <a:off x="4747445" y="3529654"/>
              <a:ext cx="40386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sp>
          <p:nvSpPr>
            <p:cNvPr id="66" name="TextBox 65"/>
            <p:cNvSpPr txBox="1"/>
            <p:nvPr/>
          </p:nvSpPr>
          <p:spPr>
            <a:xfrm>
              <a:off x="4983749" y="3534881"/>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67" name="TextBox 66"/>
            <p:cNvSpPr txBox="1"/>
            <p:nvPr/>
          </p:nvSpPr>
          <p:spPr>
            <a:xfrm>
              <a:off x="5546465" y="3519972"/>
              <a:ext cx="447913"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Boat</a:t>
              </a:r>
              <a:endParaRPr lang="en-US" sz="900" b="1" dirty="0">
                <a:solidFill>
                  <a:srgbClr val="FF0000"/>
                </a:solidFill>
                <a:latin typeface="Arial Narrow" panose="020B0606020202030204" pitchFamily="34" charset="0"/>
              </a:endParaRPr>
            </a:p>
          </p:txBody>
        </p:sp>
        <p:sp>
          <p:nvSpPr>
            <p:cNvPr id="68" name="TextBox 67"/>
            <p:cNvSpPr txBox="1"/>
            <p:nvPr/>
          </p:nvSpPr>
          <p:spPr>
            <a:xfrm>
              <a:off x="5538395" y="3634869"/>
              <a:ext cx="117729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Nursing Home</a:t>
              </a:r>
              <a:endParaRPr lang="en-US" sz="900" b="1" dirty="0">
                <a:solidFill>
                  <a:srgbClr val="FF0000"/>
                </a:solidFill>
                <a:latin typeface="Arial Narrow" panose="020B0606020202030204" pitchFamily="34" charset="0"/>
              </a:endParaRPr>
            </a:p>
          </p:txBody>
        </p:sp>
        <p:sp>
          <p:nvSpPr>
            <p:cNvPr id="69" name="TextBox 68"/>
            <p:cNvSpPr txBox="1"/>
            <p:nvPr/>
          </p:nvSpPr>
          <p:spPr>
            <a:xfrm>
              <a:off x="4933500" y="3657046"/>
              <a:ext cx="39243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grpSp>
      <p:sp>
        <p:nvSpPr>
          <p:cNvPr id="70" name="TextBox 69"/>
          <p:cNvSpPr txBox="1"/>
          <p:nvPr/>
        </p:nvSpPr>
        <p:spPr>
          <a:xfrm>
            <a:off x="7748861" y="5174010"/>
            <a:ext cx="358935"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71" name="TextBox 70"/>
          <p:cNvSpPr txBox="1"/>
          <p:nvPr/>
        </p:nvSpPr>
        <p:spPr>
          <a:xfrm>
            <a:off x="7559393" y="5164903"/>
            <a:ext cx="392430" cy="230832"/>
          </a:xfrm>
          <a:prstGeom prst="rect">
            <a:avLst/>
          </a:prstGeom>
          <a:noFill/>
        </p:spPr>
        <p:txBody>
          <a:bodyPr wrap="square" rtlCol="0">
            <a:spAutoFit/>
          </a:bodyPr>
          <a:lstStyle/>
          <a:p>
            <a:r>
              <a:rPr lang="en-US" sz="900" b="1" dirty="0">
                <a:latin typeface="Arial Narrow" panose="020B0606020202030204" pitchFamily="34" charset="0"/>
              </a:rPr>
              <a:t>1</a:t>
            </a:r>
          </a:p>
        </p:txBody>
      </p:sp>
      <p:sp>
        <p:nvSpPr>
          <p:cNvPr id="72" name="TextBox 71"/>
          <p:cNvSpPr txBox="1"/>
          <p:nvPr/>
        </p:nvSpPr>
        <p:spPr>
          <a:xfrm>
            <a:off x="7382353" y="5169281"/>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73" name="TextBox 72"/>
          <p:cNvSpPr txBox="1"/>
          <p:nvPr/>
        </p:nvSpPr>
        <p:spPr>
          <a:xfrm>
            <a:off x="6959050" y="5173468"/>
            <a:ext cx="39243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74" name="TextBox 73"/>
          <p:cNvSpPr txBox="1"/>
          <p:nvPr/>
        </p:nvSpPr>
        <p:spPr>
          <a:xfrm>
            <a:off x="6510972" y="5164903"/>
            <a:ext cx="312707" cy="230832"/>
          </a:xfrm>
          <a:prstGeom prst="rect">
            <a:avLst/>
          </a:prstGeom>
          <a:noFill/>
        </p:spPr>
        <p:txBody>
          <a:bodyPr wrap="square" rtlCol="0">
            <a:spAutoFit/>
          </a:bodyPr>
          <a:lstStyle/>
          <a:p>
            <a:r>
              <a:rPr lang="en-US" sz="900" b="1" dirty="0" smtClean="0">
                <a:latin typeface="Arial Narrow" panose="020B0606020202030204" pitchFamily="34" charset="0"/>
              </a:rPr>
              <a:t>6</a:t>
            </a:r>
            <a:endParaRPr lang="en-US" sz="900" b="1" dirty="0">
              <a:latin typeface="Arial Narrow" panose="020B0606020202030204" pitchFamily="34" charset="0"/>
            </a:endParaRPr>
          </a:p>
        </p:txBody>
      </p:sp>
      <p:sp>
        <p:nvSpPr>
          <p:cNvPr id="75" name="TextBox 74"/>
          <p:cNvSpPr txBox="1"/>
          <p:nvPr/>
        </p:nvSpPr>
        <p:spPr>
          <a:xfrm>
            <a:off x="6313330" y="5178918"/>
            <a:ext cx="312707"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76" name="TextBox 75"/>
          <p:cNvSpPr txBox="1"/>
          <p:nvPr/>
        </p:nvSpPr>
        <p:spPr>
          <a:xfrm>
            <a:off x="6060847" y="5177123"/>
            <a:ext cx="320682" cy="230832"/>
          </a:xfrm>
          <a:prstGeom prst="rect">
            <a:avLst/>
          </a:prstGeom>
          <a:noFill/>
        </p:spPr>
        <p:txBody>
          <a:bodyPr wrap="square" rtlCol="0">
            <a:spAutoFit/>
          </a:bodyPr>
          <a:lstStyle/>
          <a:p>
            <a:r>
              <a:rPr lang="en-US" sz="900" b="1" dirty="0" smtClean="0">
                <a:latin typeface="Arial Narrow" panose="020B0606020202030204" pitchFamily="34" charset="0"/>
              </a:rPr>
              <a:t>29</a:t>
            </a:r>
            <a:endParaRPr lang="en-US" sz="900" b="1" dirty="0">
              <a:latin typeface="Arial Narrow" panose="020B0606020202030204" pitchFamily="34" charset="0"/>
            </a:endParaRPr>
          </a:p>
        </p:txBody>
      </p:sp>
      <p:sp>
        <p:nvSpPr>
          <p:cNvPr id="77" name="TextBox 76"/>
          <p:cNvSpPr txBox="1"/>
          <p:nvPr/>
        </p:nvSpPr>
        <p:spPr>
          <a:xfrm>
            <a:off x="6044725" y="5291882"/>
            <a:ext cx="406584"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78" name="TextBox 77"/>
          <p:cNvSpPr txBox="1"/>
          <p:nvPr/>
        </p:nvSpPr>
        <p:spPr>
          <a:xfrm>
            <a:off x="6304064" y="5296973"/>
            <a:ext cx="312707"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79" name="TextBox 78"/>
          <p:cNvSpPr txBox="1"/>
          <p:nvPr/>
        </p:nvSpPr>
        <p:spPr>
          <a:xfrm>
            <a:off x="6516942" y="5304042"/>
            <a:ext cx="312707" cy="230832"/>
          </a:xfrm>
          <a:prstGeom prst="rect">
            <a:avLst/>
          </a:prstGeom>
          <a:noFill/>
        </p:spPr>
        <p:txBody>
          <a:bodyPr wrap="square" rtlCol="0">
            <a:spAutoFit/>
          </a:bodyPr>
          <a:lstStyle/>
          <a:p>
            <a:r>
              <a:rPr lang="en-US" sz="900" b="1" dirty="0">
                <a:latin typeface="Arial Narrow" panose="020B0606020202030204" pitchFamily="34" charset="0"/>
              </a:rPr>
              <a:t>2</a:t>
            </a:r>
          </a:p>
        </p:txBody>
      </p:sp>
      <p:sp>
        <p:nvSpPr>
          <p:cNvPr id="80" name="TextBox 79"/>
          <p:cNvSpPr txBox="1"/>
          <p:nvPr/>
        </p:nvSpPr>
        <p:spPr>
          <a:xfrm>
            <a:off x="6939379" y="5277373"/>
            <a:ext cx="392430" cy="230832"/>
          </a:xfrm>
          <a:prstGeom prst="rect">
            <a:avLst/>
          </a:prstGeom>
          <a:noFill/>
        </p:spPr>
        <p:txBody>
          <a:bodyPr wrap="square" rtlCol="0">
            <a:spAutoFit/>
          </a:bodyPr>
          <a:lstStyle/>
          <a:p>
            <a:r>
              <a:rPr lang="en-US" sz="900" b="1" dirty="0">
                <a:latin typeface="Arial Narrow" panose="020B0606020202030204" pitchFamily="34" charset="0"/>
              </a:rPr>
              <a:t>4</a:t>
            </a:r>
          </a:p>
        </p:txBody>
      </p:sp>
      <p:sp>
        <p:nvSpPr>
          <p:cNvPr id="81" name="TextBox 80"/>
          <p:cNvSpPr txBox="1"/>
          <p:nvPr/>
        </p:nvSpPr>
        <p:spPr>
          <a:xfrm>
            <a:off x="7391726" y="5273271"/>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82" name="TextBox 81"/>
          <p:cNvSpPr txBox="1"/>
          <p:nvPr/>
        </p:nvSpPr>
        <p:spPr>
          <a:xfrm>
            <a:off x="7584645" y="5270078"/>
            <a:ext cx="241357"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83" name="TextBox 82"/>
          <p:cNvSpPr txBox="1"/>
          <p:nvPr/>
        </p:nvSpPr>
        <p:spPr>
          <a:xfrm>
            <a:off x="6053892" y="5398473"/>
            <a:ext cx="406584"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84" name="TextBox 83"/>
          <p:cNvSpPr txBox="1"/>
          <p:nvPr/>
        </p:nvSpPr>
        <p:spPr>
          <a:xfrm>
            <a:off x="6300353" y="5397405"/>
            <a:ext cx="406584"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85" name="TextBox 84"/>
          <p:cNvSpPr txBox="1"/>
          <p:nvPr/>
        </p:nvSpPr>
        <p:spPr>
          <a:xfrm flipH="1">
            <a:off x="6507350" y="5398166"/>
            <a:ext cx="37051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sp>
        <p:nvSpPr>
          <p:cNvPr id="86" name="TextBox 85"/>
          <p:cNvSpPr txBox="1"/>
          <p:nvPr/>
        </p:nvSpPr>
        <p:spPr>
          <a:xfrm>
            <a:off x="6940572" y="5389134"/>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87" name="TextBox 86"/>
          <p:cNvSpPr txBox="1"/>
          <p:nvPr/>
        </p:nvSpPr>
        <p:spPr>
          <a:xfrm>
            <a:off x="7403098" y="5398473"/>
            <a:ext cx="39243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sp>
        <p:nvSpPr>
          <p:cNvPr id="5" name="TextBox 4"/>
          <p:cNvSpPr txBox="1"/>
          <p:nvPr/>
        </p:nvSpPr>
        <p:spPr>
          <a:xfrm>
            <a:off x="685800" y="822960"/>
            <a:ext cx="2887579" cy="1554272"/>
          </a:xfrm>
          <a:prstGeom prst="rect">
            <a:avLst/>
          </a:prstGeom>
          <a:noFill/>
        </p:spPr>
        <p:txBody>
          <a:bodyPr wrap="square" rtlCol="0">
            <a:spAutoFit/>
          </a:bodyPr>
          <a:lstStyle/>
          <a:p>
            <a:pPr marL="219456" indent="-219456">
              <a:spcAft>
                <a:spcPts val="600"/>
              </a:spcAft>
              <a:buFont typeface="Arial" panose="020B0604020202020204" pitchFamily="34" charset="0"/>
              <a:buChar char="•"/>
            </a:pPr>
            <a:r>
              <a:rPr lang="en-US" dirty="0">
                <a:latin typeface="Arial Narrow" panose="020B0606020202030204" pitchFamily="34" charset="0"/>
              </a:rPr>
              <a:t>All data were entered in the single family housing column </a:t>
            </a:r>
            <a:r>
              <a:rPr lang="en-US" dirty="0" smtClean="0">
                <a:latin typeface="Arial Narrow" panose="020B0606020202030204" pitchFamily="34" charset="0"/>
              </a:rPr>
              <a:t>regardless of structure </a:t>
            </a:r>
            <a:r>
              <a:rPr lang="en-US" dirty="0">
                <a:latin typeface="Arial Narrow" panose="020B0606020202030204" pitchFamily="34" charset="0"/>
              </a:rPr>
              <a:t>type.</a:t>
            </a:r>
          </a:p>
          <a:p>
            <a:pPr marL="219456" indent="-219456">
              <a:spcAft>
                <a:spcPts val="600"/>
              </a:spcAft>
              <a:buFont typeface="Arial" panose="020B0604020202020204" pitchFamily="34" charset="0"/>
              <a:buChar char="•"/>
            </a:pPr>
            <a:r>
              <a:rPr lang="en-US" dirty="0">
                <a:latin typeface="Arial Narrow" panose="020B0606020202030204" pitchFamily="34" charset="0"/>
              </a:rPr>
              <a:t> This leads to a lot of extra work both for you and OFM</a:t>
            </a:r>
            <a:endParaRPr lang="en-US" dirty="0"/>
          </a:p>
        </p:txBody>
      </p:sp>
    </p:spTree>
    <p:extLst>
      <p:ext uri="{BB962C8B-B14F-4D97-AF65-F5344CB8AC3E}">
        <p14:creationId xmlns:p14="http://schemas.microsoft.com/office/powerpoint/2010/main" val="351086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9216" y="914400"/>
            <a:ext cx="2985984" cy="917473"/>
          </a:xfrm>
          <a:prstGeom prst="rect">
            <a:avLst/>
          </a:prstGeom>
          <a:noFill/>
        </p:spPr>
        <p:txBody>
          <a:bodyPr wrap="square" lIns="85639" tIns="42820" rIns="85639" bIns="42820" rtlCol="0">
            <a:spAutoFit/>
          </a:bodyPr>
          <a:lstStyle/>
          <a:p>
            <a:pPr marL="219456" indent="-219456">
              <a:buFont typeface="Arial" panose="020B0604020202020204" pitchFamily="34" charset="0"/>
              <a:buChar char="•"/>
            </a:pPr>
            <a:r>
              <a:rPr lang="en-US" dirty="0" smtClean="0">
                <a:latin typeface="Arial Narrow" panose="020B0606020202030204" pitchFamily="34" charset="0"/>
              </a:rPr>
              <a:t>Instead </a:t>
            </a:r>
            <a:r>
              <a:rPr lang="en-US" dirty="0">
                <a:latin typeface="Arial Narrow" panose="020B0606020202030204" pitchFamily="34" charset="0"/>
              </a:rPr>
              <a:t>of entering </a:t>
            </a:r>
            <a:r>
              <a:rPr lang="en-US" dirty="0" smtClean="0">
                <a:latin typeface="Arial Narrow" panose="020B0606020202030204" pitchFamily="34" charset="0"/>
              </a:rPr>
              <a:t>the number of persons </a:t>
            </a:r>
            <a:r>
              <a:rPr lang="en-US" dirty="0">
                <a:latin typeface="Arial Narrow" panose="020B0606020202030204" pitchFamily="34" charset="0"/>
              </a:rPr>
              <a:t>for each housing </a:t>
            </a:r>
            <a:r>
              <a:rPr lang="en-US" dirty="0" smtClean="0">
                <a:latin typeface="Arial Narrow" panose="020B0606020202030204" pitchFamily="34" charset="0"/>
              </a:rPr>
              <a:t>unit, a </a:t>
            </a:r>
            <a:r>
              <a:rPr lang="en-US" dirty="0">
                <a:latin typeface="Arial Narrow" panose="020B0606020202030204" pitchFamily="34" charset="0"/>
              </a:rPr>
              <a:t>"</a:t>
            </a:r>
            <a:r>
              <a:rPr lang="en-US" dirty="0" smtClean="0">
                <a:latin typeface="Arial Narrow" panose="020B0606020202030204" pitchFamily="34" charset="0"/>
              </a:rPr>
              <a:t>1“ is often entered.</a:t>
            </a:r>
            <a:endParaRPr lang="en-US" dirty="0">
              <a:latin typeface="Arial Narrow" panose="020B0606020202030204" pitchFamily="34" charset="0"/>
            </a:endParaRPr>
          </a:p>
        </p:txBody>
      </p:sp>
      <p:sp>
        <p:nvSpPr>
          <p:cNvPr id="4" name="Slide Number Placeholder 3"/>
          <p:cNvSpPr>
            <a:spLocks noGrp="1"/>
          </p:cNvSpPr>
          <p:nvPr>
            <p:ph type="sldNum" sz="quarter" idx="12"/>
          </p:nvPr>
        </p:nvSpPr>
        <p:spPr>
          <a:xfrm>
            <a:off x="6114371" y="6313289"/>
            <a:ext cx="1904380" cy="458391"/>
          </a:xfrm>
        </p:spPr>
        <p:txBody>
          <a:bodyPr/>
          <a:lstStyle/>
          <a:p>
            <a:pPr algn="r">
              <a:defRPr/>
            </a:pPr>
            <a:fld id="{E4B56B35-8BAA-4C7E-9792-4A3C4E9E8550}" type="slidenum">
              <a:rPr lang="en-US" sz="1200" smtClean="0">
                <a:latin typeface="Arial Narrow" panose="020B0606020202030204" pitchFamily="34" charset="0"/>
              </a:rPr>
              <a:pPr algn="r">
                <a:defRPr/>
              </a:pPr>
              <a:t>13</a:t>
            </a:fld>
            <a:endParaRPr lang="en-US" sz="1200" dirty="0">
              <a:latin typeface="Arial Narrow" panose="020B0606020202030204" pitchFamily="34" charset="0"/>
            </a:endParaRPr>
          </a:p>
        </p:txBody>
      </p:sp>
      <p:sp>
        <p:nvSpPr>
          <p:cNvPr id="7" name="Title 1"/>
          <p:cNvSpPr>
            <a:spLocks noGrp="1"/>
          </p:cNvSpPr>
          <p:nvPr>
            <p:ph type="title"/>
          </p:nvPr>
        </p:nvSpPr>
        <p:spPr>
          <a:xfrm>
            <a:off x="426719" y="209939"/>
            <a:ext cx="8581813"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Mistake 2: Counting Housing </a:t>
            </a:r>
            <a:r>
              <a:rPr lang="en-US" sz="3200" b="1" dirty="0">
                <a:solidFill>
                  <a:schemeClr val="tx1"/>
                </a:solidFill>
                <a:latin typeface="Arial Narrow" panose="020B0606020202030204" pitchFamily="34" charset="0"/>
                <a:cs typeface="Arial" panose="020B0604020202020204" pitchFamily="34" charset="0"/>
              </a:rPr>
              <a:t>R</a:t>
            </a:r>
            <a:r>
              <a:rPr lang="en-US" sz="3200" b="1" dirty="0" smtClean="0">
                <a:solidFill>
                  <a:schemeClr val="tx1"/>
                </a:solidFill>
                <a:latin typeface="Arial Narrow" panose="020B0606020202030204" pitchFamily="34" charset="0"/>
                <a:cs typeface="Arial" panose="020B0604020202020204" pitchFamily="34" charset="0"/>
              </a:rPr>
              <a:t>ather than </a:t>
            </a:r>
            <a:r>
              <a:rPr lang="en-US" sz="3200" b="1" dirty="0">
                <a:solidFill>
                  <a:schemeClr val="tx1"/>
                </a:solidFill>
                <a:latin typeface="Arial Narrow" panose="020B0606020202030204" pitchFamily="34" charset="0"/>
                <a:cs typeface="Arial" panose="020B0604020202020204" pitchFamily="34" charset="0"/>
              </a:rPr>
              <a:t>P</a:t>
            </a:r>
            <a:r>
              <a:rPr lang="en-US" sz="3200" b="1" dirty="0" smtClean="0">
                <a:solidFill>
                  <a:schemeClr val="tx1"/>
                </a:solidFill>
                <a:latin typeface="Arial Narrow" panose="020B0606020202030204" pitchFamily="34" charset="0"/>
                <a:cs typeface="Arial" panose="020B0604020202020204" pitchFamily="34" charset="0"/>
              </a:rPr>
              <a:t>opulation</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8" name="Picture 7" descr="Common Mistake: Counting housing rather than both housing and population"/>
          <p:cNvPicPr>
            <a:picLocks noChangeAspect="1"/>
          </p:cNvPicPr>
          <p:nvPr/>
        </p:nvPicPr>
        <p:blipFill>
          <a:blip r:embed="rId3"/>
          <a:stretch>
            <a:fillRect/>
          </a:stretch>
        </p:blipFill>
        <p:spPr>
          <a:xfrm>
            <a:off x="3913683" y="914400"/>
            <a:ext cx="4401375" cy="5340995"/>
          </a:xfrm>
          <a:prstGeom prst="rect">
            <a:avLst/>
          </a:prstGeom>
          <a:ln>
            <a:solidFill>
              <a:schemeClr val="tx1"/>
            </a:solidFill>
          </a:ln>
        </p:spPr>
      </p:pic>
      <p:sp>
        <p:nvSpPr>
          <p:cNvPr id="32" name="TextBox 31"/>
          <p:cNvSpPr txBox="1"/>
          <p:nvPr/>
        </p:nvSpPr>
        <p:spPr>
          <a:xfrm>
            <a:off x="6784335" y="1247451"/>
            <a:ext cx="306771"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11</a:t>
            </a:r>
            <a:endParaRPr lang="en-US" sz="900" b="1" dirty="0">
              <a:solidFill>
                <a:srgbClr val="FF0000"/>
              </a:solidFill>
              <a:latin typeface="Arial Narrow" panose="020B0606020202030204" pitchFamily="34" charset="0"/>
            </a:endParaRPr>
          </a:p>
        </p:txBody>
      </p:sp>
      <p:sp>
        <p:nvSpPr>
          <p:cNvPr id="33" name="TextBox 32"/>
          <p:cNvSpPr txBox="1"/>
          <p:nvPr/>
        </p:nvSpPr>
        <p:spPr>
          <a:xfrm>
            <a:off x="6941820" y="1390082"/>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34" name="TextBox 33"/>
          <p:cNvSpPr txBox="1"/>
          <p:nvPr/>
        </p:nvSpPr>
        <p:spPr>
          <a:xfrm>
            <a:off x="7508095" y="127035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35" name="TextBox 34"/>
          <p:cNvSpPr txBox="1"/>
          <p:nvPr/>
        </p:nvSpPr>
        <p:spPr>
          <a:xfrm>
            <a:off x="7930742" y="1258529"/>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12" name="TextBox 11"/>
          <p:cNvSpPr txBox="1"/>
          <p:nvPr/>
        </p:nvSpPr>
        <p:spPr>
          <a:xfrm>
            <a:off x="4916818" y="1239884"/>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13" name="TextBox 12"/>
          <p:cNvSpPr txBox="1"/>
          <p:nvPr/>
        </p:nvSpPr>
        <p:spPr>
          <a:xfrm>
            <a:off x="4909198" y="1407086"/>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grpSp>
        <p:nvGrpSpPr>
          <p:cNvPr id="2" name="Group 1"/>
          <p:cNvGrpSpPr/>
          <p:nvPr/>
        </p:nvGrpSpPr>
        <p:grpSpPr>
          <a:xfrm>
            <a:off x="4098998" y="1943137"/>
            <a:ext cx="2082910" cy="1472008"/>
            <a:chOff x="4839758" y="2181369"/>
            <a:chExt cx="2082910" cy="1472008"/>
          </a:xfrm>
        </p:grpSpPr>
        <p:sp>
          <p:nvSpPr>
            <p:cNvPr id="14" name="TextBox 13"/>
            <p:cNvSpPr txBox="1"/>
            <p:nvPr/>
          </p:nvSpPr>
          <p:spPr>
            <a:xfrm>
              <a:off x="4873166" y="2431936"/>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sp>
          <p:nvSpPr>
            <p:cNvPr id="15" name="TextBox 14"/>
            <p:cNvSpPr txBox="1"/>
            <p:nvPr/>
          </p:nvSpPr>
          <p:spPr>
            <a:xfrm>
              <a:off x="5304578" y="2428046"/>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16" name="TextBox 15"/>
            <p:cNvSpPr txBox="1"/>
            <p:nvPr/>
          </p:nvSpPr>
          <p:spPr>
            <a:xfrm>
              <a:off x="5292804" y="2293029"/>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17" name="TextBox 16"/>
            <p:cNvSpPr txBox="1"/>
            <p:nvPr/>
          </p:nvSpPr>
          <p:spPr>
            <a:xfrm>
              <a:off x="4885589" y="230714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sp>
          <p:nvSpPr>
            <p:cNvPr id="18" name="TextBox 17"/>
            <p:cNvSpPr txBox="1"/>
            <p:nvPr/>
          </p:nvSpPr>
          <p:spPr>
            <a:xfrm>
              <a:off x="4884319" y="219172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19" name="TextBox 18"/>
            <p:cNvSpPr txBox="1"/>
            <p:nvPr/>
          </p:nvSpPr>
          <p:spPr>
            <a:xfrm>
              <a:off x="5069628" y="2181369"/>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20" name="TextBox 19"/>
            <p:cNvSpPr txBox="1"/>
            <p:nvPr/>
          </p:nvSpPr>
          <p:spPr>
            <a:xfrm>
              <a:off x="4884319" y="255283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21" name="TextBox 20"/>
            <p:cNvSpPr txBox="1"/>
            <p:nvPr/>
          </p:nvSpPr>
          <p:spPr>
            <a:xfrm>
              <a:off x="5055769" y="255283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22" name="TextBox 21"/>
            <p:cNvSpPr txBox="1"/>
            <p:nvPr/>
          </p:nvSpPr>
          <p:spPr>
            <a:xfrm>
              <a:off x="4897019" y="267368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5</a:t>
              </a:r>
              <a:endParaRPr lang="en-US" sz="900" b="1" dirty="0">
                <a:solidFill>
                  <a:srgbClr val="FF0000"/>
                </a:solidFill>
                <a:latin typeface="Arial Narrow" panose="020B0606020202030204" pitchFamily="34" charset="0"/>
              </a:endParaRPr>
            </a:p>
          </p:txBody>
        </p:sp>
        <p:sp>
          <p:nvSpPr>
            <p:cNvPr id="26" name="TextBox 25"/>
            <p:cNvSpPr txBox="1"/>
            <p:nvPr/>
          </p:nvSpPr>
          <p:spPr>
            <a:xfrm>
              <a:off x="4897019" y="2918531"/>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7</a:t>
              </a:r>
              <a:endParaRPr lang="en-US" sz="900" b="1" dirty="0">
                <a:solidFill>
                  <a:srgbClr val="FF0000"/>
                </a:solidFill>
                <a:latin typeface="Arial Narrow" panose="020B0606020202030204" pitchFamily="34" charset="0"/>
              </a:endParaRPr>
            </a:p>
          </p:txBody>
        </p:sp>
        <p:sp>
          <p:nvSpPr>
            <p:cNvPr id="27" name="TextBox 26"/>
            <p:cNvSpPr txBox="1"/>
            <p:nvPr/>
          </p:nvSpPr>
          <p:spPr>
            <a:xfrm>
              <a:off x="5704450" y="2910079"/>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28" name="TextBox 27"/>
            <p:cNvSpPr txBox="1"/>
            <p:nvPr/>
          </p:nvSpPr>
          <p:spPr>
            <a:xfrm>
              <a:off x="4885589" y="303747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8</a:t>
              </a:r>
              <a:endParaRPr lang="en-US" sz="900" b="1" dirty="0">
                <a:solidFill>
                  <a:srgbClr val="FF0000"/>
                </a:solidFill>
                <a:latin typeface="Arial Narrow" panose="020B0606020202030204" pitchFamily="34" charset="0"/>
              </a:endParaRPr>
            </a:p>
          </p:txBody>
        </p:sp>
        <p:sp>
          <p:nvSpPr>
            <p:cNvPr id="29" name="TextBox 28"/>
            <p:cNvSpPr txBox="1"/>
            <p:nvPr/>
          </p:nvSpPr>
          <p:spPr>
            <a:xfrm>
              <a:off x="5713781" y="304058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36" name="TextBox 35"/>
            <p:cNvSpPr txBox="1"/>
            <p:nvPr/>
          </p:nvSpPr>
          <p:spPr>
            <a:xfrm>
              <a:off x="4839758" y="3288304"/>
              <a:ext cx="40386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sp>
          <p:nvSpPr>
            <p:cNvPr id="38" name="TextBox 37"/>
            <p:cNvSpPr txBox="1"/>
            <p:nvPr/>
          </p:nvSpPr>
          <p:spPr>
            <a:xfrm>
              <a:off x="5345430" y="3277432"/>
              <a:ext cx="447913"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Boat</a:t>
              </a:r>
              <a:endParaRPr lang="en-US" sz="900" b="1" dirty="0">
                <a:solidFill>
                  <a:srgbClr val="FF0000"/>
                </a:solidFill>
                <a:latin typeface="Arial Narrow" panose="020B0606020202030204" pitchFamily="34" charset="0"/>
              </a:endParaRPr>
            </a:p>
          </p:txBody>
        </p:sp>
        <p:sp>
          <p:nvSpPr>
            <p:cNvPr id="39" name="TextBox 38"/>
            <p:cNvSpPr txBox="1"/>
            <p:nvPr/>
          </p:nvSpPr>
          <p:spPr>
            <a:xfrm>
              <a:off x="5376037" y="3402949"/>
              <a:ext cx="117729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Nursing Home</a:t>
              </a:r>
              <a:endParaRPr lang="en-US" sz="900" b="1" dirty="0">
                <a:solidFill>
                  <a:srgbClr val="FF0000"/>
                </a:solidFill>
                <a:latin typeface="Arial Narrow" panose="020B0606020202030204" pitchFamily="34" charset="0"/>
              </a:endParaRPr>
            </a:p>
          </p:txBody>
        </p:sp>
        <p:sp>
          <p:nvSpPr>
            <p:cNvPr id="59" name="TextBox 58"/>
            <p:cNvSpPr txBox="1"/>
            <p:nvPr/>
          </p:nvSpPr>
          <p:spPr>
            <a:xfrm>
              <a:off x="6098549" y="2633022"/>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60" name="TextBox 59"/>
            <p:cNvSpPr txBox="1"/>
            <p:nvPr/>
          </p:nvSpPr>
          <p:spPr>
            <a:xfrm>
              <a:off x="4898177" y="2808387"/>
              <a:ext cx="158750" cy="230832"/>
            </a:xfrm>
            <a:prstGeom prst="rect">
              <a:avLst/>
            </a:prstGeom>
            <a:noFill/>
          </p:spPr>
          <p:txBody>
            <a:bodyPr wrap="square" rtlCol="0">
              <a:spAutoFit/>
            </a:bodyPr>
            <a:lstStyle/>
            <a:p>
              <a:r>
                <a:rPr lang="en-US" sz="900" b="1" dirty="0">
                  <a:solidFill>
                    <a:srgbClr val="FF0000"/>
                  </a:solidFill>
                  <a:latin typeface="Arial Narrow" panose="020B0606020202030204" pitchFamily="34" charset="0"/>
                </a:rPr>
                <a:t>6</a:t>
              </a:r>
            </a:p>
          </p:txBody>
        </p:sp>
        <p:sp>
          <p:nvSpPr>
            <p:cNvPr id="61" name="TextBox 60"/>
            <p:cNvSpPr txBox="1"/>
            <p:nvPr/>
          </p:nvSpPr>
          <p:spPr>
            <a:xfrm>
              <a:off x="5695118" y="280838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62" name="TextBox 61"/>
            <p:cNvSpPr txBox="1"/>
            <p:nvPr/>
          </p:nvSpPr>
          <p:spPr>
            <a:xfrm>
              <a:off x="4898177" y="317398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9</a:t>
              </a:r>
              <a:endParaRPr lang="en-US" sz="900" b="1" dirty="0">
                <a:solidFill>
                  <a:srgbClr val="FF0000"/>
                </a:solidFill>
                <a:latin typeface="Arial Narrow" panose="020B0606020202030204" pitchFamily="34" charset="0"/>
              </a:endParaRPr>
            </a:p>
          </p:txBody>
        </p:sp>
        <p:sp>
          <p:nvSpPr>
            <p:cNvPr id="63" name="TextBox 62"/>
            <p:cNvSpPr txBox="1"/>
            <p:nvPr/>
          </p:nvSpPr>
          <p:spPr>
            <a:xfrm>
              <a:off x="5693959" y="317398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64" name="TextBox 63"/>
            <p:cNvSpPr txBox="1"/>
            <p:nvPr/>
          </p:nvSpPr>
          <p:spPr>
            <a:xfrm>
              <a:off x="6335182" y="328795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65" name="TextBox 64"/>
            <p:cNvSpPr txBox="1"/>
            <p:nvPr/>
          </p:nvSpPr>
          <p:spPr>
            <a:xfrm>
              <a:off x="6530238" y="3422545"/>
              <a:ext cx="39243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grpSp>
      <p:grpSp>
        <p:nvGrpSpPr>
          <p:cNvPr id="5" name="Group 4"/>
          <p:cNvGrpSpPr/>
          <p:nvPr/>
        </p:nvGrpSpPr>
        <p:grpSpPr>
          <a:xfrm>
            <a:off x="6041235" y="5165658"/>
            <a:ext cx="2123211" cy="478119"/>
            <a:chOff x="6875305" y="5431883"/>
            <a:chExt cx="2123211" cy="478119"/>
          </a:xfrm>
        </p:grpSpPr>
        <p:sp>
          <p:nvSpPr>
            <p:cNvPr id="41" name="TextBox 40"/>
            <p:cNvSpPr txBox="1"/>
            <p:nvPr/>
          </p:nvSpPr>
          <p:spPr>
            <a:xfrm>
              <a:off x="8639581" y="5431884"/>
              <a:ext cx="358935"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42" name="TextBox 41"/>
            <p:cNvSpPr txBox="1"/>
            <p:nvPr/>
          </p:nvSpPr>
          <p:spPr>
            <a:xfrm>
              <a:off x="8415689" y="5431884"/>
              <a:ext cx="392430" cy="230832"/>
            </a:xfrm>
            <a:prstGeom prst="rect">
              <a:avLst/>
            </a:prstGeom>
            <a:noFill/>
          </p:spPr>
          <p:txBody>
            <a:bodyPr wrap="square" rtlCol="0">
              <a:spAutoFit/>
            </a:bodyPr>
            <a:lstStyle/>
            <a:p>
              <a:r>
                <a:rPr lang="en-US" sz="900" b="1" dirty="0">
                  <a:latin typeface="Arial Narrow" panose="020B0606020202030204" pitchFamily="34" charset="0"/>
                </a:rPr>
                <a:t>1</a:t>
              </a:r>
            </a:p>
          </p:txBody>
        </p:sp>
        <p:sp>
          <p:nvSpPr>
            <p:cNvPr id="43" name="TextBox 42"/>
            <p:cNvSpPr txBox="1"/>
            <p:nvPr/>
          </p:nvSpPr>
          <p:spPr>
            <a:xfrm>
              <a:off x="8227992" y="5435077"/>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44" name="TextBox 43"/>
            <p:cNvSpPr txBox="1"/>
            <p:nvPr/>
          </p:nvSpPr>
          <p:spPr>
            <a:xfrm>
              <a:off x="7781478" y="5435076"/>
              <a:ext cx="39243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45" name="TextBox 44"/>
            <p:cNvSpPr txBox="1"/>
            <p:nvPr/>
          </p:nvSpPr>
          <p:spPr>
            <a:xfrm>
              <a:off x="7348792" y="5431884"/>
              <a:ext cx="312707" cy="230832"/>
            </a:xfrm>
            <a:prstGeom prst="rect">
              <a:avLst/>
            </a:prstGeom>
            <a:noFill/>
          </p:spPr>
          <p:txBody>
            <a:bodyPr wrap="square" rtlCol="0">
              <a:spAutoFit/>
            </a:bodyPr>
            <a:lstStyle/>
            <a:p>
              <a:r>
                <a:rPr lang="en-US" sz="900" b="1" dirty="0" smtClean="0">
                  <a:latin typeface="Arial Narrow" panose="020B0606020202030204" pitchFamily="34" charset="0"/>
                </a:rPr>
                <a:t>6</a:t>
              </a:r>
              <a:endParaRPr lang="en-US" sz="900" b="1" dirty="0">
                <a:latin typeface="Arial Narrow" panose="020B0606020202030204" pitchFamily="34" charset="0"/>
              </a:endParaRPr>
            </a:p>
          </p:txBody>
        </p:sp>
        <p:sp>
          <p:nvSpPr>
            <p:cNvPr id="46" name="TextBox 45"/>
            <p:cNvSpPr txBox="1"/>
            <p:nvPr/>
          </p:nvSpPr>
          <p:spPr>
            <a:xfrm>
              <a:off x="7159030" y="5431884"/>
              <a:ext cx="312707"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47" name="TextBox 46"/>
            <p:cNvSpPr txBox="1"/>
            <p:nvPr/>
          </p:nvSpPr>
          <p:spPr>
            <a:xfrm>
              <a:off x="6899124" y="5431883"/>
              <a:ext cx="406584" cy="230832"/>
            </a:xfrm>
            <a:prstGeom prst="rect">
              <a:avLst/>
            </a:prstGeom>
            <a:noFill/>
          </p:spPr>
          <p:txBody>
            <a:bodyPr wrap="square" rtlCol="0">
              <a:spAutoFit/>
            </a:bodyPr>
            <a:lstStyle/>
            <a:p>
              <a:r>
                <a:rPr lang="en-US" sz="900" b="1" dirty="0" smtClean="0">
                  <a:latin typeface="Arial Narrow" panose="020B0606020202030204" pitchFamily="34" charset="0"/>
                </a:rPr>
                <a:t>29</a:t>
              </a:r>
              <a:endParaRPr lang="en-US" sz="900" b="1" dirty="0">
                <a:latin typeface="Arial Narrow" panose="020B0606020202030204" pitchFamily="34" charset="0"/>
              </a:endParaRPr>
            </a:p>
          </p:txBody>
        </p:sp>
        <p:sp>
          <p:nvSpPr>
            <p:cNvPr id="48" name="TextBox 47"/>
            <p:cNvSpPr txBox="1"/>
            <p:nvPr/>
          </p:nvSpPr>
          <p:spPr>
            <a:xfrm>
              <a:off x="6875305" y="5554993"/>
              <a:ext cx="406584"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49" name="TextBox 48"/>
            <p:cNvSpPr txBox="1"/>
            <p:nvPr/>
          </p:nvSpPr>
          <p:spPr>
            <a:xfrm>
              <a:off x="7166259" y="5540650"/>
              <a:ext cx="312707"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50" name="TextBox 49"/>
            <p:cNvSpPr txBox="1"/>
            <p:nvPr/>
          </p:nvSpPr>
          <p:spPr>
            <a:xfrm>
              <a:off x="7347522" y="5543705"/>
              <a:ext cx="312707" cy="230832"/>
            </a:xfrm>
            <a:prstGeom prst="rect">
              <a:avLst/>
            </a:prstGeom>
            <a:noFill/>
          </p:spPr>
          <p:txBody>
            <a:bodyPr wrap="square" rtlCol="0">
              <a:spAutoFit/>
            </a:bodyPr>
            <a:lstStyle/>
            <a:p>
              <a:r>
                <a:rPr lang="en-US" sz="900" b="1" dirty="0">
                  <a:latin typeface="Arial Narrow" panose="020B0606020202030204" pitchFamily="34" charset="0"/>
                </a:rPr>
                <a:t>2</a:t>
              </a:r>
            </a:p>
          </p:txBody>
        </p:sp>
        <p:sp>
          <p:nvSpPr>
            <p:cNvPr id="51" name="TextBox 50"/>
            <p:cNvSpPr txBox="1"/>
            <p:nvPr/>
          </p:nvSpPr>
          <p:spPr>
            <a:xfrm>
              <a:off x="7776971" y="5558071"/>
              <a:ext cx="392430" cy="230832"/>
            </a:xfrm>
            <a:prstGeom prst="rect">
              <a:avLst/>
            </a:prstGeom>
            <a:noFill/>
          </p:spPr>
          <p:txBody>
            <a:bodyPr wrap="square" rtlCol="0">
              <a:spAutoFit/>
            </a:bodyPr>
            <a:lstStyle/>
            <a:p>
              <a:r>
                <a:rPr lang="en-US" sz="900" b="1" dirty="0">
                  <a:latin typeface="Arial Narrow" panose="020B0606020202030204" pitchFamily="34" charset="0"/>
                </a:rPr>
                <a:t>4</a:t>
              </a:r>
            </a:p>
          </p:txBody>
        </p:sp>
        <p:sp>
          <p:nvSpPr>
            <p:cNvPr id="52" name="TextBox 51"/>
            <p:cNvSpPr txBox="1"/>
            <p:nvPr/>
          </p:nvSpPr>
          <p:spPr>
            <a:xfrm>
              <a:off x="8222306" y="5553968"/>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3" name="TextBox 52"/>
            <p:cNvSpPr txBox="1"/>
            <p:nvPr/>
          </p:nvSpPr>
          <p:spPr>
            <a:xfrm>
              <a:off x="8415225" y="5550775"/>
              <a:ext cx="241357"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4" name="TextBox 53"/>
            <p:cNvSpPr txBox="1"/>
            <p:nvPr/>
          </p:nvSpPr>
          <p:spPr>
            <a:xfrm>
              <a:off x="6884472" y="5679170"/>
              <a:ext cx="406584"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55" name="TextBox 54"/>
            <p:cNvSpPr txBox="1"/>
            <p:nvPr/>
          </p:nvSpPr>
          <p:spPr>
            <a:xfrm>
              <a:off x="7130933" y="5678102"/>
              <a:ext cx="406584"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6" name="TextBox 55"/>
            <p:cNvSpPr txBox="1"/>
            <p:nvPr/>
          </p:nvSpPr>
          <p:spPr>
            <a:xfrm flipH="1">
              <a:off x="7337930" y="5678863"/>
              <a:ext cx="37051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sp>
          <p:nvSpPr>
            <p:cNvPr id="57" name="TextBox 56"/>
            <p:cNvSpPr txBox="1"/>
            <p:nvPr/>
          </p:nvSpPr>
          <p:spPr>
            <a:xfrm>
              <a:off x="7771152" y="5669831"/>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8" name="TextBox 57"/>
            <p:cNvSpPr txBox="1"/>
            <p:nvPr/>
          </p:nvSpPr>
          <p:spPr>
            <a:xfrm>
              <a:off x="8233678" y="5679170"/>
              <a:ext cx="39243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grpSp>
    </p:spTree>
    <p:extLst>
      <p:ext uri="{BB962C8B-B14F-4D97-AF65-F5344CB8AC3E}">
        <p14:creationId xmlns:p14="http://schemas.microsoft.com/office/powerpoint/2010/main" val="297531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1313322"/>
            <a:ext cx="3262439" cy="917473"/>
          </a:xfrm>
          <a:prstGeom prst="rect">
            <a:avLst/>
          </a:prstGeom>
          <a:noFill/>
        </p:spPr>
        <p:txBody>
          <a:bodyPr wrap="square" lIns="85639" tIns="42820" rIns="85639" bIns="42820" rtlCol="0">
            <a:spAutoFit/>
          </a:bodyPr>
          <a:lstStyle/>
          <a:p>
            <a:pPr marL="219456" indent="-219456">
              <a:spcAft>
                <a:spcPts val="600"/>
              </a:spcAft>
              <a:buFont typeface="Arial" panose="020B0604020202020204" pitchFamily="34" charset="0"/>
              <a:buChar char="•"/>
            </a:pPr>
            <a:r>
              <a:rPr lang="en-US" dirty="0" smtClean="0">
                <a:latin typeface="Arial Narrow" panose="020B0606020202030204" pitchFamily="34" charset="0"/>
              </a:rPr>
              <a:t>Sometimes, GQ and Special unit type information are not included on Sheet B. </a:t>
            </a:r>
          </a:p>
        </p:txBody>
      </p:sp>
      <p:sp>
        <p:nvSpPr>
          <p:cNvPr id="7" name="Title 1"/>
          <p:cNvSpPr>
            <a:spLocks noGrp="1"/>
          </p:cNvSpPr>
          <p:nvPr>
            <p:ph type="title"/>
          </p:nvPr>
        </p:nvSpPr>
        <p:spPr>
          <a:xfrm>
            <a:off x="685800" y="228600"/>
            <a:ext cx="7772400" cy="977176"/>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Mistake 3: Not Labeling Special Housing Unit/</a:t>
            </a:r>
            <a:br>
              <a:rPr lang="en-US" sz="3200" b="1" dirty="0" smtClean="0">
                <a:solidFill>
                  <a:schemeClr val="tx1"/>
                </a:solidFill>
                <a:latin typeface="Arial Narrow" panose="020B0606020202030204" pitchFamily="34" charset="0"/>
                <a:cs typeface="Arial" panose="020B0604020202020204" pitchFamily="34" charset="0"/>
              </a:rPr>
            </a:br>
            <a:r>
              <a:rPr lang="en-US" sz="3200" b="1" dirty="0" smtClean="0">
                <a:solidFill>
                  <a:schemeClr val="tx1"/>
                </a:solidFill>
                <a:latin typeface="Arial Narrow" panose="020B0606020202030204" pitchFamily="34" charset="0"/>
                <a:cs typeface="Arial" panose="020B0604020202020204" pitchFamily="34" charset="0"/>
              </a:rPr>
              <a:t>GQ Types</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6" name="Picture 5" descr="Common mistake: not labeling special housing unit and group quarters types on Sheet B"/>
          <p:cNvPicPr>
            <a:picLocks noChangeAspect="1"/>
          </p:cNvPicPr>
          <p:nvPr/>
        </p:nvPicPr>
        <p:blipFill>
          <a:blip r:embed="rId3"/>
          <a:stretch>
            <a:fillRect/>
          </a:stretch>
        </p:blipFill>
        <p:spPr>
          <a:xfrm>
            <a:off x="4330498" y="1326460"/>
            <a:ext cx="4151765" cy="5038097"/>
          </a:xfrm>
          <a:prstGeom prst="rect">
            <a:avLst/>
          </a:prstGeom>
          <a:ln>
            <a:solidFill>
              <a:schemeClr val="tx1"/>
            </a:solidFill>
          </a:ln>
        </p:spPr>
      </p:pic>
      <p:grpSp>
        <p:nvGrpSpPr>
          <p:cNvPr id="8" name="Group 7"/>
          <p:cNvGrpSpPr/>
          <p:nvPr/>
        </p:nvGrpSpPr>
        <p:grpSpPr>
          <a:xfrm>
            <a:off x="4528446" y="1646873"/>
            <a:ext cx="3843423" cy="4133890"/>
            <a:chOff x="4576572" y="1568748"/>
            <a:chExt cx="4074495" cy="4410531"/>
          </a:xfrm>
        </p:grpSpPr>
        <p:sp>
          <p:nvSpPr>
            <p:cNvPr id="9" name="TextBox 8"/>
            <p:cNvSpPr txBox="1"/>
            <p:nvPr/>
          </p:nvSpPr>
          <p:spPr>
            <a:xfrm>
              <a:off x="8109748" y="2161941"/>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sp>
          <p:nvSpPr>
            <p:cNvPr id="10" name="TextBox 9"/>
            <p:cNvSpPr txBox="1"/>
            <p:nvPr/>
          </p:nvSpPr>
          <p:spPr>
            <a:xfrm>
              <a:off x="5274800" y="1572740"/>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11" name="TextBox 10"/>
            <p:cNvSpPr txBox="1"/>
            <p:nvPr/>
          </p:nvSpPr>
          <p:spPr>
            <a:xfrm>
              <a:off x="5274800" y="1715371"/>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30" name="TextBox 29"/>
            <p:cNvSpPr txBox="1"/>
            <p:nvPr/>
          </p:nvSpPr>
          <p:spPr>
            <a:xfrm>
              <a:off x="7157557" y="1572740"/>
              <a:ext cx="306771" cy="230832"/>
            </a:xfrm>
            <a:prstGeom prst="rect">
              <a:avLst/>
            </a:prstGeom>
            <a:noFill/>
          </p:spPr>
          <p:txBody>
            <a:bodyPr wrap="square" rtlCol="0">
              <a:spAutoFit/>
            </a:bodyPr>
            <a:lstStyle/>
            <a:p>
              <a:r>
                <a:rPr lang="en-US" sz="900" b="1" dirty="0" smtClean="0">
                  <a:latin typeface="Arial Narrow" panose="020B0606020202030204" pitchFamily="34" charset="0"/>
                </a:rPr>
                <a:t>11</a:t>
              </a:r>
              <a:endParaRPr lang="en-US" sz="900" b="1" dirty="0">
                <a:latin typeface="Arial Narrow" panose="020B0606020202030204" pitchFamily="34" charset="0"/>
              </a:endParaRPr>
            </a:p>
          </p:txBody>
        </p:sp>
        <p:sp>
          <p:nvSpPr>
            <p:cNvPr id="31" name="TextBox 30"/>
            <p:cNvSpPr txBox="1"/>
            <p:nvPr/>
          </p:nvSpPr>
          <p:spPr>
            <a:xfrm>
              <a:off x="7325139" y="166455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32" name="TextBox 31"/>
            <p:cNvSpPr txBox="1"/>
            <p:nvPr/>
          </p:nvSpPr>
          <p:spPr>
            <a:xfrm>
              <a:off x="7881317" y="1569358"/>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33" name="TextBox 32"/>
            <p:cNvSpPr txBox="1"/>
            <p:nvPr/>
          </p:nvSpPr>
          <p:spPr>
            <a:xfrm>
              <a:off x="8303964" y="1568748"/>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grpSp>
          <p:nvGrpSpPr>
            <p:cNvPr id="5" name="Group 4"/>
            <p:cNvGrpSpPr/>
            <p:nvPr/>
          </p:nvGrpSpPr>
          <p:grpSpPr>
            <a:xfrm>
              <a:off x="6527856" y="5501160"/>
              <a:ext cx="2123211" cy="478119"/>
              <a:chOff x="6875305" y="5431883"/>
              <a:chExt cx="2123211" cy="478119"/>
            </a:xfrm>
          </p:grpSpPr>
          <p:sp>
            <p:nvSpPr>
              <p:cNvPr id="39" name="TextBox 38"/>
              <p:cNvSpPr txBox="1"/>
              <p:nvPr/>
            </p:nvSpPr>
            <p:spPr>
              <a:xfrm>
                <a:off x="8639581" y="5431884"/>
                <a:ext cx="358935"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40" name="TextBox 39"/>
              <p:cNvSpPr txBox="1"/>
              <p:nvPr/>
            </p:nvSpPr>
            <p:spPr>
              <a:xfrm>
                <a:off x="8415689" y="5431884"/>
                <a:ext cx="392430" cy="230832"/>
              </a:xfrm>
              <a:prstGeom prst="rect">
                <a:avLst/>
              </a:prstGeom>
              <a:noFill/>
            </p:spPr>
            <p:txBody>
              <a:bodyPr wrap="square" rtlCol="0">
                <a:spAutoFit/>
              </a:bodyPr>
              <a:lstStyle/>
              <a:p>
                <a:r>
                  <a:rPr lang="en-US" sz="900" b="1" dirty="0">
                    <a:latin typeface="Arial Narrow" panose="020B0606020202030204" pitchFamily="34" charset="0"/>
                  </a:rPr>
                  <a:t>1</a:t>
                </a:r>
              </a:p>
            </p:txBody>
          </p:sp>
          <p:sp>
            <p:nvSpPr>
              <p:cNvPr id="41" name="TextBox 40"/>
              <p:cNvSpPr txBox="1"/>
              <p:nvPr/>
            </p:nvSpPr>
            <p:spPr>
              <a:xfrm>
                <a:off x="8227992" y="5435077"/>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42" name="TextBox 41"/>
              <p:cNvSpPr txBox="1"/>
              <p:nvPr/>
            </p:nvSpPr>
            <p:spPr>
              <a:xfrm>
                <a:off x="7781478" y="5435076"/>
                <a:ext cx="39243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43" name="TextBox 42"/>
              <p:cNvSpPr txBox="1"/>
              <p:nvPr/>
            </p:nvSpPr>
            <p:spPr>
              <a:xfrm>
                <a:off x="7348792" y="5431884"/>
                <a:ext cx="312707" cy="230832"/>
              </a:xfrm>
              <a:prstGeom prst="rect">
                <a:avLst/>
              </a:prstGeom>
              <a:noFill/>
            </p:spPr>
            <p:txBody>
              <a:bodyPr wrap="square" rtlCol="0">
                <a:spAutoFit/>
              </a:bodyPr>
              <a:lstStyle/>
              <a:p>
                <a:r>
                  <a:rPr lang="en-US" sz="900" b="1" dirty="0" smtClean="0">
                    <a:latin typeface="Arial Narrow" panose="020B0606020202030204" pitchFamily="34" charset="0"/>
                  </a:rPr>
                  <a:t>6</a:t>
                </a:r>
                <a:endParaRPr lang="en-US" sz="900" b="1" dirty="0">
                  <a:latin typeface="Arial Narrow" panose="020B0606020202030204" pitchFamily="34" charset="0"/>
                </a:endParaRPr>
              </a:p>
            </p:txBody>
          </p:sp>
          <p:sp>
            <p:nvSpPr>
              <p:cNvPr id="44" name="TextBox 43"/>
              <p:cNvSpPr txBox="1"/>
              <p:nvPr/>
            </p:nvSpPr>
            <p:spPr>
              <a:xfrm>
                <a:off x="7159030" y="5431884"/>
                <a:ext cx="312707"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45" name="TextBox 44"/>
              <p:cNvSpPr txBox="1"/>
              <p:nvPr/>
            </p:nvSpPr>
            <p:spPr>
              <a:xfrm>
                <a:off x="6899124" y="5431883"/>
                <a:ext cx="406584" cy="230832"/>
              </a:xfrm>
              <a:prstGeom prst="rect">
                <a:avLst/>
              </a:prstGeom>
              <a:noFill/>
            </p:spPr>
            <p:txBody>
              <a:bodyPr wrap="square" rtlCol="0">
                <a:spAutoFit/>
              </a:bodyPr>
              <a:lstStyle/>
              <a:p>
                <a:r>
                  <a:rPr lang="en-US" sz="900" b="1" dirty="0" smtClean="0">
                    <a:latin typeface="Arial Narrow" panose="020B0606020202030204" pitchFamily="34" charset="0"/>
                  </a:rPr>
                  <a:t>29</a:t>
                </a:r>
                <a:endParaRPr lang="en-US" sz="900" b="1" dirty="0">
                  <a:latin typeface="Arial Narrow" panose="020B0606020202030204" pitchFamily="34" charset="0"/>
                </a:endParaRPr>
              </a:p>
            </p:txBody>
          </p:sp>
          <p:sp>
            <p:nvSpPr>
              <p:cNvPr id="46" name="TextBox 45"/>
              <p:cNvSpPr txBox="1"/>
              <p:nvPr/>
            </p:nvSpPr>
            <p:spPr>
              <a:xfrm>
                <a:off x="6875305" y="5554993"/>
                <a:ext cx="406584"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47" name="TextBox 46"/>
              <p:cNvSpPr txBox="1"/>
              <p:nvPr/>
            </p:nvSpPr>
            <p:spPr>
              <a:xfrm>
                <a:off x="7166259" y="5540650"/>
                <a:ext cx="312707"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48" name="TextBox 47"/>
              <p:cNvSpPr txBox="1"/>
              <p:nvPr/>
            </p:nvSpPr>
            <p:spPr>
              <a:xfrm>
                <a:off x="7347522" y="5543705"/>
                <a:ext cx="312707" cy="230832"/>
              </a:xfrm>
              <a:prstGeom prst="rect">
                <a:avLst/>
              </a:prstGeom>
              <a:noFill/>
            </p:spPr>
            <p:txBody>
              <a:bodyPr wrap="square" rtlCol="0">
                <a:spAutoFit/>
              </a:bodyPr>
              <a:lstStyle/>
              <a:p>
                <a:r>
                  <a:rPr lang="en-US" sz="900" b="1" dirty="0">
                    <a:latin typeface="Arial Narrow" panose="020B0606020202030204" pitchFamily="34" charset="0"/>
                  </a:rPr>
                  <a:t>2</a:t>
                </a:r>
              </a:p>
            </p:txBody>
          </p:sp>
          <p:sp>
            <p:nvSpPr>
              <p:cNvPr id="49" name="TextBox 48"/>
              <p:cNvSpPr txBox="1"/>
              <p:nvPr/>
            </p:nvSpPr>
            <p:spPr>
              <a:xfrm>
                <a:off x="7776971" y="5558071"/>
                <a:ext cx="392430" cy="230832"/>
              </a:xfrm>
              <a:prstGeom prst="rect">
                <a:avLst/>
              </a:prstGeom>
              <a:noFill/>
            </p:spPr>
            <p:txBody>
              <a:bodyPr wrap="square" rtlCol="0">
                <a:spAutoFit/>
              </a:bodyPr>
              <a:lstStyle/>
              <a:p>
                <a:r>
                  <a:rPr lang="en-US" sz="900" b="1" dirty="0">
                    <a:latin typeface="Arial Narrow" panose="020B0606020202030204" pitchFamily="34" charset="0"/>
                  </a:rPr>
                  <a:t>4</a:t>
                </a:r>
              </a:p>
            </p:txBody>
          </p:sp>
          <p:sp>
            <p:nvSpPr>
              <p:cNvPr id="50" name="TextBox 49"/>
              <p:cNvSpPr txBox="1"/>
              <p:nvPr/>
            </p:nvSpPr>
            <p:spPr>
              <a:xfrm>
                <a:off x="8222306" y="5553968"/>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1" name="TextBox 50"/>
              <p:cNvSpPr txBox="1"/>
              <p:nvPr/>
            </p:nvSpPr>
            <p:spPr>
              <a:xfrm>
                <a:off x="8415225" y="5550775"/>
                <a:ext cx="241357"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2" name="TextBox 51"/>
              <p:cNvSpPr txBox="1"/>
              <p:nvPr/>
            </p:nvSpPr>
            <p:spPr>
              <a:xfrm>
                <a:off x="6884472" y="5679170"/>
                <a:ext cx="406584"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53" name="TextBox 52"/>
              <p:cNvSpPr txBox="1"/>
              <p:nvPr/>
            </p:nvSpPr>
            <p:spPr>
              <a:xfrm>
                <a:off x="7130933" y="5678102"/>
                <a:ext cx="406584"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4" name="TextBox 53"/>
              <p:cNvSpPr txBox="1"/>
              <p:nvPr/>
            </p:nvSpPr>
            <p:spPr>
              <a:xfrm flipH="1">
                <a:off x="7337930" y="5678863"/>
                <a:ext cx="37051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sp>
            <p:nvSpPr>
              <p:cNvPr id="55" name="TextBox 54"/>
              <p:cNvSpPr txBox="1"/>
              <p:nvPr/>
            </p:nvSpPr>
            <p:spPr>
              <a:xfrm>
                <a:off x="7771152" y="5669831"/>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6" name="TextBox 55"/>
              <p:cNvSpPr txBox="1"/>
              <p:nvPr/>
            </p:nvSpPr>
            <p:spPr>
              <a:xfrm>
                <a:off x="8233678" y="5679170"/>
                <a:ext cx="39243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grpSp>
        <p:sp>
          <p:nvSpPr>
            <p:cNvPr id="58" name="TextBox 57"/>
            <p:cNvSpPr txBox="1"/>
            <p:nvPr/>
          </p:nvSpPr>
          <p:spPr>
            <a:xfrm>
              <a:off x="4628642" y="250228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59" name="TextBox 58"/>
            <p:cNvSpPr txBox="1"/>
            <p:nvPr/>
          </p:nvSpPr>
          <p:spPr>
            <a:xfrm>
              <a:off x="5041392" y="249839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60" name="TextBox 59"/>
            <p:cNvSpPr txBox="1"/>
            <p:nvPr/>
          </p:nvSpPr>
          <p:spPr>
            <a:xfrm>
              <a:off x="5041392" y="237774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61" name="TextBox 60"/>
            <p:cNvSpPr txBox="1"/>
            <p:nvPr/>
          </p:nvSpPr>
          <p:spPr>
            <a:xfrm>
              <a:off x="4628642" y="2381630"/>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62" name="TextBox 61"/>
            <p:cNvSpPr txBox="1"/>
            <p:nvPr/>
          </p:nvSpPr>
          <p:spPr>
            <a:xfrm>
              <a:off x="4615942" y="2260980"/>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63" name="TextBox 62"/>
            <p:cNvSpPr txBox="1"/>
            <p:nvPr/>
          </p:nvSpPr>
          <p:spPr>
            <a:xfrm>
              <a:off x="4806442" y="2257090"/>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64" name="TextBox 63"/>
            <p:cNvSpPr txBox="1"/>
            <p:nvPr/>
          </p:nvSpPr>
          <p:spPr>
            <a:xfrm>
              <a:off x="4628642" y="2627851"/>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65" name="TextBox 64"/>
            <p:cNvSpPr txBox="1"/>
            <p:nvPr/>
          </p:nvSpPr>
          <p:spPr>
            <a:xfrm>
              <a:off x="4800092" y="2627851"/>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66" name="TextBox 65"/>
            <p:cNvSpPr txBox="1"/>
            <p:nvPr/>
          </p:nvSpPr>
          <p:spPr>
            <a:xfrm>
              <a:off x="4634992" y="2747707"/>
              <a:ext cx="158750" cy="230832"/>
            </a:xfrm>
            <a:prstGeom prst="rect">
              <a:avLst/>
            </a:prstGeom>
            <a:noFill/>
          </p:spPr>
          <p:txBody>
            <a:bodyPr wrap="square" rtlCol="0">
              <a:spAutoFit/>
            </a:bodyPr>
            <a:lstStyle/>
            <a:p>
              <a:r>
                <a:rPr lang="en-US" sz="900" b="1" dirty="0" smtClean="0">
                  <a:latin typeface="Arial Narrow" panose="020B0606020202030204" pitchFamily="34" charset="0"/>
                </a:rPr>
                <a:t>5</a:t>
              </a:r>
              <a:endParaRPr lang="en-US" sz="900" b="1" dirty="0">
                <a:latin typeface="Arial Narrow" panose="020B0606020202030204" pitchFamily="34" charset="0"/>
              </a:endParaRPr>
            </a:p>
          </p:txBody>
        </p:sp>
        <p:sp>
          <p:nvSpPr>
            <p:cNvPr id="67" name="TextBox 66"/>
            <p:cNvSpPr txBox="1"/>
            <p:nvPr/>
          </p:nvSpPr>
          <p:spPr>
            <a:xfrm>
              <a:off x="5836523" y="275369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68" name="TextBox 67"/>
            <p:cNvSpPr txBox="1"/>
            <p:nvPr/>
          </p:nvSpPr>
          <p:spPr>
            <a:xfrm>
              <a:off x="4634992" y="2876809"/>
              <a:ext cx="158750" cy="230832"/>
            </a:xfrm>
            <a:prstGeom prst="rect">
              <a:avLst/>
            </a:prstGeom>
            <a:noFill/>
          </p:spPr>
          <p:txBody>
            <a:bodyPr wrap="square" rtlCol="0">
              <a:spAutoFit/>
            </a:bodyPr>
            <a:lstStyle/>
            <a:p>
              <a:r>
                <a:rPr lang="en-US" sz="900" b="1" dirty="0">
                  <a:latin typeface="Arial Narrow" panose="020B0606020202030204" pitchFamily="34" charset="0"/>
                </a:rPr>
                <a:t>6</a:t>
              </a:r>
            </a:p>
          </p:txBody>
        </p:sp>
        <p:sp>
          <p:nvSpPr>
            <p:cNvPr id="69" name="TextBox 68"/>
            <p:cNvSpPr txBox="1"/>
            <p:nvPr/>
          </p:nvSpPr>
          <p:spPr>
            <a:xfrm>
              <a:off x="5431933" y="287680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70" name="TextBox 69"/>
            <p:cNvSpPr txBox="1"/>
            <p:nvPr/>
          </p:nvSpPr>
          <p:spPr>
            <a:xfrm>
              <a:off x="4633833" y="3002380"/>
              <a:ext cx="15875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71" name="TextBox 70"/>
            <p:cNvSpPr txBox="1"/>
            <p:nvPr/>
          </p:nvSpPr>
          <p:spPr>
            <a:xfrm>
              <a:off x="5431933" y="2993928"/>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72" name="TextBox 71"/>
            <p:cNvSpPr txBox="1"/>
            <p:nvPr/>
          </p:nvSpPr>
          <p:spPr>
            <a:xfrm>
              <a:off x="4622403" y="3121322"/>
              <a:ext cx="158750" cy="230832"/>
            </a:xfrm>
            <a:prstGeom prst="rect">
              <a:avLst/>
            </a:prstGeom>
            <a:noFill/>
          </p:spPr>
          <p:txBody>
            <a:bodyPr wrap="square" rtlCol="0">
              <a:spAutoFit/>
            </a:bodyPr>
            <a:lstStyle/>
            <a:p>
              <a:r>
                <a:rPr lang="en-US" sz="900" b="1" dirty="0" smtClean="0">
                  <a:latin typeface="Arial Narrow" panose="020B0606020202030204" pitchFamily="34" charset="0"/>
                </a:rPr>
                <a:t>8</a:t>
              </a:r>
              <a:endParaRPr lang="en-US" sz="900" b="1" dirty="0">
                <a:latin typeface="Arial Narrow" panose="020B0606020202030204" pitchFamily="34" charset="0"/>
              </a:endParaRPr>
            </a:p>
          </p:txBody>
        </p:sp>
        <p:sp>
          <p:nvSpPr>
            <p:cNvPr id="73" name="TextBox 72"/>
            <p:cNvSpPr txBox="1"/>
            <p:nvPr/>
          </p:nvSpPr>
          <p:spPr>
            <a:xfrm>
              <a:off x="5431933" y="3124436"/>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74" name="TextBox 73"/>
            <p:cNvSpPr txBox="1"/>
            <p:nvPr/>
          </p:nvSpPr>
          <p:spPr>
            <a:xfrm>
              <a:off x="4634992" y="3242409"/>
              <a:ext cx="158750" cy="230832"/>
            </a:xfrm>
            <a:prstGeom prst="rect">
              <a:avLst/>
            </a:prstGeom>
            <a:noFill/>
          </p:spPr>
          <p:txBody>
            <a:bodyPr wrap="square" rtlCol="0">
              <a:spAutoFit/>
            </a:bodyPr>
            <a:lstStyle/>
            <a:p>
              <a:r>
                <a:rPr lang="en-US" sz="900" b="1" dirty="0" smtClean="0">
                  <a:latin typeface="Arial Narrow" panose="020B0606020202030204" pitchFamily="34" charset="0"/>
                </a:rPr>
                <a:t>9</a:t>
              </a:r>
              <a:endParaRPr lang="en-US" sz="900" b="1" dirty="0">
                <a:latin typeface="Arial Narrow" panose="020B0606020202030204" pitchFamily="34" charset="0"/>
              </a:endParaRPr>
            </a:p>
          </p:txBody>
        </p:sp>
        <p:sp>
          <p:nvSpPr>
            <p:cNvPr id="75" name="TextBox 74"/>
            <p:cNvSpPr txBox="1"/>
            <p:nvPr/>
          </p:nvSpPr>
          <p:spPr>
            <a:xfrm>
              <a:off x="5430774" y="3242409"/>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76" name="TextBox 75"/>
            <p:cNvSpPr txBox="1"/>
            <p:nvPr/>
          </p:nvSpPr>
          <p:spPr>
            <a:xfrm>
              <a:off x="4576572" y="3375201"/>
              <a:ext cx="403860"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77" name="TextBox 76"/>
            <p:cNvSpPr txBox="1"/>
            <p:nvPr/>
          </p:nvSpPr>
          <p:spPr>
            <a:xfrm>
              <a:off x="6071997" y="336551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78" name="TextBox 77"/>
            <p:cNvSpPr txBox="1"/>
            <p:nvPr/>
          </p:nvSpPr>
          <p:spPr>
            <a:xfrm>
              <a:off x="4980297" y="3350245"/>
              <a:ext cx="447913"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Boat</a:t>
              </a:r>
              <a:endParaRPr lang="en-US" sz="900" b="1" dirty="0">
                <a:solidFill>
                  <a:srgbClr val="FF0000"/>
                </a:solidFill>
                <a:latin typeface="Arial Narrow" panose="020B0606020202030204" pitchFamily="34" charset="0"/>
              </a:endParaRPr>
            </a:p>
          </p:txBody>
        </p:sp>
        <p:sp>
          <p:nvSpPr>
            <p:cNvPr id="57" name="TextBox 56"/>
            <p:cNvSpPr txBox="1"/>
            <p:nvPr/>
          </p:nvSpPr>
          <p:spPr>
            <a:xfrm>
              <a:off x="6262431" y="3488629"/>
              <a:ext cx="316881"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82" name="TextBox 81"/>
            <p:cNvSpPr txBox="1"/>
            <p:nvPr/>
          </p:nvSpPr>
          <p:spPr>
            <a:xfrm>
              <a:off x="4993065" y="3471676"/>
              <a:ext cx="1078931"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Nursing Home</a:t>
              </a:r>
              <a:endParaRPr lang="en-US" sz="900" b="1" dirty="0">
                <a:solidFill>
                  <a:srgbClr val="FF0000"/>
                </a:solidFill>
                <a:latin typeface="Arial Narrow" panose="020B0606020202030204" pitchFamily="34" charset="0"/>
              </a:endParaRPr>
            </a:p>
          </p:txBody>
        </p:sp>
      </p:grpSp>
      <p:sp>
        <p:nvSpPr>
          <p:cNvPr id="4" name="Slide Number Placeholder 3"/>
          <p:cNvSpPr>
            <a:spLocks noGrp="1"/>
          </p:cNvSpPr>
          <p:nvPr>
            <p:ph type="sldNum" sz="quarter" idx="12"/>
          </p:nvPr>
        </p:nvSpPr>
        <p:spPr>
          <a:xfrm>
            <a:off x="6496305" y="6205006"/>
            <a:ext cx="1904380" cy="458391"/>
          </a:xfrm>
        </p:spPr>
        <p:txBody>
          <a:bodyPr/>
          <a:lstStyle/>
          <a:p>
            <a:pPr algn="r">
              <a:defRPr/>
            </a:pPr>
            <a:fld id="{E4B56B35-8BAA-4C7E-9792-4A3C4E9E8550}" type="slidenum">
              <a:rPr lang="en-US" sz="1200" smtClean="0">
                <a:latin typeface="Arial Narrow" panose="020B0606020202030204" pitchFamily="34" charset="0"/>
              </a:rPr>
              <a:pPr algn="r">
                <a:defRPr/>
              </a:pPr>
              <a:t>14</a:t>
            </a:fld>
            <a:endParaRPr lang="en-US" sz="1200" dirty="0">
              <a:latin typeface="Arial Narrow" panose="020B0606020202030204" pitchFamily="34" charset="0"/>
            </a:endParaRPr>
          </a:p>
        </p:txBody>
      </p:sp>
    </p:spTree>
    <p:extLst>
      <p:ext uri="{BB962C8B-B14F-4D97-AF65-F5344CB8AC3E}">
        <p14:creationId xmlns:p14="http://schemas.microsoft.com/office/powerpoint/2010/main" val="1419087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lgn="r">
              <a:defRPr/>
            </a:pPr>
            <a:fld id="{E4B56B35-8BAA-4C7E-9792-4A3C4E9E8550}" type="slidenum">
              <a:rPr lang="en-US" sz="1200" smtClean="0">
                <a:latin typeface="Arial Narrow" panose="020B0606020202030204" pitchFamily="34" charset="0"/>
              </a:rPr>
              <a:pPr algn="r">
                <a:defRPr/>
              </a:pPr>
              <a:t>15</a:t>
            </a:fld>
            <a:endParaRPr lang="en-US" sz="1200" dirty="0">
              <a:latin typeface="Arial Narrow" panose="020B0606020202030204" pitchFamily="34" charset="0"/>
            </a:endParaRPr>
          </a:p>
        </p:txBody>
      </p:sp>
      <p:sp>
        <p:nvSpPr>
          <p:cNvPr id="4" name="Rectangle 3"/>
          <p:cNvSpPr/>
          <p:nvPr/>
        </p:nvSpPr>
        <p:spPr>
          <a:xfrm>
            <a:off x="685800" y="914400"/>
            <a:ext cx="3435339" cy="1000274"/>
          </a:xfrm>
          <a:prstGeom prst="rect">
            <a:avLst/>
          </a:prstGeom>
        </p:spPr>
        <p:txBody>
          <a:bodyPr wrap="square">
            <a:spAutoFit/>
          </a:bodyPr>
          <a:lstStyle/>
          <a:p>
            <a:pPr marL="219456" indent="-219456">
              <a:spcAft>
                <a:spcPts val="600"/>
              </a:spcAft>
              <a:buFont typeface="Arial" panose="020B0604020202020204" pitchFamily="34" charset="0"/>
              <a:buChar char="•"/>
            </a:pPr>
            <a:r>
              <a:rPr lang="en-US" dirty="0" smtClean="0">
                <a:latin typeface="Arial Narrow" panose="020B0606020202030204" pitchFamily="34" charset="0"/>
              </a:rPr>
              <a:t>A zero “0” is entered for a vacant unit rather than a “V.”</a:t>
            </a:r>
          </a:p>
          <a:p>
            <a:pPr marL="219456">
              <a:spcAft>
                <a:spcPts val="600"/>
              </a:spcAft>
            </a:pPr>
            <a:endParaRPr lang="en-US" dirty="0" smtClean="0">
              <a:latin typeface="Arial Narrow" panose="020B0606020202030204" pitchFamily="34" charset="0"/>
            </a:endParaRPr>
          </a:p>
        </p:txBody>
      </p:sp>
      <p:sp>
        <p:nvSpPr>
          <p:cNvPr id="7" name="Title 1"/>
          <p:cNvSpPr>
            <a:spLocks noGrp="1"/>
          </p:cNvSpPr>
          <p:nvPr>
            <p:ph type="title"/>
          </p:nvPr>
        </p:nvSpPr>
        <p:spPr>
          <a:xfrm>
            <a:off x="685800" y="228600"/>
            <a:ext cx="7772400"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Mistake 4: Vacant Housing Units Data Entry</a:t>
            </a:r>
            <a:endParaRPr lang="en-US" sz="3200" b="1" dirty="0">
              <a:solidFill>
                <a:schemeClr val="tx1"/>
              </a:solidFill>
              <a:latin typeface="Arial Narrow" panose="020B0606020202030204" pitchFamily="34" charset="0"/>
              <a:cs typeface="Arial" panose="020B0604020202020204" pitchFamily="34" charset="0"/>
            </a:endParaRPr>
          </a:p>
        </p:txBody>
      </p:sp>
      <p:sp>
        <p:nvSpPr>
          <p:cNvPr id="108" name="TextBox 107"/>
          <p:cNvSpPr txBox="1"/>
          <p:nvPr/>
        </p:nvSpPr>
        <p:spPr>
          <a:xfrm>
            <a:off x="8236078" y="1565169"/>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pic>
        <p:nvPicPr>
          <p:cNvPr id="109" name="Picture 108" descr="Common mistake: improper vacant housing unit entry on Sheet B"/>
          <p:cNvPicPr>
            <a:picLocks noChangeAspect="1"/>
          </p:cNvPicPr>
          <p:nvPr/>
        </p:nvPicPr>
        <p:blipFill>
          <a:blip r:embed="rId3"/>
          <a:stretch>
            <a:fillRect/>
          </a:stretch>
        </p:blipFill>
        <p:spPr>
          <a:xfrm>
            <a:off x="4348313" y="914400"/>
            <a:ext cx="4401375" cy="5340995"/>
          </a:xfrm>
          <a:prstGeom prst="rect">
            <a:avLst/>
          </a:prstGeom>
          <a:ln>
            <a:solidFill>
              <a:schemeClr val="tx1"/>
            </a:solidFill>
          </a:ln>
        </p:spPr>
      </p:pic>
      <p:grpSp>
        <p:nvGrpSpPr>
          <p:cNvPr id="6" name="Group 5"/>
          <p:cNvGrpSpPr/>
          <p:nvPr/>
        </p:nvGrpSpPr>
        <p:grpSpPr>
          <a:xfrm>
            <a:off x="5234324" y="1278731"/>
            <a:ext cx="3192181" cy="373463"/>
            <a:chOff x="5638800" y="1178889"/>
            <a:chExt cx="3192181" cy="373463"/>
          </a:xfrm>
        </p:grpSpPr>
        <p:sp>
          <p:nvSpPr>
            <p:cNvPr id="110" name="TextBox 109"/>
            <p:cNvSpPr txBox="1"/>
            <p:nvPr/>
          </p:nvSpPr>
          <p:spPr>
            <a:xfrm>
              <a:off x="5638800" y="1178889"/>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111" name="TextBox 110"/>
            <p:cNvSpPr txBox="1"/>
            <p:nvPr/>
          </p:nvSpPr>
          <p:spPr>
            <a:xfrm>
              <a:off x="5638800" y="1321520"/>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130" name="TextBox 129"/>
            <p:cNvSpPr txBox="1"/>
            <p:nvPr/>
          </p:nvSpPr>
          <p:spPr>
            <a:xfrm>
              <a:off x="7532715" y="1178889"/>
              <a:ext cx="306771" cy="230832"/>
            </a:xfrm>
            <a:prstGeom prst="rect">
              <a:avLst/>
            </a:prstGeom>
            <a:noFill/>
          </p:spPr>
          <p:txBody>
            <a:bodyPr wrap="square" rtlCol="0">
              <a:spAutoFit/>
            </a:bodyPr>
            <a:lstStyle/>
            <a:p>
              <a:r>
                <a:rPr lang="en-US" sz="900" dirty="0" smtClean="0">
                  <a:latin typeface="Arial Narrow" panose="020B0606020202030204" pitchFamily="34" charset="0"/>
                </a:rPr>
                <a:t>11</a:t>
              </a:r>
              <a:endParaRPr lang="en-US" sz="900" dirty="0">
                <a:latin typeface="Arial Narrow" panose="020B0606020202030204" pitchFamily="34" charset="0"/>
              </a:endParaRPr>
            </a:p>
          </p:txBody>
        </p:sp>
        <p:sp>
          <p:nvSpPr>
            <p:cNvPr id="131" name="TextBox 130"/>
            <p:cNvSpPr txBox="1"/>
            <p:nvPr/>
          </p:nvSpPr>
          <p:spPr>
            <a:xfrm>
              <a:off x="7680736" y="1313825"/>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132" name="TextBox 131"/>
            <p:cNvSpPr txBox="1"/>
            <p:nvPr/>
          </p:nvSpPr>
          <p:spPr>
            <a:xfrm>
              <a:off x="8249584" y="1190714"/>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133" name="TextBox 132"/>
            <p:cNvSpPr txBox="1"/>
            <p:nvPr/>
          </p:nvSpPr>
          <p:spPr>
            <a:xfrm>
              <a:off x="8672231" y="1178889"/>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grpSp>
      <p:sp>
        <p:nvSpPr>
          <p:cNvPr id="112" name="TextBox 111"/>
          <p:cNvSpPr txBox="1"/>
          <p:nvPr/>
        </p:nvSpPr>
        <p:spPr>
          <a:xfrm>
            <a:off x="4609052" y="2192366"/>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13" name="TextBox 112"/>
          <p:cNvSpPr txBox="1"/>
          <p:nvPr/>
        </p:nvSpPr>
        <p:spPr>
          <a:xfrm>
            <a:off x="5021802" y="2188476"/>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14" name="TextBox 113"/>
          <p:cNvSpPr txBox="1"/>
          <p:nvPr/>
        </p:nvSpPr>
        <p:spPr>
          <a:xfrm>
            <a:off x="5021802" y="2067826"/>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15" name="TextBox 114"/>
          <p:cNvSpPr txBox="1"/>
          <p:nvPr/>
        </p:nvSpPr>
        <p:spPr>
          <a:xfrm>
            <a:off x="4609052" y="2071716"/>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116" name="TextBox 115"/>
          <p:cNvSpPr txBox="1"/>
          <p:nvPr/>
        </p:nvSpPr>
        <p:spPr>
          <a:xfrm>
            <a:off x="4596352" y="1951066"/>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17" name="TextBox 116"/>
          <p:cNvSpPr txBox="1"/>
          <p:nvPr/>
        </p:nvSpPr>
        <p:spPr>
          <a:xfrm>
            <a:off x="4786852" y="1947176"/>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118" name="TextBox 117"/>
          <p:cNvSpPr txBox="1"/>
          <p:nvPr/>
        </p:nvSpPr>
        <p:spPr>
          <a:xfrm>
            <a:off x="4609052" y="2317937"/>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120" name="TextBox 119"/>
          <p:cNvSpPr txBox="1"/>
          <p:nvPr/>
        </p:nvSpPr>
        <p:spPr>
          <a:xfrm>
            <a:off x="4615402" y="2437793"/>
            <a:ext cx="158750" cy="230832"/>
          </a:xfrm>
          <a:prstGeom prst="rect">
            <a:avLst/>
          </a:prstGeom>
          <a:noFill/>
        </p:spPr>
        <p:txBody>
          <a:bodyPr wrap="square" rtlCol="0">
            <a:spAutoFit/>
          </a:bodyPr>
          <a:lstStyle/>
          <a:p>
            <a:r>
              <a:rPr lang="en-US" sz="900" b="1" dirty="0" smtClean="0">
                <a:latin typeface="Arial Narrow" panose="020B0606020202030204" pitchFamily="34" charset="0"/>
              </a:rPr>
              <a:t>5</a:t>
            </a:r>
            <a:endParaRPr lang="en-US" sz="900" b="1" dirty="0">
              <a:latin typeface="Arial Narrow" panose="020B0606020202030204" pitchFamily="34" charset="0"/>
            </a:endParaRPr>
          </a:p>
        </p:txBody>
      </p:sp>
      <p:sp>
        <p:nvSpPr>
          <p:cNvPr id="121" name="TextBox 120"/>
          <p:cNvSpPr txBox="1"/>
          <p:nvPr/>
        </p:nvSpPr>
        <p:spPr>
          <a:xfrm>
            <a:off x="5816933" y="2443785"/>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22" name="TextBox 121"/>
          <p:cNvSpPr txBox="1"/>
          <p:nvPr/>
        </p:nvSpPr>
        <p:spPr>
          <a:xfrm>
            <a:off x="4615402" y="2566895"/>
            <a:ext cx="158750" cy="230832"/>
          </a:xfrm>
          <a:prstGeom prst="rect">
            <a:avLst/>
          </a:prstGeom>
          <a:noFill/>
        </p:spPr>
        <p:txBody>
          <a:bodyPr wrap="square" rtlCol="0">
            <a:spAutoFit/>
          </a:bodyPr>
          <a:lstStyle/>
          <a:p>
            <a:r>
              <a:rPr lang="en-US" sz="900" b="1" dirty="0">
                <a:latin typeface="Arial Narrow" panose="020B0606020202030204" pitchFamily="34" charset="0"/>
              </a:rPr>
              <a:t>6</a:t>
            </a:r>
          </a:p>
        </p:txBody>
      </p:sp>
      <p:sp>
        <p:nvSpPr>
          <p:cNvPr id="123" name="TextBox 122"/>
          <p:cNvSpPr txBox="1"/>
          <p:nvPr/>
        </p:nvSpPr>
        <p:spPr>
          <a:xfrm>
            <a:off x="5412343" y="2566895"/>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24" name="TextBox 123"/>
          <p:cNvSpPr txBox="1"/>
          <p:nvPr/>
        </p:nvSpPr>
        <p:spPr>
          <a:xfrm>
            <a:off x="4614243" y="2692466"/>
            <a:ext cx="15875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125" name="TextBox 124"/>
          <p:cNvSpPr txBox="1"/>
          <p:nvPr/>
        </p:nvSpPr>
        <p:spPr>
          <a:xfrm>
            <a:off x="5412343" y="2684014"/>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126" name="TextBox 125"/>
          <p:cNvSpPr txBox="1"/>
          <p:nvPr/>
        </p:nvSpPr>
        <p:spPr>
          <a:xfrm>
            <a:off x="4602813" y="2811408"/>
            <a:ext cx="158750" cy="230832"/>
          </a:xfrm>
          <a:prstGeom prst="rect">
            <a:avLst/>
          </a:prstGeom>
          <a:noFill/>
        </p:spPr>
        <p:txBody>
          <a:bodyPr wrap="square" rtlCol="0">
            <a:spAutoFit/>
          </a:bodyPr>
          <a:lstStyle/>
          <a:p>
            <a:r>
              <a:rPr lang="en-US" sz="900" b="1" dirty="0" smtClean="0">
                <a:latin typeface="Arial Narrow" panose="020B0606020202030204" pitchFamily="34" charset="0"/>
              </a:rPr>
              <a:t>8</a:t>
            </a:r>
            <a:endParaRPr lang="en-US" sz="900" b="1" dirty="0">
              <a:latin typeface="Arial Narrow" panose="020B0606020202030204" pitchFamily="34" charset="0"/>
            </a:endParaRPr>
          </a:p>
        </p:txBody>
      </p:sp>
      <p:sp>
        <p:nvSpPr>
          <p:cNvPr id="128" name="TextBox 127"/>
          <p:cNvSpPr txBox="1"/>
          <p:nvPr/>
        </p:nvSpPr>
        <p:spPr>
          <a:xfrm>
            <a:off x="4615402" y="2932495"/>
            <a:ext cx="158750" cy="230832"/>
          </a:xfrm>
          <a:prstGeom prst="rect">
            <a:avLst/>
          </a:prstGeom>
          <a:noFill/>
        </p:spPr>
        <p:txBody>
          <a:bodyPr wrap="square" rtlCol="0">
            <a:spAutoFit/>
          </a:bodyPr>
          <a:lstStyle/>
          <a:p>
            <a:r>
              <a:rPr lang="en-US" sz="900" b="1" dirty="0" smtClean="0">
                <a:latin typeface="Arial Narrow" panose="020B0606020202030204" pitchFamily="34" charset="0"/>
              </a:rPr>
              <a:t>9</a:t>
            </a:r>
            <a:endParaRPr lang="en-US" sz="900" b="1" dirty="0">
              <a:latin typeface="Arial Narrow" panose="020B0606020202030204" pitchFamily="34" charset="0"/>
            </a:endParaRPr>
          </a:p>
        </p:txBody>
      </p:sp>
      <p:sp>
        <p:nvSpPr>
          <p:cNvPr id="129" name="TextBox 128"/>
          <p:cNvSpPr txBox="1"/>
          <p:nvPr/>
        </p:nvSpPr>
        <p:spPr>
          <a:xfrm>
            <a:off x="5411184" y="2932495"/>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134" name="TextBox 133"/>
          <p:cNvSpPr txBox="1"/>
          <p:nvPr/>
        </p:nvSpPr>
        <p:spPr>
          <a:xfrm>
            <a:off x="4556982" y="3065287"/>
            <a:ext cx="403860"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135" name="TextBox 134"/>
          <p:cNvSpPr txBox="1"/>
          <p:nvPr/>
        </p:nvSpPr>
        <p:spPr>
          <a:xfrm>
            <a:off x="6052407" y="3055605"/>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36" name="TextBox 135"/>
          <p:cNvSpPr txBox="1"/>
          <p:nvPr/>
        </p:nvSpPr>
        <p:spPr>
          <a:xfrm>
            <a:off x="4950682" y="3054415"/>
            <a:ext cx="447913" cy="230832"/>
          </a:xfrm>
          <a:prstGeom prst="rect">
            <a:avLst/>
          </a:prstGeom>
          <a:noFill/>
        </p:spPr>
        <p:txBody>
          <a:bodyPr wrap="square" rtlCol="0">
            <a:spAutoFit/>
          </a:bodyPr>
          <a:lstStyle/>
          <a:p>
            <a:r>
              <a:rPr lang="en-US" sz="900" b="1" dirty="0" smtClean="0">
                <a:latin typeface="Arial Narrow" panose="020B0606020202030204" pitchFamily="34" charset="0"/>
              </a:rPr>
              <a:t>Boat</a:t>
            </a:r>
            <a:endParaRPr lang="en-US" sz="900" b="1" dirty="0">
              <a:latin typeface="Arial Narrow" panose="020B0606020202030204" pitchFamily="34" charset="0"/>
            </a:endParaRPr>
          </a:p>
        </p:txBody>
      </p:sp>
      <p:sp>
        <p:nvSpPr>
          <p:cNvPr id="137" name="TextBox 136"/>
          <p:cNvSpPr txBox="1"/>
          <p:nvPr/>
        </p:nvSpPr>
        <p:spPr>
          <a:xfrm>
            <a:off x="4970764" y="3182962"/>
            <a:ext cx="1177290" cy="230832"/>
          </a:xfrm>
          <a:prstGeom prst="rect">
            <a:avLst/>
          </a:prstGeom>
          <a:noFill/>
        </p:spPr>
        <p:txBody>
          <a:bodyPr wrap="square" rtlCol="0">
            <a:spAutoFit/>
          </a:bodyPr>
          <a:lstStyle/>
          <a:p>
            <a:r>
              <a:rPr lang="en-US" sz="900" b="1" dirty="0" smtClean="0">
                <a:latin typeface="Arial Narrow" panose="020B0606020202030204" pitchFamily="34" charset="0"/>
              </a:rPr>
              <a:t>Nursing Home</a:t>
            </a:r>
            <a:endParaRPr lang="en-US" sz="900" b="1" dirty="0">
              <a:latin typeface="Arial Narrow" panose="020B0606020202030204" pitchFamily="34" charset="0"/>
            </a:endParaRPr>
          </a:p>
        </p:txBody>
      </p:sp>
      <p:sp>
        <p:nvSpPr>
          <p:cNvPr id="138" name="TextBox 137"/>
          <p:cNvSpPr txBox="1"/>
          <p:nvPr/>
        </p:nvSpPr>
        <p:spPr>
          <a:xfrm>
            <a:off x="6242082" y="3182962"/>
            <a:ext cx="392430"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155" name="TextBox 154"/>
          <p:cNvSpPr txBox="1"/>
          <p:nvPr/>
        </p:nvSpPr>
        <p:spPr>
          <a:xfrm>
            <a:off x="8236078" y="1511381"/>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sp>
        <p:nvSpPr>
          <p:cNvPr id="139" name="TextBox 138"/>
          <p:cNvSpPr txBox="1"/>
          <p:nvPr/>
        </p:nvSpPr>
        <p:spPr>
          <a:xfrm>
            <a:off x="8254561" y="5193630"/>
            <a:ext cx="358935"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140" name="TextBox 139"/>
          <p:cNvSpPr txBox="1"/>
          <p:nvPr/>
        </p:nvSpPr>
        <p:spPr>
          <a:xfrm>
            <a:off x="8030669" y="5193630"/>
            <a:ext cx="392430" cy="230832"/>
          </a:xfrm>
          <a:prstGeom prst="rect">
            <a:avLst/>
          </a:prstGeom>
          <a:noFill/>
        </p:spPr>
        <p:txBody>
          <a:bodyPr wrap="square" rtlCol="0">
            <a:spAutoFit/>
          </a:bodyPr>
          <a:lstStyle/>
          <a:p>
            <a:r>
              <a:rPr lang="en-US" sz="900" b="1" dirty="0">
                <a:latin typeface="Arial Narrow" panose="020B0606020202030204" pitchFamily="34" charset="0"/>
              </a:rPr>
              <a:t>1</a:t>
            </a:r>
          </a:p>
        </p:txBody>
      </p:sp>
      <p:sp>
        <p:nvSpPr>
          <p:cNvPr id="141" name="TextBox 140"/>
          <p:cNvSpPr txBox="1"/>
          <p:nvPr/>
        </p:nvSpPr>
        <p:spPr>
          <a:xfrm>
            <a:off x="7842972" y="5196823"/>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42" name="TextBox 141"/>
          <p:cNvSpPr txBox="1"/>
          <p:nvPr/>
        </p:nvSpPr>
        <p:spPr>
          <a:xfrm>
            <a:off x="7396458" y="5196822"/>
            <a:ext cx="39243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143" name="TextBox 142"/>
          <p:cNvSpPr txBox="1"/>
          <p:nvPr/>
        </p:nvSpPr>
        <p:spPr>
          <a:xfrm>
            <a:off x="6963772" y="5193630"/>
            <a:ext cx="312707" cy="230832"/>
          </a:xfrm>
          <a:prstGeom prst="rect">
            <a:avLst/>
          </a:prstGeom>
          <a:noFill/>
        </p:spPr>
        <p:txBody>
          <a:bodyPr wrap="square" rtlCol="0">
            <a:spAutoFit/>
          </a:bodyPr>
          <a:lstStyle/>
          <a:p>
            <a:r>
              <a:rPr lang="en-US" sz="900" b="1" dirty="0" smtClean="0">
                <a:latin typeface="Arial Narrow" panose="020B0606020202030204" pitchFamily="34" charset="0"/>
              </a:rPr>
              <a:t>6</a:t>
            </a:r>
            <a:endParaRPr lang="en-US" sz="900" b="1" dirty="0">
              <a:latin typeface="Arial Narrow" panose="020B0606020202030204" pitchFamily="34" charset="0"/>
            </a:endParaRPr>
          </a:p>
        </p:txBody>
      </p:sp>
      <p:sp>
        <p:nvSpPr>
          <p:cNvPr id="144" name="TextBox 143"/>
          <p:cNvSpPr txBox="1"/>
          <p:nvPr/>
        </p:nvSpPr>
        <p:spPr>
          <a:xfrm>
            <a:off x="6514104" y="5193629"/>
            <a:ext cx="406584" cy="230832"/>
          </a:xfrm>
          <a:prstGeom prst="rect">
            <a:avLst/>
          </a:prstGeom>
          <a:noFill/>
        </p:spPr>
        <p:txBody>
          <a:bodyPr wrap="square" rtlCol="0">
            <a:spAutoFit/>
          </a:bodyPr>
          <a:lstStyle/>
          <a:p>
            <a:r>
              <a:rPr lang="en-US" sz="900" b="1" dirty="0" smtClean="0">
                <a:latin typeface="Arial Narrow" panose="020B0606020202030204" pitchFamily="34" charset="0"/>
              </a:rPr>
              <a:t>29</a:t>
            </a:r>
            <a:endParaRPr lang="en-US" sz="900" b="1" dirty="0">
              <a:latin typeface="Arial Narrow" panose="020B0606020202030204" pitchFamily="34" charset="0"/>
            </a:endParaRPr>
          </a:p>
        </p:txBody>
      </p:sp>
      <p:sp>
        <p:nvSpPr>
          <p:cNvPr id="145" name="TextBox 144"/>
          <p:cNvSpPr txBox="1"/>
          <p:nvPr/>
        </p:nvSpPr>
        <p:spPr>
          <a:xfrm>
            <a:off x="6490285" y="5316739"/>
            <a:ext cx="406584" cy="230832"/>
          </a:xfrm>
          <a:prstGeom prst="rect">
            <a:avLst/>
          </a:prstGeom>
          <a:noFill/>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146" name="TextBox 145"/>
          <p:cNvSpPr txBox="1"/>
          <p:nvPr/>
        </p:nvSpPr>
        <p:spPr>
          <a:xfrm>
            <a:off x="6781239" y="5302396"/>
            <a:ext cx="312707"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147" name="TextBox 146"/>
          <p:cNvSpPr txBox="1"/>
          <p:nvPr/>
        </p:nvSpPr>
        <p:spPr>
          <a:xfrm>
            <a:off x="6962502" y="5305451"/>
            <a:ext cx="312707" cy="230832"/>
          </a:xfrm>
          <a:prstGeom prst="rect">
            <a:avLst/>
          </a:prstGeom>
          <a:noFill/>
        </p:spPr>
        <p:txBody>
          <a:bodyPr wrap="square" rtlCol="0">
            <a:spAutoFit/>
          </a:bodyPr>
          <a:lstStyle/>
          <a:p>
            <a:r>
              <a:rPr lang="en-US" sz="900" b="1" dirty="0">
                <a:latin typeface="Arial Narrow" panose="020B0606020202030204" pitchFamily="34" charset="0"/>
              </a:rPr>
              <a:t>2</a:t>
            </a:r>
          </a:p>
        </p:txBody>
      </p:sp>
      <p:sp>
        <p:nvSpPr>
          <p:cNvPr id="148" name="TextBox 147"/>
          <p:cNvSpPr txBox="1"/>
          <p:nvPr/>
        </p:nvSpPr>
        <p:spPr>
          <a:xfrm>
            <a:off x="7391951" y="5319817"/>
            <a:ext cx="392430" cy="230832"/>
          </a:xfrm>
          <a:prstGeom prst="rect">
            <a:avLst/>
          </a:prstGeom>
          <a:noFill/>
        </p:spPr>
        <p:txBody>
          <a:bodyPr wrap="square" rtlCol="0">
            <a:spAutoFit/>
          </a:bodyPr>
          <a:lstStyle/>
          <a:p>
            <a:r>
              <a:rPr lang="en-US" sz="900" b="1" dirty="0">
                <a:latin typeface="Arial Narrow" panose="020B0606020202030204" pitchFamily="34" charset="0"/>
              </a:rPr>
              <a:t>4</a:t>
            </a:r>
          </a:p>
        </p:txBody>
      </p:sp>
      <p:sp>
        <p:nvSpPr>
          <p:cNvPr id="149" name="TextBox 148"/>
          <p:cNvSpPr txBox="1"/>
          <p:nvPr/>
        </p:nvSpPr>
        <p:spPr>
          <a:xfrm>
            <a:off x="7837286" y="5315714"/>
            <a:ext cx="39243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50" name="TextBox 149"/>
          <p:cNvSpPr txBox="1"/>
          <p:nvPr/>
        </p:nvSpPr>
        <p:spPr>
          <a:xfrm>
            <a:off x="8030205" y="5312521"/>
            <a:ext cx="241357"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52" name="TextBox 151"/>
          <p:cNvSpPr txBox="1"/>
          <p:nvPr/>
        </p:nvSpPr>
        <p:spPr>
          <a:xfrm flipH="1">
            <a:off x="6952910" y="5440609"/>
            <a:ext cx="37051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sp>
        <p:nvSpPr>
          <p:cNvPr id="154" name="TextBox 153"/>
          <p:cNvSpPr txBox="1"/>
          <p:nvPr/>
        </p:nvSpPr>
        <p:spPr>
          <a:xfrm>
            <a:off x="7848658" y="5440916"/>
            <a:ext cx="392430" cy="230832"/>
          </a:xfrm>
          <a:prstGeom prst="rect">
            <a:avLst/>
          </a:prstGeom>
          <a:noFill/>
        </p:spPr>
        <p:txBody>
          <a:bodyPr wrap="square" rtlCol="0">
            <a:spAutoFit/>
          </a:bodyPr>
          <a:lstStyle/>
          <a:p>
            <a:r>
              <a:rPr lang="en-US" sz="900" b="1" dirty="0" smtClean="0">
                <a:latin typeface="Arial Narrow" panose="020B0606020202030204" pitchFamily="34" charset="0"/>
              </a:rPr>
              <a:t>0</a:t>
            </a:r>
            <a:endParaRPr lang="en-US" sz="900" b="1" dirty="0">
              <a:latin typeface="Arial Narrow" panose="020B0606020202030204" pitchFamily="34" charset="0"/>
            </a:endParaRPr>
          </a:p>
        </p:txBody>
      </p:sp>
      <p:sp>
        <p:nvSpPr>
          <p:cNvPr id="156" name="TextBox 155"/>
          <p:cNvSpPr txBox="1"/>
          <p:nvPr/>
        </p:nvSpPr>
        <p:spPr>
          <a:xfrm>
            <a:off x="6788776" y="5181532"/>
            <a:ext cx="406584"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grpSp>
        <p:nvGrpSpPr>
          <p:cNvPr id="8" name="Group 7"/>
          <p:cNvGrpSpPr/>
          <p:nvPr/>
        </p:nvGrpSpPr>
        <p:grpSpPr>
          <a:xfrm>
            <a:off x="4780502" y="2317937"/>
            <a:ext cx="2838682" cy="3363227"/>
            <a:chOff x="4814591" y="2558569"/>
            <a:chExt cx="2838682" cy="3363227"/>
          </a:xfrm>
        </p:grpSpPr>
        <p:sp>
          <p:nvSpPr>
            <p:cNvPr id="119" name="TextBox 118"/>
            <p:cNvSpPr txBox="1"/>
            <p:nvPr/>
          </p:nvSpPr>
          <p:spPr>
            <a:xfrm>
              <a:off x="4814591" y="2558569"/>
              <a:ext cx="15875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127" name="TextBox 126"/>
            <p:cNvSpPr txBox="1"/>
            <p:nvPr/>
          </p:nvSpPr>
          <p:spPr>
            <a:xfrm>
              <a:off x="5446432" y="3055154"/>
              <a:ext cx="15875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151" name="TextBox 150"/>
            <p:cNvSpPr txBox="1"/>
            <p:nvPr/>
          </p:nvSpPr>
          <p:spPr>
            <a:xfrm>
              <a:off x="6568032" y="5675575"/>
              <a:ext cx="186724"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153" name="TextBox 152"/>
            <p:cNvSpPr txBox="1"/>
            <p:nvPr/>
          </p:nvSpPr>
          <p:spPr>
            <a:xfrm>
              <a:off x="7420221" y="5672209"/>
              <a:ext cx="233052"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157" name="TextBox 156"/>
            <p:cNvSpPr txBox="1"/>
            <p:nvPr/>
          </p:nvSpPr>
          <p:spPr>
            <a:xfrm>
              <a:off x="6796602" y="5672412"/>
              <a:ext cx="231599"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grpSp>
    </p:spTree>
    <p:extLst>
      <p:ext uri="{BB962C8B-B14F-4D97-AF65-F5344CB8AC3E}">
        <p14:creationId xmlns:p14="http://schemas.microsoft.com/office/powerpoint/2010/main" val="114917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ntroduction of Sheet C - Block Group Tabulation &#10;"/>
          <p:cNvPicPr>
            <a:picLocks noChangeAspect="1"/>
          </p:cNvPicPr>
          <p:nvPr/>
        </p:nvPicPr>
        <p:blipFill rotWithShape="1">
          <a:blip r:embed="rId3"/>
          <a:srcRect t="2204"/>
          <a:stretch/>
        </p:blipFill>
        <p:spPr>
          <a:xfrm>
            <a:off x="558446" y="847725"/>
            <a:ext cx="8154107" cy="5944840"/>
          </a:xfrm>
          <a:prstGeom prst="rect">
            <a:avLst/>
          </a:prstGeom>
          <a:ln>
            <a:solidFill>
              <a:schemeClr val="tx1"/>
            </a:solidFill>
          </a:ln>
        </p:spPr>
      </p:pic>
      <p:sp>
        <p:nvSpPr>
          <p:cNvPr id="10" name="Rectangle 2"/>
          <p:cNvSpPr>
            <a:spLocks noGrp="1" noChangeArrowheads="1"/>
          </p:cNvSpPr>
          <p:nvPr>
            <p:ph type="title"/>
          </p:nvPr>
        </p:nvSpPr>
        <p:spPr>
          <a:xfrm>
            <a:off x="685800" y="182880"/>
            <a:ext cx="7772400"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Block </a:t>
            </a:r>
            <a:r>
              <a:rPr lang="en-US" sz="3200" b="1" dirty="0">
                <a:solidFill>
                  <a:schemeClr val="tx1"/>
                </a:solidFill>
                <a:latin typeface="Arial Narrow" panose="020B0606020202030204" pitchFamily="34" charset="0"/>
                <a:cs typeface="Arial" panose="020B0604020202020204" pitchFamily="34" charset="0"/>
              </a:rPr>
              <a:t>Group Tabulation - Sheet </a:t>
            </a:r>
            <a:r>
              <a:rPr lang="en-US" sz="3200" b="1" dirty="0" smtClean="0">
                <a:solidFill>
                  <a:schemeClr val="tx1"/>
                </a:solidFill>
                <a:latin typeface="Arial Narrow" panose="020B0606020202030204" pitchFamily="34" charset="0"/>
                <a:cs typeface="Arial" panose="020B0604020202020204" pitchFamily="34" charset="0"/>
              </a:rPr>
              <a:t>C</a:t>
            </a:r>
            <a:endParaRPr lang="en-US" sz="3200" b="1" dirty="0">
              <a:solidFill>
                <a:schemeClr val="tx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918877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17</a:t>
            </a:fld>
            <a:endParaRPr lang="en-US" sz="1200" dirty="0">
              <a:latin typeface="Arial Narrow" panose="020B0606020202030204" pitchFamily="34" charset="0"/>
            </a:endParaRPr>
          </a:p>
        </p:txBody>
      </p:sp>
      <p:sp>
        <p:nvSpPr>
          <p:cNvPr id="6" name="Slide Number Placeholder 1"/>
          <p:cNvSpPr txBox="1">
            <a:spLocks/>
          </p:cNvSpPr>
          <p:nvPr/>
        </p:nvSpPr>
        <p:spPr>
          <a:xfrm>
            <a:off x="6580526" y="6313289"/>
            <a:ext cx="1904380" cy="458391"/>
          </a:xfrm>
          <a:prstGeom prst="rect">
            <a:avLst/>
          </a:prstGeom>
        </p:spPr>
        <p:txBody>
          <a:bodyPr lIns="85707" tIns="42853" rIns="85707" bIns="4285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C828B9B9-94B1-43DA-8DD2-0172B842DED6}" type="slidenum">
              <a:rPr lang="en-US" sz="900" smtClean="0">
                <a:latin typeface="Arial Narrow" panose="020B0606020202030204" pitchFamily="34" charset="0"/>
              </a:rPr>
              <a:pPr algn="r">
                <a:defRPr/>
              </a:pPr>
              <a:t>17</a:t>
            </a:fld>
            <a:endParaRPr lang="en-US" sz="900" dirty="0">
              <a:latin typeface="Arial Narrow" panose="020B0606020202030204" pitchFamily="34" charset="0"/>
            </a:endParaRPr>
          </a:p>
        </p:txBody>
      </p:sp>
      <p:sp>
        <p:nvSpPr>
          <p:cNvPr id="7" name="Rectangle 6"/>
          <p:cNvSpPr/>
          <p:nvPr/>
        </p:nvSpPr>
        <p:spPr>
          <a:xfrm>
            <a:off x="182765" y="914400"/>
            <a:ext cx="2282119" cy="3847207"/>
          </a:xfrm>
          <a:prstGeom prst="rect">
            <a:avLst/>
          </a:prstGeom>
        </p:spPr>
        <p:txBody>
          <a:bodyPr wrap="square">
            <a:spAutoFit/>
          </a:bodyPr>
          <a:lstStyle/>
          <a:p>
            <a:pPr marL="219456" lvl="1" indent="-219456">
              <a:spcBef>
                <a:spcPts val="0"/>
              </a:spcBef>
              <a:spcAft>
                <a:spcPts val="600"/>
              </a:spcAft>
              <a:buFont typeface="Arial" panose="020B0604020202020204" pitchFamily="34" charset="0"/>
              <a:buChar char="•"/>
              <a:defRPr/>
            </a:pPr>
            <a:r>
              <a:rPr lang="en-US" dirty="0">
                <a:latin typeface="Arial Narrow" panose="020B0606020202030204" pitchFamily="34" charset="0"/>
                <a:cs typeface="Arial" panose="020B0604020202020204" pitchFamily="34" charset="0"/>
              </a:rPr>
              <a:t>C</a:t>
            </a:r>
            <a:r>
              <a:rPr lang="en-US" dirty="0" smtClean="0">
                <a:latin typeface="Arial Narrow" panose="020B0606020202030204" pitchFamily="34" charset="0"/>
                <a:cs typeface="Arial" panose="020B0604020202020204" pitchFamily="34" charset="0"/>
              </a:rPr>
              <a:t>omplete </a:t>
            </a:r>
            <a:r>
              <a:rPr lang="en-US" dirty="0">
                <a:latin typeface="Arial Narrow" panose="020B0606020202030204" pitchFamily="34" charset="0"/>
                <a:cs typeface="Arial" panose="020B0604020202020204" pitchFamily="34" charset="0"/>
              </a:rPr>
              <a:t>the top portion of the form </a:t>
            </a:r>
            <a:r>
              <a:rPr lang="en-US" dirty="0">
                <a:latin typeface="Arial Narrow" panose="020B0606020202030204" pitchFamily="34" charset="0"/>
              </a:rPr>
              <a:t>like for Sheet B</a:t>
            </a:r>
            <a:r>
              <a:rPr lang="en-US" dirty="0" smtClean="0">
                <a:latin typeface="Arial Narrow" panose="020B0606020202030204" pitchFamily="34" charset="0"/>
                <a:cs typeface="Arial" panose="020B0604020202020204" pitchFamily="34" charset="0"/>
              </a:rPr>
              <a:t> </a:t>
            </a:r>
            <a:r>
              <a:rPr lang="en-US" dirty="0">
                <a:latin typeface="Arial Narrow" panose="020B0606020202030204" pitchFamily="34" charset="0"/>
                <a:cs typeface="Arial" panose="020B0604020202020204" pitchFamily="34" charset="0"/>
              </a:rPr>
              <a:t>with city/town name, year/ordinance, and page </a:t>
            </a:r>
            <a:r>
              <a:rPr lang="en-US" dirty="0" smtClean="0">
                <a:latin typeface="Arial Narrow" panose="020B0606020202030204" pitchFamily="34" charset="0"/>
                <a:cs typeface="Arial" panose="020B0604020202020204" pitchFamily="34" charset="0"/>
              </a:rPr>
              <a:t>number.</a:t>
            </a:r>
          </a:p>
          <a:p>
            <a:pPr marL="219456" lvl="1" indent="-219456">
              <a:spcBef>
                <a:spcPts val="0"/>
              </a:spcBef>
              <a:spcAft>
                <a:spcPts val="600"/>
              </a:spcAft>
              <a:buFont typeface="Arial" panose="020B0604020202020204" pitchFamily="34" charset="0"/>
              <a:buChar char="•"/>
              <a:defRPr/>
            </a:pPr>
            <a:r>
              <a:rPr lang="en-US" dirty="0" smtClean="0">
                <a:latin typeface="Arial Narrow" panose="020B0606020202030204" pitchFamily="34" charset="0"/>
                <a:cs typeface="Arial" panose="020B0604020202020204" pitchFamily="34" charset="0"/>
              </a:rPr>
              <a:t>If the block group contains more than 20 blocks, use multiple sheets.</a:t>
            </a:r>
          </a:p>
          <a:p>
            <a:pPr marL="219456" lvl="1" indent="-219456">
              <a:spcBef>
                <a:spcPts val="0"/>
              </a:spcBef>
              <a:spcAft>
                <a:spcPts val="600"/>
              </a:spcAft>
              <a:buFont typeface="Arial" panose="020B0604020202020204" pitchFamily="34" charset="0"/>
              <a:buChar char="•"/>
              <a:defRPr/>
            </a:pPr>
            <a:r>
              <a:rPr lang="en-US" dirty="0">
                <a:latin typeface="Arial Narrow" panose="020B0606020202030204" pitchFamily="34" charset="0"/>
                <a:cs typeface="Arial" panose="020B0604020202020204" pitchFamily="34" charset="0"/>
              </a:rPr>
              <a:t>Do not record two block groups on the same sheet</a:t>
            </a:r>
            <a:r>
              <a:rPr lang="en-US" dirty="0" smtClean="0">
                <a:latin typeface="Arial Narrow" panose="020B0606020202030204" pitchFamily="34" charset="0"/>
                <a:cs typeface="Arial" panose="020B0604020202020204" pitchFamily="34" charset="0"/>
              </a:rPr>
              <a:t>.</a:t>
            </a:r>
          </a:p>
        </p:txBody>
      </p:sp>
      <p:sp>
        <p:nvSpPr>
          <p:cNvPr id="8" name="Rectangle 2"/>
          <p:cNvSpPr>
            <a:spLocks noGrp="1" noChangeArrowheads="1"/>
          </p:cNvSpPr>
          <p:nvPr>
            <p:ph type="title"/>
          </p:nvPr>
        </p:nvSpPr>
        <p:spPr>
          <a:xfrm>
            <a:off x="685800" y="182880"/>
            <a:ext cx="7772251" cy="713232"/>
          </a:xfrm>
        </p:spPr>
        <p:txBody>
          <a:bodyPr/>
          <a:lstStyle/>
          <a:p>
            <a:pPr algn="ctr" eaLnBrk="1" hangingPunct="1"/>
            <a:r>
              <a:rPr lang="en-US" sz="3200" b="1" dirty="0" smtClean="0">
                <a:solidFill>
                  <a:schemeClr val="tx1"/>
                </a:solidFill>
                <a:latin typeface="Arial Narrow" panose="020B0606020202030204" pitchFamily="34" charset="0"/>
                <a:cs typeface="Arial" panose="020B0604020202020204" pitchFamily="34" charset="0"/>
              </a:rPr>
              <a:t>Tabulate Sheet C</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9" name="Picture 8" descr="Completion of Sheet C - step 1"/>
          <p:cNvPicPr>
            <a:picLocks noChangeAspect="1"/>
          </p:cNvPicPr>
          <p:nvPr/>
        </p:nvPicPr>
        <p:blipFill rotWithShape="1">
          <a:blip r:embed="rId3"/>
          <a:srcRect t="2685"/>
          <a:stretch/>
        </p:blipFill>
        <p:spPr>
          <a:xfrm>
            <a:off x="2557010" y="914400"/>
            <a:ext cx="6483079" cy="5868640"/>
          </a:xfrm>
          <a:prstGeom prst="rect">
            <a:avLst/>
          </a:prstGeom>
          <a:ln>
            <a:solidFill>
              <a:schemeClr val="tx1"/>
            </a:solidFill>
          </a:ln>
        </p:spPr>
      </p:pic>
      <p:grpSp>
        <p:nvGrpSpPr>
          <p:cNvPr id="10" name="Group 9"/>
          <p:cNvGrpSpPr/>
          <p:nvPr/>
        </p:nvGrpSpPr>
        <p:grpSpPr>
          <a:xfrm>
            <a:off x="2200275" y="1228725"/>
            <a:ext cx="6443381" cy="404981"/>
            <a:chOff x="2293459" y="1304925"/>
            <a:chExt cx="6350197" cy="404981"/>
          </a:xfrm>
        </p:grpSpPr>
        <p:grpSp>
          <p:nvGrpSpPr>
            <p:cNvPr id="11" name="Group 10"/>
            <p:cNvGrpSpPr/>
            <p:nvPr/>
          </p:nvGrpSpPr>
          <p:grpSpPr>
            <a:xfrm>
              <a:off x="4025494" y="1445351"/>
              <a:ext cx="4618162" cy="264555"/>
              <a:chOff x="4025494" y="1445351"/>
              <a:chExt cx="4618162" cy="264555"/>
            </a:xfrm>
          </p:grpSpPr>
          <p:sp>
            <p:nvSpPr>
              <p:cNvPr id="13" name="TextBox 12"/>
              <p:cNvSpPr txBox="1"/>
              <p:nvPr/>
            </p:nvSpPr>
            <p:spPr>
              <a:xfrm>
                <a:off x="4025494" y="1445351"/>
                <a:ext cx="1304512" cy="230832"/>
              </a:xfrm>
              <a:prstGeom prst="rect">
                <a:avLst/>
              </a:prstGeom>
              <a:noFill/>
            </p:spPr>
            <p:txBody>
              <a:bodyPr wrap="square" rtlCol="0">
                <a:spAutoFit/>
              </a:bodyPr>
              <a:lstStyle/>
              <a:p>
                <a:r>
                  <a:rPr lang="en-US" sz="900" dirty="0" smtClean="0">
                    <a:solidFill>
                      <a:srgbClr val="FF0000"/>
                    </a:solidFill>
                    <a:latin typeface="Arial Narrow" panose="020B0606020202030204" pitchFamily="34" charset="0"/>
                  </a:rPr>
                  <a:t>Stonesville</a:t>
                </a:r>
                <a:endParaRPr lang="en-US" sz="900" dirty="0">
                  <a:solidFill>
                    <a:srgbClr val="FF0000"/>
                  </a:solidFill>
                  <a:latin typeface="Arial Narrow" panose="020B0606020202030204" pitchFamily="34" charset="0"/>
                </a:endParaRPr>
              </a:p>
            </p:txBody>
          </p:sp>
          <p:sp>
            <p:nvSpPr>
              <p:cNvPr id="14" name="TextBox 13"/>
              <p:cNvSpPr txBox="1"/>
              <p:nvPr/>
            </p:nvSpPr>
            <p:spPr>
              <a:xfrm>
                <a:off x="6479113" y="1479074"/>
                <a:ext cx="744647" cy="230832"/>
              </a:xfrm>
              <a:prstGeom prst="rect">
                <a:avLst/>
              </a:prstGeom>
              <a:noFill/>
            </p:spPr>
            <p:txBody>
              <a:bodyPr wrap="square" rtlCol="0">
                <a:spAutoFit/>
              </a:bodyPr>
              <a:lstStyle/>
              <a:p>
                <a:r>
                  <a:rPr lang="en-US" sz="900" dirty="0" smtClean="0">
                    <a:solidFill>
                      <a:srgbClr val="FF0000"/>
                    </a:solidFill>
                    <a:latin typeface="Arial Narrow" panose="020B0606020202030204" pitchFamily="34" charset="0"/>
                  </a:rPr>
                  <a:t>2016/1075</a:t>
                </a:r>
                <a:endParaRPr lang="en-US" sz="900" dirty="0">
                  <a:solidFill>
                    <a:srgbClr val="FF0000"/>
                  </a:solidFill>
                  <a:latin typeface="Arial Narrow" panose="020B0606020202030204" pitchFamily="34" charset="0"/>
                </a:endParaRPr>
              </a:p>
            </p:txBody>
          </p:sp>
          <p:sp>
            <p:nvSpPr>
              <p:cNvPr id="15" name="TextBox 14"/>
              <p:cNvSpPr txBox="1"/>
              <p:nvPr/>
            </p:nvSpPr>
            <p:spPr>
              <a:xfrm>
                <a:off x="7704250" y="1471379"/>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16" name="TextBox 15"/>
              <p:cNvSpPr txBox="1"/>
              <p:nvPr/>
            </p:nvSpPr>
            <p:spPr>
              <a:xfrm>
                <a:off x="8484906" y="1463321"/>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grpSp>
        <p:cxnSp>
          <p:nvCxnSpPr>
            <p:cNvPr id="12" name="Straight Arrow Connector 11"/>
            <p:cNvCxnSpPr/>
            <p:nvPr/>
          </p:nvCxnSpPr>
          <p:spPr>
            <a:xfrm>
              <a:off x="2293459" y="1304925"/>
              <a:ext cx="446303" cy="250362"/>
            </a:xfrm>
            <a:prstGeom prst="straightConnector1">
              <a:avLst/>
            </a:prstGeom>
            <a:ln w="1047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2297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18</a:t>
            </a:fld>
            <a:endParaRPr lang="en-US" sz="1200" dirty="0">
              <a:latin typeface="Arial Narrow" panose="020B0606020202030204" pitchFamily="34" charset="0"/>
            </a:endParaRPr>
          </a:p>
        </p:txBody>
      </p:sp>
      <p:sp>
        <p:nvSpPr>
          <p:cNvPr id="8" name="Rectangle 2"/>
          <p:cNvSpPr>
            <a:spLocks noGrp="1" noChangeArrowheads="1"/>
          </p:cNvSpPr>
          <p:nvPr>
            <p:ph type="title"/>
          </p:nvPr>
        </p:nvSpPr>
        <p:spPr>
          <a:xfrm>
            <a:off x="685800" y="228600"/>
            <a:ext cx="7772251" cy="677326"/>
          </a:xfrm>
        </p:spPr>
        <p:txBody>
          <a:bodyPr/>
          <a:lstStyle/>
          <a:p>
            <a:pPr algn="ctr" eaLnBrk="1" hangingPunct="1"/>
            <a:r>
              <a:rPr lang="en-US" sz="3200" b="1" dirty="0" smtClean="0">
                <a:solidFill>
                  <a:schemeClr val="tx1"/>
                </a:solidFill>
                <a:latin typeface="Arial" panose="020B0604020202020204" pitchFamily="34" charset="0"/>
                <a:cs typeface="Arial" panose="020B0604020202020204" pitchFamily="34" charset="0"/>
              </a:rPr>
              <a:t>Transfer Information from Sheet B</a:t>
            </a:r>
            <a:endParaRPr lang="en-US" sz="3200" b="1" dirty="0">
              <a:solidFill>
                <a:schemeClr val="tx1"/>
              </a:solidFill>
              <a:latin typeface="Arial" panose="020B0604020202020204" pitchFamily="34" charset="0"/>
              <a:cs typeface="Arial" panose="020B0604020202020204" pitchFamily="34" charset="0"/>
            </a:endParaRPr>
          </a:p>
        </p:txBody>
      </p:sp>
      <p:pic>
        <p:nvPicPr>
          <p:cNvPr id="2" name="Picture 1" descr="Showing where on Sheet C to put data transfered from Sheet B totals"/>
          <p:cNvPicPr>
            <a:picLocks noChangeAspect="1"/>
          </p:cNvPicPr>
          <p:nvPr/>
        </p:nvPicPr>
        <p:blipFill>
          <a:blip r:embed="rId3"/>
          <a:stretch>
            <a:fillRect/>
          </a:stretch>
        </p:blipFill>
        <p:spPr>
          <a:xfrm>
            <a:off x="574964" y="4105659"/>
            <a:ext cx="7994073" cy="922100"/>
          </a:xfrm>
          <a:prstGeom prst="rect">
            <a:avLst/>
          </a:prstGeom>
        </p:spPr>
      </p:pic>
      <p:sp>
        <p:nvSpPr>
          <p:cNvPr id="18" name="TextBox 17"/>
          <p:cNvSpPr txBox="1"/>
          <p:nvPr/>
        </p:nvSpPr>
        <p:spPr>
          <a:xfrm>
            <a:off x="660692" y="4625163"/>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11</a:t>
            </a:r>
            <a:endParaRPr lang="en-US" sz="1000" b="1" dirty="0">
              <a:solidFill>
                <a:srgbClr val="FF0000"/>
              </a:solidFill>
              <a:latin typeface="Arial Narrow" panose="020B0606020202030204" pitchFamily="34" charset="0"/>
            </a:endParaRPr>
          </a:p>
        </p:txBody>
      </p:sp>
      <p:sp>
        <p:nvSpPr>
          <p:cNvPr id="23" name="TextBox 22"/>
          <p:cNvSpPr txBox="1"/>
          <p:nvPr/>
        </p:nvSpPr>
        <p:spPr>
          <a:xfrm>
            <a:off x="1063853" y="4625163"/>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24" name="TextBox 23"/>
          <p:cNvSpPr txBox="1"/>
          <p:nvPr/>
        </p:nvSpPr>
        <p:spPr>
          <a:xfrm>
            <a:off x="5751100" y="4642294"/>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26" name="TextBox 25"/>
          <p:cNvSpPr txBox="1"/>
          <p:nvPr/>
        </p:nvSpPr>
        <p:spPr>
          <a:xfrm>
            <a:off x="6070163" y="4625906"/>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11</a:t>
            </a:r>
            <a:endParaRPr lang="en-US" sz="1000" b="1" dirty="0">
              <a:solidFill>
                <a:srgbClr val="FF0000"/>
              </a:solidFill>
              <a:latin typeface="Arial Narrow" panose="020B0606020202030204" pitchFamily="34" charset="0"/>
            </a:endParaRPr>
          </a:p>
        </p:txBody>
      </p:sp>
      <p:sp>
        <p:nvSpPr>
          <p:cNvPr id="27" name="TextBox 26"/>
          <p:cNvSpPr txBox="1"/>
          <p:nvPr/>
        </p:nvSpPr>
        <p:spPr>
          <a:xfrm>
            <a:off x="4068506" y="4641287"/>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2</a:t>
            </a:r>
            <a:endParaRPr lang="en-US" sz="1000" b="1" dirty="0">
              <a:solidFill>
                <a:srgbClr val="FF0000"/>
              </a:solidFill>
              <a:latin typeface="Arial Narrow" panose="020B0606020202030204" pitchFamily="34" charset="0"/>
            </a:endParaRPr>
          </a:p>
        </p:txBody>
      </p:sp>
      <p:sp>
        <p:nvSpPr>
          <p:cNvPr id="29" name="TextBox 28"/>
          <p:cNvSpPr txBox="1"/>
          <p:nvPr/>
        </p:nvSpPr>
        <p:spPr>
          <a:xfrm>
            <a:off x="1381155" y="464804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4</a:t>
            </a:r>
            <a:endParaRPr lang="en-US" sz="1000" b="1" dirty="0">
              <a:solidFill>
                <a:srgbClr val="FF0000"/>
              </a:solidFill>
              <a:latin typeface="Arial Narrow" panose="020B0606020202030204" pitchFamily="34" charset="0"/>
            </a:endParaRPr>
          </a:p>
        </p:txBody>
      </p:sp>
      <p:sp>
        <p:nvSpPr>
          <p:cNvPr id="30" name="TextBox 29"/>
          <p:cNvSpPr txBox="1"/>
          <p:nvPr/>
        </p:nvSpPr>
        <p:spPr>
          <a:xfrm>
            <a:off x="1598869" y="464804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6</a:t>
            </a:r>
            <a:endParaRPr lang="en-US" sz="1000" b="1" dirty="0">
              <a:solidFill>
                <a:srgbClr val="FF0000"/>
              </a:solidFill>
              <a:latin typeface="Arial Narrow" panose="020B0606020202030204" pitchFamily="34" charset="0"/>
            </a:endParaRPr>
          </a:p>
        </p:txBody>
      </p:sp>
      <p:sp>
        <p:nvSpPr>
          <p:cNvPr id="31" name="TextBox 30"/>
          <p:cNvSpPr txBox="1"/>
          <p:nvPr/>
        </p:nvSpPr>
        <p:spPr>
          <a:xfrm>
            <a:off x="2178445" y="465014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7</a:t>
            </a:r>
            <a:endParaRPr lang="en-US" sz="1000" b="1" dirty="0">
              <a:solidFill>
                <a:srgbClr val="FF0000"/>
              </a:solidFill>
              <a:latin typeface="Arial Narrow" panose="020B0606020202030204" pitchFamily="34" charset="0"/>
            </a:endParaRPr>
          </a:p>
        </p:txBody>
      </p:sp>
      <p:sp>
        <p:nvSpPr>
          <p:cNvPr id="33" name="TextBox 32"/>
          <p:cNvSpPr txBox="1"/>
          <p:nvPr/>
        </p:nvSpPr>
        <p:spPr>
          <a:xfrm>
            <a:off x="2765945" y="4636202"/>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34" name="TextBox 33"/>
          <p:cNvSpPr txBox="1"/>
          <p:nvPr/>
        </p:nvSpPr>
        <p:spPr>
          <a:xfrm>
            <a:off x="3083247" y="463163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35" name="TextBox 34"/>
          <p:cNvSpPr txBox="1"/>
          <p:nvPr/>
        </p:nvSpPr>
        <p:spPr>
          <a:xfrm>
            <a:off x="3328770" y="4641287"/>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10</a:t>
            </a:r>
            <a:endParaRPr lang="en-US" sz="1000" b="1" dirty="0">
              <a:solidFill>
                <a:srgbClr val="FF0000"/>
              </a:solidFill>
              <a:latin typeface="Arial Narrow" panose="020B0606020202030204" pitchFamily="34" charset="0"/>
            </a:endParaRPr>
          </a:p>
        </p:txBody>
      </p:sp>
      <p:sp>
        <p:nvSpPr>
          <p:cNvPr id="36" name="TextBox 35"/>
          <p:cNvSpPr txBox="1"/>
          <p:nvPr/>
        </p:nvSpPr>
        <p:spPr>
          <a:xfrm>
            <a:off x="3670747" y="4657666"/>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29</a:t>
            </a:r>
            <a:endParaRPr lang="en-US" sz="1000" b="1" dirty="0">
              <a:solidFill>
                <a:srgbClr val="FF0000"/>
              </a:solidFill>
              <a:latin typeface="Arial Narrow" panose="020B0606020202030204" pitchFamily="34" charset="0"/>
            </a:endParaRPr>
          </a:p>
        </p:txBody>
      </p:sp>
      <p:sp>
        <p:nvSpPr>
          <p:cNvPr id="37" name="TextBox 36"/>
          <p:cNvSpPr txBox="1"/>
          <p:nvPr/>
        </p:nvSpPr>
        <p:spPr>
          <a:xfrm>
            <a:off x="4298558" y="4641287"/>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2</a:t>
            </a:r>
            <a:endParaRPr lang="en-US" sz="1000" b="1" dirty="0">
              <a:solidFill>
                <a:srgbClr val="FF0000"/>
              </a:solidFill>
              <a:latin typeface="Arial Narrow" panose="020B0606020202030204" pitchFamily="34" charset="0"/>
            </a:endParaRPr>
          </a:p>
        </p:txBody>
      </p:sp>
      <p:sp>
        <p:nvSpPr>
          <p:cNvPr id="38" name="TextBox 37"/>
          <p:cNvSpPr txBox="1"/>
          <p:nvPr/>
        </p:nvSpPr>
        <p:spPr>
          <a:xfrm>
            <a:off x="4901529" y="4633611"/>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4</a:t>
            </a:r>
            <a:endParaRPr lang="en-US" sz="1000" b="1" dirty="0">
              <a:solidFill>
                <a:srgbClr val="FF0000"/>
              </a:solidFill>
              <a:latin typeface="Arial Narrow" panose="020B0606020202030204" pitchFamily="34" charset="0"/>
            </a:endParaRPr>
          </a:p>
        </p:txBody>
      </p:sp>
      <p:sp>
        <p:nvSpPr>
          <p:cNvPr id="39" name="TextBox 38"/>
          <p:cNvSpPr txBox="1"/>
          <p:nvPr/>
        </p:nvSpPr>
        <p:spPr>
          <a:xfrm>
            <a:off x="5417142" y="4625163"/>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0" name="TextBox 39"/>
          <p:cNvSpPr txBox="1"/>
          <p:nvPr/>
        </p:nvSpPr>
        <p:spPr>
          <a:xfrm>
            <a:off x="6466423" y="4625163"/>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1" name="TextBox 40"/>
          <p:cNvSpPr txBox="1"/>
          <p:nvPr/>
        </p:nvSpPr>
        <p:spPr>
          <a:xfrm>
            <a:off x="6740832" y="4641124"/>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42" name="TextBox 41"/>
          <p:cNvSpPr txBox="1"/>
          <p:nvPr/>
        </p:nvSpPr>
        <p:spPr>
          <a:xfrm>
            <a:off x="7283116" y="463163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3" name="TextBox 42"/>
          <p:cNvSpPr txBox="1"/>
          <p:nvPr/>
        </p:nvSpPr>
        <p:spPr>
          <a:xfrm>
            <a:off x="7828417" y="464804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44" name="TextBox 43"/>
          <p:cNvSpPr txBox="1"/>
          <p:nvPr/>
        </p:nvSpPr>
        <p:spPr>
          <a:xfrm>
            <a:off x="8168651" y="4631639"/>
            <a:ext cx="304800" cy="246221"/>
          </a:xfrm>
          <a:prstGeom prst="rect">
            <a:avLst/>
          </a:prstGeom>
          <a:noFill/>
        </p:spPr>
        <p:txBody>
          <a:bodyPr wrap="square" rtlCol="0">
            <a:spAutoFit/>
          </a:bodyPr>
          <a:lstStyle/>
          <a:p>
            <a:r>
              <a:rPr lang="en-US" sz="1000" b="1" dirty="0">
                <a:solidFill>
                  <a:srgbClr val="FF0000"/>
                </a:solidFill>
                <a:latin typeface="Arial Narrow" panose="020B0606020202030204" pitchFamily="34" charset="0"/>
              </a:rPr>
              <a:t>2</a:t>
            </a:r>
          </a:p>
        </p:txBody>
      </p:sp>
      <p:pic>
        <p:nvPicPr>
          <p:cNvPr id="45" name="Picture 44" descr="Totals section from Sheet B."/>
          <p:cNvPicPr>
            <a:picLocks noChangeAspect="1"/>
          </p:cNvPicPr>
          <p:nvPr/>
        </p:nvPicPr>
        <p:blipFill rotWithShape="1">
          <a:blip r:embed="rId4"/>
          <a:srcRect l="8357" t="8800"/>
          <a:stretch/>
        </p:blipFill>
        <p:spPr>
          <a:xfrm>
            <a:off x="1302420" y="1312236"/>
            <a:ext cx="6539159" cy="1620084"/>
          </a:xfrm>
          <a:prstGeom prst="rect">
            <a:avLst/>
          </a:prstGeom>
        </p:spPr>
      </p:pic>
      <p:grpSp>
        <p:nvGrpSpPr>
          <p:cNvPr id="6" name="Group 5"/>
          <p:cNvGrpSpPr/>
          <p:nvPr/>
        </p:nvGrpSpPr>
        <p:grpSpPr>
          <a:xfrm>
            <a:off x="4068670" y="1664145"/>
            <a:ext cx="3928836" cy="3260780"/>
            <a:chOff x="4610100" y="1916814"/>
            <a:chExt cx="3928836" cy="3260780"/>
          </a:xfrm>
        </p:grpSpPr>
        <p:sp>
          <p:nvSpPr>
            <p:cNvPr id="12" name="Rectangle 11"/>
            <p:cNvSpPr/>
            <p:nvPr/>
          </p:nvSpPr>
          <p:spPr>
            <a:xfrm>
              <a:off x="4610100" y="4875767"/>
              <a:ext cx="2339340" cy="301827"/>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rgbClr val="FF0000"/>
                </a:solidFill>
                <a:latin typeface="Arial Narrow" panose="020B0606020202030204" pitchFamily="34" charset="0"/>
              </a:endParaRPr>
            </a:p>
          </p:txBody>
        </p:sp>
        <p:sp>
          <p:nvSpPr>
            <p:cNvPr id="17" name="Rectangle 16"/>
            <p:cNvSpPr/>
            <p:nvPr/>
          </p:nvSpPr>
          <p:spPr>
            <a:xfrm>
              <a:off x="4989050" y="1916814"/>
              <a:ext cx="3549886" cy="233584"/>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cxnSp>
          <p:nvCxnSpPr>
            <p:cNvPr id="28" name="Straight Arrow Connector 27"/>
            <p:cNvCxnSpPr/>
            <p:nvPr/>
          </p:nvCxnSpPr>
          <p:spPr>
            <a:xfrm>
              <a:off x="5015347" y="2150398"/>
              <a:ext cx="686681" cy="2729417"/>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45472" y="1855426"/>
            <a:ext cx="3876323" cy="3069499"/>
            <a:chOff x="5086902" y="2108095"/>
            <a:chExt cx="3876323" cy="3069499"/>
          </a:xfrm>
        </p:grpSpPr>
        <p:sp>
          <p:nvSpPr>
            <p:cNvPr id="11" name="Rectangle 10"/>
            <p:cNvSpPr/>
            <p:nvPr/>
          </p:nvSpPr>
          <p:spPr>
            <a:xfrm>
              <a:off x="7014754" y="4869236"/>
              <a:ext cx="1948471" cy="308358"/>
            </a:xfrm>
            <a:prstGeom prst="rect">
              <a:avLst/>
            </a:prstGeom>
            <a:no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rgbClr val="FF0000"/>
                </a:solidFill>
                <a:latin typeface="Arial Narrow" panose="020B0606020202030204" pitchFamily="34" charset="0"/>
              </a:endParaRPr>
            </a:p>
          </p:txBody>
        </p:sp>
        <p:sp>
          <p:nvSpPr>
            <p:cNvPr id="16" name="Rectangle 15"/>
            <p:cNvSpPr/>
            <p:nvPr/>
          </p:nvSpPr>
          <p:spPr>
            <a:xfrm>
              <a:off x="5086902" y="2108095"/>
              <a:ext cx="3015343" cy="282731"/>
            </a:xfrm>
            <a:prstGeom prst="rect">
              <a:avLst/>
            </a:prstGeom>
            <a:noFill/>
            <a:ln w="50800">
              <a:solidFill>
                <a:srgbClr val="BF5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cxnSp>
          <p:nvCxnSpPr>
            <p:cNvPr id="32" name="Straight Arrow Connector 31"/>
            <p:cNvCxnSpPr/>
            <p:nvPr/>
          </p:nvCxnSpPr>
          <p:spPr>
            <a:xfrm>
              <a:off x="7433271" y="2426020"/>
              <a:ext cx="70445" cy="2397269"/>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p:cNvSpPr/>
          <p:nvPr/>
        </p:nvSpPr>
        <p:spPr>
          <a:xfrm>
            <a:off x="1349355" y="4651274"/>
            <a:ext cx="2602046" cy="273651"/>
          </a:xfrm>
          <a:prstGeom prst="rect">
            <a:avLst/>
          </a:pr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rgbClr val="FF0000"/>
              </a:solidFill>
              <a:latin typeface="Arial Narrow" panose="020B0606020202030204" pitchFamily="34" charset="0"/>
            </a:endParaRPr>
          </a:p>
        </p:txBody>
      </p:sp>
      <p:cxnSp>
        <p:nvCxnSpPr>
          <p:cNvPr id="25" name="Straight Arrow Connector 24"/>
          <p:cNvCxnSpPr/>
          <p:nvPr/>
        </p:nvCxnSpPr>
        <p:spPr>
          <a:xfrm flipH="1">
            <a:off x="2338203" y="1496189"/>
            <a:ext cx="2022365" cy="3149842"/>
          </a:xfrm>
          <a:prstGeom prst="straightConnector1">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94653" y="1399116"/>
            <a:ext cx="3673420" cy="304800"/>
          </a:xfrm>
          <a:prstGeom prst="rect">
            <a:avLst/>
          </a:prstGeom>
          <a:noFill/>
          <a:ln w="50800">
            <a:solidFill>
              <a:srgbClr val="467B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sp>
        <p:nvSpPr>
          <p:cNvPr id="46" name="TextBox 45"/>
          <p:cNvSpPr txBox="1"/>
          <p:nvPr/>
        </p:nvSpPr>
        <p:spPr>
          <a:xfrm>
            <a:off x="685800" y="3687704"/>
            <a:ext cx="1379621" cy="369332"/>
          </a:xfrm>
          <a:prstGeom prst="rect">
            <a:avLst/>
          </a:prstGeom>
          <a:noFill/>
        </p:spPr>
        <p:txBody>
          <a:bodyPr wrap="square" rtlCol="0">
            <a:spAutoFit/>
          </a:bodyPr>
          <a:lstStyle/>
          <a:p>
            <a:r>
              <a:rPr lang="en-US" dirty="0" smtClean="0">
                <a:latin typeface="Arial Narrow" panose="020B0606020202030204" pitchFamily="34" charset="0"/>
              </a:rPr>
              <a:t>Sheet C</a:t>
            </a:r>
            <a:endParaRPr lang="en-US" dirty="0">
              <a:latin typeface="Arial Narrow" panose="020B0606020202030204" pitchFamily="34" charset="0"/>
            </a:endParaRPr>
          </a:p>
        </p:txBody>
      </p:sp>
      <p:sp>
        <p:nvSpPr>
          <p:cNvPr id="7" name="TextBox 6"/>
          <p:cNvSpPr txBox="1"/>
          <p:nvPr/>
        </p:nvSpPr>
        <p:spPr>
          <a:xfrm>
            <a:off x="685800" y="1081664"/>
            <a:ext cx="1379621" cy="369332"/>
          </a:xfrm>
          <a:prstGeom prst="rect">
            <a:avLst/>
          </a:prstGeom>
          <a:noFill/>
        </p:spPr>
        <p:txBody>
          <a:bodyPr wrap="square" rtlCol="0">
            <a:spAutoFit/>
          </a:bodyPr>
          <a:lstStyle/>
          <a:p>
            <a:r>
              <a:rPr lang="en-US" dirty="0" smtClean="0">
                <a:latin typeface="Arial Narrow" panose="020B0606020202030204" pitchFamily="34" charset="0"/>
              </a:rPr>
              <a:t>Sheet B</a:t>
            </a:r>
            <a:endParaRPr lang="en-US" dirty="0">
              <a:latin typeface="Arial Narrow" panose="020B0606020202030204" pitchFamily="34" charset="0"/>
            </a:endParaRPr>
          </a:p>
        </p:txBody>
      </p:sp>
    </p:spTree>
    <p:extLst>
      <p:ext uri="{BB962C8B-B14F-4D97-AF65-F5344CB8AC3E}">
        <p14:creationId xmlns:p14="http://schemas.microsoft.com/office/powerpoint/2010/main" val="290454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260486" y="6679049"/>
            <a:ext cx="2018948" cy="458391"/>
          </a:xfrm>
        </p:spPr>
        <p:txBody>
          <a:bodyPr/>
          <a:lstStyle/>
          <a:p>
            <a:pPr algn="r">
              <a:defRPr/>
            </a:pPr>
            <a:fld id="{C828B9B9-94B1-43DA-8DD2-0172B842DED6}" type="slidenum">
              <a:rPr lang="en-US" sz="1200" smtClean="0">
                <a:latin typeface="Arial Narrow" panose="020B0606020202030204" pitchFamily="34" charset="0"/>
              </a:rPr>
              <a:pPr algn="r">
                <a:defRPr/>
              </a:pPr>
              <a:t>19</a:t>
            </a:fld>
            <a:endParaRPr lang="en-US" sz="1200" dirty="0">
              <a:latin typeface="Arial Narrow" panose="020B0606020202030204" pitchFamily="34" charset="0"/>
            </a:endParaRPr>
          </a:p>
        </p:txBody>
      </p:sp>
      <p:sp>
        <p:nvSpPr>
          <p:cNvPr id="8" name="Rectangle 2"/>
          <p:cNvSpPr>
            <a:spLocks noGrp="1" noChangeArrowheads="1"/>
          </p:cNvSpPr>
          <p:nvPr>
            <p:ph type="title"/>
          </p:nvPr>
        </p:nvSpPr>
        <p:spPr>
          <a:xfrm>
            <a:off x="685800" y="228600"/>
            <a:ext cx="7772251" cy="615780"/>
          </a:xfrm>
        </p:spPr>
        <p:txBody>
          <a:bodyPr/>
          <a:lstStyle/>
          <a:p>
            <a:pPr algn="ctr" eaLnBrk="1" hangingPunct="1"/>
            <a:r>
              <a:rPr lang="en-US" sz="3200" b="1" dirty="0" smtClean="0">
                <a:solidFill>
                  <a:schemeClr val="tx1"/>
                </a:solidFill>
                <a:latin typeface="Arial Narrow" panose="020B0606020202030204" pitchFamily="34" charset="0"/>
                <a:cs typeface="Arial" panose="020B0604020202020204" pitchFamily="34" charset="0"/>
              </a:rPr>
              <a:t>Sum to Totals at Bottom of Page</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6" name="Picture 5" descr="Sum data entry on Sheet C to page total at bottom of Sheet C"/>
          <p:cNvPicPr>
            <a:picLocks noChangeAspect="1"/>
          </p:cNvPicPr>
          <p:nvPr/>
        </p:nvPicPr>
        <p:blipFill>
          <a:blip r:embed="rId3"/>
          <a:stretch>
            <a:fillRect/>
          </a:stretch>
        </p:blipFill>
        <p:spPr>
          <a:xfrm>
            <a:off x="627161" y="754454"/>
            <a:ext cx="7772400" cy="5794251"/>
          </a:xfrm>
          <a:prstGeom prst="rect">
            <a:avLst/>
          </a:prstGeom>
          <a:ln>
            <a:solidFill>
              <a:schemeClr val="tx1"/>
            </a:solidFill>
          </a:ln>
        </p:spPr>
      </p:pic>
      <p:grpSp>
        <p:nvGrpSpPr>
          <p:cNvPr id="32" name="Group 31"/>
          <p:cNvGrpSpPr/>
          <p:nvPr/>
        </p:nvGrpSpPr>
        <p:grpSpPr>
          <a:xfrm>
            <a:off x="1200110" y="2037132"/>
            <a:ext cx="6979046" cy="234301"/>
            <a:chOff x="1392622" y="2301836"/>
            <a:chExt cx="6979046" cy="234301"/>
          </a:xfrm>
        </p:grpSpPr>
        <p:sp>
          <p:nvSpPr>
            <p:cNvPr id="12" name="TextBox 11"/>
            <p:cNvSpPr txBox="1"/>
            <p:nvPr/>
          </p:nvSpPr>
          <p:spPr>
            <a:xfrm>
              <a:off x="1392622" y="2312432"/>
              <a:ext cx="304800" cy="215444"/>
            </a:xfrm>
            <a:prstGeom prst="rect">
              <a:avLst/>
            </a:prstGeom>
            <a:noFill/>
          </p:spPr>
          <p:txBody>
            <a:bodyPr wrap="square" rtlCol="0">
              <a:spAutoFit/>
            </a:bodyPr>
            <a:lstStyle/>
            <a:p>
              <a:r>
                <a:rPr lang="en-US" sz="800" dirty="0" smtClean="0"/>
                <a:t>11</a:t>
              </a:r>
              <a:endParaRPr lang="en-US" sz="800" dirty="0"/>
            </a:p>
          </p:txBody>
        </p:sp>
        <p:sp>
          <p:nvSpPr>
            <p:cNvPr id="13" name="TextBox 12"/>
            <p:cNvSpPr txBox="1"/>
            <p:nvPr/>
          </p:nvSpPr>
          <p:spPr>
            <a:xfrm>
              <a:off x="1795783" y="2312432"/>
              <a:ext cx="304800" cy="215444"/>
            </a:xfrm>
            <a:prstGeom prst="rect">
              <a:avLst/>
            </a:prstGeom>
            <a:noFill/>
          </p:spPr>
          <p:txBody>
            <a:bodyPr wrap="square" rtlCol="0">
              <a:spAutoFit/>
            </a:bodyPr>
            <a:lstStyle/>
            <a:p>
              <a:r>
                <a:rPr lang="en-US" sz="800" dirty="0" smtClean="0"/>
                <a:t>1</a:t>
              </a:r>
              <a:endParaRPr lang="en-US" sz="800" dirty="0"/>
            </a:p>
          </p:txBody>
        </p:sp>
        <p:sp>
          <p:nvSpPr>
            <p:cNvPr id="14" name="TextBox 13"/>
            <p:cNvSpPr txBox="1"/>
            <p:nvPr/>
          </p:nvSpPr>
          <p:spPr>
            <a:xfrm>
              <a:off x="5906331" y="2302861"/>
              <a:ext cx="304800" cy="215444"/>
            </a:xfrm>
            <a:prstGeom prst="rect">
              <a:avLst/>
            </a:prstGeom>
            <a:noFill/>
          </p:spPr>
          <p:txBody>
            <a:bodyPr wrap="square" rtlCol="0">
              <a:spAutoFit/>
            </a:bodyPr>
            <a:lstStyle/>
            <a:p>
              <a:r>
                <a:rPr lang="en-US" sz="800" dirty="0" smtClean="0"/>
                <a:t>1</a:t>
              </a:r>
              <a:endParaRPr lang="en-US" sz="800" dirty="0"/>
            </a:p>
          </p:txBody>
        </p:sp>
        <p:sp>
          <p:nvSpPr>
            <p:cNvPr id="15" name="TextBox 14"/>
            <p:cNvSpPr txBox="1"/>
            <p:nvPr/>
          </p:nvSpPr>
          <p:spPr>
            <a:xfrm>
              <a:off x="6200706" y="2315700"/>
              <a:ext cx="304800" cy="215444"/>
            </a:xfrm>
            <a:prstGeom prst="rect">
              <a:avLst/>
            </a:prstGeom>
            <a:noFill/>
          </p:spPr>
          <p:txBody>
            <a:bodyPr wrap="square" rtlCol="0">
              <a:spAutoFit/>
            </a:bodyPr>
            <a:lstStyle/>
            <a:p>
              <a:r>
                <a:rPr lang="en-US" sz="800" dirty="0" smtClean="0"/>
                <a:t>11</a:t>
              </a:r>
              <a:endParaRPr lang="en-US" sz="800" dirty="0"/>
            </a:p>
          </p:txBody>
        </p:sp>
        <p:sp>
          <p:nvSpPr>
            <p:cNvPr id="16" name="TextBox 15"/>
            <p:cNvSpPr txBox="1"/>
            <p:nvPr/>
          </p:nvSpPr>
          <p:spPr>
            <a:xfrm>
              <a:off x="4405290" y="2308318"/>
              <a:ext cx="304800" cy="215444"/>
            </a:xfrm>
            <a:prstGeom prst="rect">
              <a:avLst/>
            </a:prstGeom>
            <a:noFill/>
          </p:spPr>
          <p:txBody>
            <a:bodyPr wrap="square" rtlCol="0">
              <a:spAutoFit/>
            </a:bodyPr>
            <a:lstStyle/>
            <a:p>
              <a:r>
                <a:rPr lang="en-US" sz="800" dirty="0" smtClean="0"/>
                <a:t>2</a:t>
              </a:r>
              <a:endParaRPr lang="en-US" sz="800" dirty="0"/>
            </a:p>
          </p:txBody>
        </p:sp>
        <p:sp>
          <p:nvSpPr>
            <p:cNvPr id="17" name="TextBox 16"/>
            <p:cNvSpPr txBox="1"/>
            <p:nvPr/>
          </p:nvSpPr>
          <p:spPr>
            <a:xfrm>
              <a:off x="2074521" y="2316725"/>
              <a:ext cx="304800" cy="215444"/>
            </a:xfrm>
            <a:prstGeom prst="rect">
              <a:avLst/>
            </a:prstGeom>
            <a:noFill/>
          </p:spPr>
          <p:txBody>
            <a:bodyPr wrap="square" rtlCol="0">
              <a:spAutoFit/>
            </a:bodyPr>
            <a:lstStyle/>
            <a:p>
              <a:r>
                <a:rPr lang="en-US" sz="800" dirty="0" smtClean="0"/>
                <a:t>4</a:t>
              </a:r>
              <a:endParaRPr lang="en-US" sz="800" dirty="0"/>
            </a:p>
          </p:txBody>
        </p:sp>
        <p:sp>
          <p:nvSpPr>
            <p:cNvPr id="18" name="TextBox 17"/>
            <p:cNvSpPr txBox="1"/>
            <p:nvPr/>
          </p:nvSpPr>
          <p:spPr>
            <a:xfrm>
              <a:off x="2279782" y="2320693"/>
              <a:ext cx="304800" cy="215444"/>
            </a:xfrm>
            <a:prstGeom prst="rect">
              <a:avLst/>
            </a:prstGeom>
            <a:noFill/>
          </p:spPr>
          <p:txBody>
            <a:bodyPr wrap="square" rtlCol="0">
              <a:spAutoFit/>
            </a:bodyPr>
            <a:lstStyle/>
            <a:p>
              <a:r>
                <a:rPr lang="en-US" sz="800" dirty="0" smtClean="0"/>
                <a:t>6</a:t>
              </a:r>
              <a:endParaRPr lang="en-US" sz="800" dirty="0"/>
            </a:p>
          </p:txBody>
        </p:sp>
        <p:sp>
          <p:nvSpPr>
            <p:cNvPr id="19" name="TextBox 18"/>
            <p:cNvSpPr txBox="1"/>
            <p:nvPr/>
          </p:nvSpPr>
          <p:spPr>
            <a:xfrm>
              <a:off x="2782552" y="2312432"/>
              <a:ext cx="304800" cy="215444"/>
            </a:xfrm>
            <a:prstGeom prst="rect">
              <a:avLst/>
            </a:prstGeom>
            <a:noFill/>
          </p:spPr>
          <p:txBody>
            <a:bodyPr wrap="square" rtlCol="0">
              <a:spAutoFit/>
            </a:bodyPr>
            <a:lstStyle/>
            <a:p>
              <a:r>
                <a:rPr lang="en-US" sz="800" dirty="0" smtClean="0"/>
                <a:t>7</a:t>
              </a:r>
              <a:endParaRPr lang="en-US" sz="800" dirty="0"/>
            </a:p>
          </p:txBody>
        </p:sp>
        <p:sp>
          <p:nvSpPr>
            <p:cNvPr id="20" name="TextBox 19"/>
            <p:cNvSpPr txBox="1"/>
            <p:nvPr/>
          </p:nvSpPr>
          <p:spPr>
            <a:xfrm>
              <a:off x="3294445" y="2312432"/>
              <a:ext cx="304800" cy="215444"/>
            </a:xfrm>
            <a:prstGeom prst="rect">
              <a:avLst/>
            </a:prstGeom>
            <a:noFill/>
          </p:spPr>
          <p:txBody>
            <a:bodyPr wrap="square" rtlCol="0">
              <a:spAutoFit/>
            </a:bodyPr>
            <a:lstStyle/>
            <a:p>
              <a:r>
                <a:rPr lang="en-US" sz="800" dirty="0" smtClean="0"/>
                <a:t>1</a:t>
              </a:r>
              <a:endParaRPr lang="en-US" sz="800" dirty="0"/>
            </a:p>
          </p:txBody>
        </p:sp>
        <p:sp>
          <p:nvSpPr>
            <p:cNvPr id="21" name="TextBox 20"/>
            <p:cNvSpPr txBox="1"/>
            <p:nvPr/>
          </p:nvSpPr>
          <p:spPr>
            <a:xfrm>
              <a:off x="3548807" y="2312432"/>
              <a:ext cx="304800" cy="215444"/>
            </a:xfrm>
            <a:prstGeom prst="rect">
              <a:avLst/>
            </a:prstGeom>
            <a:noFill/>
          </p:spPr>
          <p:txBody>
            <a:bodyPr wrap="square" rtlCol="0">
              <a:spAutoFit/>
            </a:bodyPr>
            <a:lstStyle/>
            <a:p>
              <a:r>
                <a:rPr lang="en-US" sz="800" dirty="0" smtClean="0"/>
                <a:t>1</a:t>
              </a:r>
              <a:endParaRPr lang="en-US" sz="800" dirty="0"/>
            </a:p>
          </p:txBody>
        </p:sp>
        <p:sp>
          <p:nvSpPr>
            <p:cNvPr id="22" name="TextBox 21"/>
            <p:cNvSpPr txBox="1"/>
            <p:nvPr/>
          </p:nvSpPr>
          <p:spPr>
            <a:xfrm>
              <a:off x="3768647" y="2312432"/>
              <a:ext cx="304800" cy="215444"/>
            </a:xfrm>
            <a:prstGeom prst="rect">
              <a:avLst/>
            </a:prstGeom>
            <a:noFill/>
          </p:spPr>
          <p:txBody>
            <a:bodyPr wrap="square" rtlCol="0">
              <a:spAutoFit/>
            </a:bodyPr>
            <a:lstStyle/>
            <a:p>
              <a:r>
                <a:rPr lang="en-US" sz="800" dirty="0" smtClean="0"/>
                <a:t>10</a:t>
              </a:r>
              <a:endParaRPr lang="en-US" sz="800" dirty="0"/>
            </a:p>
          </p:txBody>
        </p:sp>
        <p:sp>
          <p:nvSpPr>
            <p:cNvPr id="23" name="TextBox 22"/>
            <p:cNvSpPr txBox="1"/>
            <p:nvPr/>
          </p:nvSpPr>
          <p:spPr>
            <a:xfrm>
              <a:off x="4071560" y="2310375"/>
              <a:ext cx="304800" cy="215444"/>
            </a:xfrm>
            <a:prstGeom prst="rect">
              <a:avLst/>
            </a:prstGeom>
            <a:noFill/>
          </p:spPr>
          <p:txBody>
            <a:bodyPr wrap="square" rtlCol="0">
              <a:spAutoFit/>
            </a:bodyPr>
            <a:lstStyle/>
            <a:p>
              <a:r>
                <a:rPr lang="en-US" sz="800" dirty="0" smtClean="0"/>
                <a:t>29</a:t>
              </a:r>
              <a:endParaRPr lang="en-US" sz="800" dirty="0"/>
            </a:p>
          </p:txBody>
        </p:sp>
        <p:sp>
          <p:nvSpPr>
            <p:cNvPr id="24" name="TextBox 23"/>
            <p:cNvSpPr txBox="1"/>
            <p:nvPr/>
          </p:nvSpPr>
          <p:spPr>
            <a:xfrm>
              <a:off x="4638651" y="2307293"/>
              <a:ext cx="304800" cy="215444"/>
            </a:xfrm>
            <a:prstGeom prst="rect">
              <a:avLst/>
            </a:prstGeom>
            <a:noFill/>
          </p:spPr>
          <p:txBody>
            <a:bodyPr wrap="square" rtlCol="0">
              <a:spAutoFit/>
            </a:bodyPr>
            <a:lstStyle/>
            <a:p>
              <a:r>
                <a:rPr lang="en-US" sz="800" dirty="0" smtClean="0"/>
                <a:t>2</a:t>
              </a:r>
              <a:endParaRPr lang="en-US" sz="800" dirty="0"/>
            </a:p>
          </p:txBody>
        </p:sp>
        <p:sp>
          <p:nvSpPr>
            <p:cNvPr id="25" name="TextBox 24"/>
            <p:cNvSpPr txBox="1"/>
            <p:nvPr/>
          </p:nvSpPr>
          <p:spPr>
            <a:xfrm>
              <a:off x="5149771" y="2307293"/>
              <a:ext cx="304800" cy="215444"/>
            </a:xfrm>
            <a:prstGeom prst="rect">
              <a:avLst/>
            </a:prstGeom>
            <a:noFill/>
          </p:spPr>
          <p:txBody>
            <a:bodyPr wrap="square" rtlCol="0">
              <a:spAutoFit/>
            </a:bodyPr>
            <a:lstStyle/>
            <a:p>
              <a:r>
                <a:rPr lang="en-US" sz="800" dirty="0" smtClean="0"/>
                <a:t>4</a:t>
              </a:r>
              <a:endParaRPr lang="en-US" sz="800" dirty="0"/>
            </a:p>
          </p:txBody>
        </p:sp>
        <p:sp>
          <p:nvSpPr>
            <p:cNvPr id="26" name="TextBox 25"/>
            <p:cNvSpPr txBox="1"/>
            <p:nvPr/>
          </p:nvSpPr>
          <p:spPr>
            <a:xfrm>
              <a:off x="5654095" y="2306268"/>
              <a:ext cx="304800" cy="215444"/>
            </a:xfrm>
            <a:prstGeom prst="rect">
              <a:avLst/>
            </a:prstGeom>
            <a:noFill/>
          </p:spPr>
          <p:txBody>
            <a:bodyPr wrap="square" rtlCol="0">
              <a:spAutoFit/>
            </a:bodyPr>
            <a:lstStyle/>
            <a:p>
              <a:r>
                <a:rPr lang="en-US" sz="800" dirty="0" smtClean="0"/>
                <a:t>1</a:t>
              </a:r>
              <a:endParaRPr lang="en-US" sz="800" dirty="0"/>
            </a:p>
          </p:txBody>
        </p:sp>
        <p:sp>
          <p:nvSpPr>
            <p:cNvPr id="27" name="TextBox 26"/>
            <p:cNvSpPr txBox="1"/>
            <p:nvPr/>
          </p:nvSpPr>
          <p:spPr>
            <a:xfrm>
              <a:off x="6524099" y="2302861"/>
              <a:ext cx="304800" cy="215444"/>
            </a:xfrm>
            <a:prstGeom prst="rect">
              <a:avLst/>
            </a:prstGeom>
            <a:noFill/>
          </p:spPr>
          <p:txBody>
            <a:bodyPr wrap="square" rtlCol="0">
              <a:spAutoFit/>
            </a:bodyPr>
            <a:lstStyle/>
            <a:p>
              <a:r>
                <a:rPr lang="en-US" sz="800" dirty="0" smtClean="0"/>
                <a:t>1</a:t>
              </a:r>
              <a:endParaRPr lang="en-US" sz="800" dirty="0"/>
            </a:p>
          </p:txBody>
        </p:sp>
        <p:sp>
          <p:nvSpPr>
            <p:cNvPr id="28" name="TextBox 27"/>
            <p:cNvSpPr txBox="1"/>
            <p:nvPr/>
          </p:nvSpPr>
          <p:spPr>
            <a:xfrm>
              <a:off x="6747317" y="2302861"/>
              <a:ext cx="304800" cy="215444"/>
            </a:xfrm>
            <a:prstGeom prst="rect">
              <a:avLst/>
            </a:prstGeom>
            <a:noFill/>
          </p:spPr>
          <p:txBody>
            <a:bodyPr wrap="square" rtlCol="0">
              <a:spAutoFit/>
            </a:bodyPr>
            <a:lstStyle/>
            <a:p>
              <a:r>
                <a:rPr lang="en-US" sz="800" dirty="0" smtClean="0"/>
                <a:t>0</a:t>
              </a:r>
              <a:endParaRPr lang="en-US" sz="800" dirty="0"/>
            </a:p>
          </p:txBody>
        </p:sp>
        <p:sp>
          <p:nvSpPr>
            <p:cNvPr id="29" name="TextBox 28"/>
            <p:cNvSpPr txBox="1"/>
            <p:nvPr/>
          </p:nvSpPr>
          <p:spPr>
            <a:xfrm>
              <a:off x="7311311" y="2310375"/>
              <a:ext cx="304800" cy="215444"/>
            </a:xfrm>
            <a:prstGeom prst="rect">
              <a:avLst/>
            </a:prstGeom>
            <a:noFill/>
          </p:spPr>
          <p:txBody>
            <a:bodyPr wrap="square" rtlCol="0">
              <a:spAutoFit/>
            </a:bodyPr>
            <a:lstStyle/>
            <a:p>
              <a:r>
                <a:rPr lang="en-US" sz="800" dirty="0" smtClean="0"/>
                <a:t>1</a:t>
              </a:r>
              <a:endParaRPr lang="en-US" sz="800" dirty="0"/>
            </a:p>
          </p:txBody>
        </p:sp>
        <p:sp>
          <p:nvSpPr>
            <p:cNvPr id="30" name="TextBox 29"/>
            <p:cNvSpPr txBox="1"/>
            <p:nvPr/>
          </p:nvSpPr>
          <p:spPr>
            <a:xfrm>
              <a:off x="7759383" y="2302861"/>
              <a:ext cx="304800" cy="215444"/>
            </a:xfrm>
            <a:prstGeom prst="rect">
              <a:avLst/>
            </a:prstGeom>
            <a:noFill/>
          </p:spPr>
          <p:txBody>
            <a:bodyPr wrap="square" rtlCol="0">
              <a:spAutoFit/>
            </a:bodyPr>
            <a:lstStyle/>
            <a:p>
              <a:r>
                <a:rPr lang="en-US" sz="800" dirty="0" smtClean="0"/>
                <a:t>0</a:t>
              </a:r>
              <a:endParaRPr lang="en-US" sz="800" dirty="0"/>
            </a:p>
          </p:txBody>
        </p:sp>
        <p:sp>
          <p:nvSpPr>
            <p:cNvPr id="31" name="TextBox 30"/>
            <p:cNvSpPr txBox="1"/>
            <p:nvPr/>
          </p:nvSpPr>
          <p:spPr>
            <a:xfrm>
              <a:off x="8066868" y="2301836"/>
              <a:ext cx="304800" cy="215444"/>
            </a:xfrm>
            <a:prstGeom prst="rect">
              <a:avLst/>
            </a:prstGeom>
            <a:noFill/>
          </p:spPr>
          <p:txBody>
            <a:bodyPr wrap="square" rtlCol="0">
              <a:spAutoFit/>
            </a:bodyPr>
            <a:lstStyle/>
            <a:p>
              <a:r>
                <a:rPr lang="en-US" sz="800" dirty="0"/>
                <a:t>2</a:t>
              </a:r>
            </a:p>
          </p:txBody>
        </p:sp>
      </p:grpSp>
      <p:grpSp>
        <p:nvGrpSpPr>
          <p:cNvPr id="5" name="Group 4"/>
          <p:cNvGrpSpPr/>
          <p:nvPr/>
        </p:nvGrpSpPr>
        <p:grpSpPr>
          <a:xfrm>
            <a:off x="169259" y="5609681"/>
            <a:ext cx="8140131" cy="666151"/>
            <a:chOff x="693461" y="5528143"/>
            <a:chExt cx="7678207" cy="666151"/>
          </a:xfrm>
        </p:grpSpPr>
        <p:sp>
          <p:nvSpPr>
            <p:cNvPr id="3" name="Right Arrow 2"/>
            <p:cNvSpPr/>
            <p:nvPr/>
          </p:nvSpPr>
          <p:spPr>
            <a:xfrm>
              <a:off x="693461" y="5528143"/>
              <a:ext cx="471115" cy="31055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0000"/>
                </a:solidFill>
                <a:latin typeface="Arial Narrow" panose="020B0606020202030204" pitchFamily="34" charset="0"/>
              </a:endParaRPr>
            </a:p>
          </p:txBody>
        </p:sp>
        <p:sp>
          <p:nvSpPr>
            <p:cNvPr id="36" name="TextBox 35"/>
            <p:cNvSpPr txBox="1"/>
            <p:nvPr/>
          </p:nvSpPr>
          <p:spPr>
            <a:xfrm>
              <a:off x="5906331" y="5529168"/>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a:t>
              </a:r>
              <a:endParaRPr lang="en-US" sz="1000" dirty="0">
                <a:solidFill>
                  <a:srgbClr val="FF0000"/>
                </a:solidFill>
                <a:latin typeface="Arial Narrow" panose="020B0606020202030204" pitchFamily="34" charset="0"/>
              </a:endParaRPr>
            </a:p>
          </p:txBody>
        </p:sp>
        <p:sp>
          <p:nvSpPr>
            <p:cNvPr id="37" name="TextBox 36"/>
            <p:cNvSpPr txBox="1"/>
            <p:nvPr/>
          </p:nvSpPr>
          <p:spPr>
            <a:xfrm>
              <a:off x="6200706" y="5542007"/>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11</a:t>
              </a:r>
              <a:endParaRPr lang="en-US" sz="1000" dirty="0">
                <a:solidFill>
                  <a:srgbClr val="FF0000"/>
                </a:solidFill>
                <a:latin typeface="Arial Narrow" panose="020B0606020202030204" pitchFamily="34" charset="0"/>
              </a:endParaRPr>
            </a:p>
          </p:txBody>
        </p:sp>
        <p:sp>
          <p:nvSpPr>
            <p:cNvPr id="38" name="TextBox 37"/>
            <p:cNvSpPr txBox="1"/>
            <p:nvPr/>
          </p:nvSpPr>
          <p:spPr>
            <a:xfrm>
              <a:off x="4405290" y="5534625"/>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2</a:t>
              </a:r>
              <a:endParaRPr lang="en-US" sz="1000" dirty="0">
                <a:solidFill>
                  <a:srgbClr val="FF0000"/>
                </a:solidFill>
                <a:latin typeface="Arial Narrow" panose="020B0606020202030204" pitchFamily="34" charset="0"/>
              </a:endParaRPr>
            </a:p>
          </p:txBody>
        </p:sp>
        <p:sp>
          <p:nvSpPr>
            <p:cNvPr id="39" name="TextBox 38"/>
            <p:cNvSpPr txBox="1"/>
            <p:nvPr/>
          </p:nvSpPr>
          <p:spPr>
            <a:xfrm>
              <a:off x="2074521" y="5543032"/>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4</a:t>
              </a:r>
              <a:endParaRPr lang="en-US" sz="1000" dirty="0">
                <a:solidFill>
                  <a:srgbClr val="FF0000"/>
                </a:solidFill>
                <a:latin typeface="Arial Narrow" panose="020B0606020202030204" pitchFamily="34" charset="0"/>
              </a:endParaRPr>
            </a:p>
          </p:txBody>
        </p:sp>
        <p:sp>
          <p:nvSpPr>
            <p:cNvPr id="40" name="TextBox 39"/>
            <p:cNvSpPr txBox="1"/>
            <p:nvPr/>
          </p:nvSpPr>
          <p:spPr>
            <a:xfrm>
              <a:off x="2279782" y="5547000"/>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6</a:t>
              </a:r>
              <a:endParaRPr lang="en-US" sz="1000" dirty="0">
                <a:solidFill>
                  <a:srgbClr val="FF0000"/>
                </a:solidFill>
                <a:latin typeface="Arial Narrow" panose="020B0606020202030204" pitchFamily="34" charset="0"/>
              </a:endParaRPr>
            </a:p>
          </p:txBody>
        </p:sp>
        <p:sp>
          <p:nvSpPr>
            <p:cNvPr id="41" name="TextBox 40"/>
            <p:cNvSpPr txBox="1"/>
            <p:nvPr/>
          </p:nvSpPr>
          <p:spPr>
            <a:xfrm>
              <a:off x="2782552" y="5538739"/>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7</a:t>
              </a:r>
              <a:endParaRPr lang="en-US" sz="1000" dirty="0">
                <a:solidFill>
                  <a:srgbClr val="FF0000"/>
                </a:solidFill>
                <a:latin typeface="Arial Narrow" panose="020B0606020202030204" pitchFamily="34" charset="0"/>
              </a:endParaRPr>
            </a:p>
          </p:txBody>
        </p:sp>
        <p:sp>
          <p:nvSpPr>
            <p:cNvPr id="42" name="TextBox 41"/>
            <p:cNvSpPr txBox="1"/>
            <p:nvPr/>
          </p:nvSpPr>
          <p:spPr>
            <a:xfrm>
              <a:off x="3294445" y="5538739"/>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a:t>
              </a:r>
              <a:endParaRPr lang="en-US" sz="1000" dirty="0">
                <a:solidFill>
                  <a:srgbClr val="FF0000"/>
                </a:solidFill>
                <a:latin typeface="Arial Narrow" panose="020B0606020202030204" pitchFamily="34" charset="0"/>
              </a:endParaRPr>
            </a:p>
          </p:txBody>
        </p:sp>
        <p:sp>
          <p:nvSpPr>
            <p:cNvPr id="43" name="TextBox 42"/>
            <p:cNvSpPr txBox="1"/>
            <p:nvPr/>
          </p:nvSpPr>
          <p:spPr>
            <a:xfrm>
              <a:off x="3548807" y="5538739"/>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a:t>
              </a:r>
              <a:endParaRPr lang="en-US" sz="1000" dirty="0">
                <a:solidFill>
                  <a:srgbClr val="FF0000"/>
                </a:solidFill>
                <a:latin typeface="Arial Narrow" panose="020B0606020202030204" pitchFamily="34" charset="0"/>
              </a:endParaRPr>
            </a:p>
          </p:txBody>
        </p:sp>
        <p:sp>
          <p:nvSpPr>
            <p:cNvPr id="44" name="TextBox 43"/>
            <p:cNvSpPr txBox="1"/>
            <p:nvPr/>
          </p:nvSpPr>
          <p:spPr>
            <a:xfrm>
              <a:off x="3768647" y="5538739"/>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10</a:t>
              </a:r>
              <a:endParaRPr lang="en-US" sz="1000" dirty="0">
                <a:solidFill>
                  <a:srgbClr val="FF0000"/>
                </a:solidFill>
                <a:latin typeface="Arial Narrow" panose="020B0606020202030204" pitchFamily="34" charset="0"/>
              </a:endParaRPr>
            </a:p>
          </p:txBody>
        </p:sp>
        <p:sp>
          <p:nvSpPr>
            <p:cNvPr id="45" name="TextBox 44"/>
            <p:cNvSpPr txBox="1"/>
            <p:nvPr/>
          </p:nvSpPr>
          <p:spPr>
            <a:xfrm>
              <a:off x="4071560" y="5536682"/>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29</a:t>
              </a:r>
              <a:endParaRPr lang="en-US" sz="1000" dirty="0">
                <a:solidFill>
                  <a:srgbClr val="FF0000"/>
                </a:solidFill>
                <a:latin typeface="Arial Narrow" panose="020B0606020202030204" pitchFamily="34" charset="0"/>
              </a:endParaRPr>
            </a:p>
          </p:txBody>
        </p:sp>
        <p:sp>
          <p:nvSpPr>
            <p:cNvPr id="46" name="TextBox 45"/>
            <p:cNvSpPr txBox="1"/>
            <p:nvPr/>
          </p:nvSpPr>
          <p:spPr>
            <a:xfrm>
              <a:off x="4638651" y="5533600"/>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2</a:t>
              </a:r>
              <a:endParaRPr lang="en-US" sz="1000" dirty="0">
                <a:solidFill>
                  <a:srgbClr val="FF0000"/>
                </a:solidFill>
                <a:latin typeface="Arial Narrow" panose="020B0606020202030204" pitchFamily="34" charset="0"/>
              </a:endParaRPr>
            </a:p>
          </p:txBody>
        </p:sp>
        <p:sp>
          <p:nvSpPr>
            <p:cNvPr id="47" name="TextBox 46"/>
            <p:cNvSpPr txBox="1"/>
            <p:nvPr/>
          </p:nvSpPr>
          <p:spPr>
            <a:xfrm>
              <a:off x="5149771" y="5533600"/>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4</a:t>
              </a:r>
              <a:endParaRPr lang="en-US" sz="1000" dirty="0">
                <a:solidFill>
                  <a:srgbClr val="FF0000"/>
                </a:solidFill>
                <a:latin typeface="Arial Narrow" panose="020B0606020202030204" pitchFamily="34" charset="0"/>
              </a:endParaRPr>
            </a:p>
          </p:txBody>
        </p:sp>
        <p:sp>
          <p:nvSpPr>
            <p:cNvPr id="48" name="TextBox 47"/>
            <p:cNvSpPr txBox="1"/>
            <p:nvPr/>
          </p:nvSpPr>
          <p:spPr>
            <a:xfrm>
              <a:off x="5654095" y="5532575"/>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a:t>
              </a:r>
              <a:endParaRPr lang="en-US" sz="1000" dirty="0">
                <a:solidFill>
                  <a:srgbClr val="FF0000"/>
                </a:solidFill>
                <a:latin typeface="Arial Narrow" panose="020B0606020202030204" pitchFamily="34" charset="0"/>
              </a:endParaRPr>
            </a:p>
          </p:txBody>
        </p:sp>
        <p:sp>
          <p:nvSpPr>
            <p:cNvPr id="49" name="TextBox 48"/>
            <p:cNvSpPr txBox="1"/>
            <p:nvPr/>
          </p:nvSpPr>
          <p:spPr>
            <a:xfrm>
              <a:off x="6524099" y="5529168"/>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a:t>
              </a:r>
              <a:endParaRPr lang="en-US" sz="1000" dirty="0">
                <a:solidFill>
                  <a:srgbClr val="FF0000"/>
                </a:solidFill>
                <a:latin typeface="Arial Narrow" panose="020B0606020202030204" pitchFamily="34" charset="0"/>
              </a:endParaRPr>
            </a:p>
          </p:txBody>
        </p:sp>
        <p:sp>
          <p:nvSpPr>
            <p:cNvPr id="50" name="TextBox 49"/>
            <p:cNvSpPr txBox="1"/>
            <p:nvPr/>
          </p:nvSpPr>
          <p:spPr>
            <a:xfrm>
              <a:off x="6747317" y="5529168"/>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0</a:t>
              </a:r>
              <a:endParaRPr lang="en-US" sz="1000" dirty="0">
                <a:solidFill>
                  <a:srgbClr val="FF0000"/>
                </a:solidFill>
                <a:latin typeface="Arial Narrow" panose="020B0606020202030204" pitchFamily="34" charset="0"/>
              </a:endParaRPr>
            </a:p>
          </p:txBody>
        </p:sp>
        <p:sp>
          <p:nvSpPr>
            <p:cNvPr id="51" name="TextBox 50"/>
            <p:cNvSpPr txBox="1"/>
            <p:nvPr/>
          </p:nvSpPr>
          <p:spPr>
            <a:xfrm>
              <a:off x="7311311" y="5536682"/>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a:t>
              </a:r>
              <a:endParaRPr lang="en-US" sz="1000" dirty="0">
                <a:solidFill>
                  <a:srgbClr val="FF0000"/>
                </a:solidFill>
                <a:latin typeface="Arial Narrow" panose="020B0606020202030204" pitchFamily="34" charset="0"/>
              </a:endParaRPr>
            </a:p>
          </p:txBody>
        </p:sp>
        <p:sp>
          <p:nvSpPr>
            <p:cNvPr id="52" name="TextBox 51"/>
            <p:cNvSpPr txBox="1"/>
            <p:nvPr/>
          </p:nvSpPr>
          <p:spPr>
            <a:xfrm>
              <a:off x="7759383" y="5529168"/>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0</a:t>
              </a:r>
              <a:endParaRPr lang="en-US" sz="1000" dirty="0">
                <a:solidFill>
                  <a:srgbClr val="FF0000"/>
                </a:solidFill>
                <a:latin typeface="Arial Narrow" panose="020B0606020202030204" pitchFamily="34" charset="0"/>
              </a:endParaRPr>
            </a:p>
          </p:txBody>
        </p:sp>
        <p:sp>
          <p:nvSpPr>
            <p:cNvPr id="53" name="TextBox 52"/>
            <p:cNvSpPr txBox="1"/>
            <p:nvPr/>
          </p:nvSpPr>
          <p:spPr>
            <a:xfrm>
              <a:off x="8066868" y="5528143"/>
              <a:ext cx="304800" cy="246221"/>
            </a:xfrm>
            <a:prstGeom prst="rect">
              <a:avLst/>
            </a:prstGeom>
            <a:noFill/>
          </p:spPr>
          <p:txBody>
            <a:bodyPr wrap="square" rtlCol="0">
              <a:spAutoFit/>
            </a:bodyPr>
            <a:lstStyle/>
            <a:p>
              <a:r>
                <a:rPr lang="en-US" sz="1000" dirty="0">
                  <a:solidFill>
                    <a:srgbClr val="FF0000"/>
                  </a:solidFill>
                  <a:latin typeface="Arial Narrow" panose="020B0606020202030204" pitchFamily="34" charset="0"/>
                </a:rPr>
                <a:t>2</a:t>
              </a:r>
            </a:p>
          </p:txBody>
        </p:sp>
        <p:sp>
          <p:nvSpPr>
            <p:cNvPr id="55" name="Right Arrow 54"/>
            <p:cNvSpPr/>
            <p:nvPr/>
          </p:nvSpPr>
          <p:spPr>
            <a:xfrm>
              <a:off x="712655" y="5883743"/>
              <a:ext cx="471115" cy="31055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grpSp>
      <p:sp>
        <p:nvSpPr>
          <p:cNvPr id="60" name="TextBox 59"/>
          <p:cNvSpPr txBox="1"/>
          <p:nvPr/>
        </p:nvSpPr>
        <p:spPr>
          <a:xfrm>
            <a:off x="2034409" y="1382859"/>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61" name="TextBox 60"/>
          <p:cNvSpPr txBox="1"/>
          <p:nvPr/>
        </p:nvSpPr>
        <p:spPr>
          <a:xfrm>
            <a:off x="5372960" y="1391005"/>
            <a:ext cx="744647"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62" name="TextBox 61"/>
          <p:cNvSpPr txBox="1"/>
          <p:nvPr/>
        </p:nvSpPr>
        <p:spPr>
          <a:xfrm>
            <a:off x="6937846" y="1373785"/>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63" name="TextBox 62"/>
          <p:cNvSpPr txBox="1"/>
          <p:nvPr/>
        </p:nvSpPr>
        <p:spPr>
          <a:xfrm>
            <a:off x="7758085" y="1371955"/>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Tree>
    <p:extLst>
      <p:ext uri="{BB962C8B-B14F-4D97-AF65-F5344CB8AC3E}">
        <p14:creationId xmlns:p14="http://schemas.microsoft.com/office/powerpoint/2010/main" val="10276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a:t>
            </a:fld>
            <a:endParaRPr lang="en-US" sz="1200" dirty="0">
              <a:latin typeface="Arial Narrow" panose="020B0606020202030204" pitchFamily="34" charset="0"/>
            </a:endParaRPr>
          </a:p>
        </p:txBody>
      </p:sp>
      <p:sp>
        <p:nvSpPr>
          <p:cNvPr id="5" name="Rectangle 4"/>
          <p:cNvSpPr/>
          <p:nvPr/>
        </p:nvSpPr>
        <p:spPr>
          <a:xfrm>
            <a:off x="685800" y="1371600"/>
            <a:ext cx="7772400" cy="2031325"/>
          </a:xfrm>
          <a:prstGeom prst="rect">
            <a:avLst/>
          </a:prstGeom>
        </p:spPr>
        <p:txBody>
          <a:bodyPr wrap="square">
            <a:spAutoFit/>
          </a:bodyPr>
          <a:lstStyle/>
          <a:p>
            <a:r>
              <a:rPr lang="en-US" dirty="0">
                <a:latin typeface="Arial Narrow" panose="020B0606020202030204" pitchFamily="34" charset="0"/>
              </a:rPr>
              <a:t>NOTE:  This training may contain visual elements that may not be accessible to persons with disabilities, including data forms and geographical maps. If you need assistance accessing any of the information contained in this training, please contact the Office of Financial Management, Forecasting and Research Division, by phone at 360-902-0599, or by email at </a:t>
            </a:r>
            <a:r>
              <a:rPr lang="en-US" u="sng" dirty="0" smtClean="0">
                <a:latin typeface="Arial Narrow" panose="020B0606020202030204" pitchFamily="34" charset="0"/>
              </a:rPr>
              <a:t>pop.annexations@ofm.wa.gov</a:t>
            </a:r>
            <a:endParaRPr lang="en-US" u="sng" dirty="0">
              <a:latin typeface="Arial Narrow" panose="020B0606020202030204" pitchFamily="34" charset="0"/>
            </a:endParaRPr>
          </a:p>
          <a:p>
            <a:pPr>
              <a:buNone/>
            </a:pPr>
            <a:endParaRPr lang="en-US" u="sng" dirty="0">
              <a:latin typeface="Arial Narrow" panose="020B0606020202030204" pitchFamily="34" charset="0"/>
            </a:endParaRPr>
          </a:p>
          <a:p>
            <a:pPr marL="55562" indent="0" algn="ctr">
              <a:buNone/>
            </a:pPr>
            <a:endParaRPr lang="en-US" dirty="0">
              <a:latin typeface="Arial Narrow" panose="020B0606020202030204" pitchFamily="34" charset="0"/>
            </a:endParaRPr>
          </a:p>
        </p:txBody>
      </p:sp>
    </p:spTree>
    <p:extLst>
      <p:ext uri="{BB962C8B-B14F-4D97-AF65-F5344CB8AC3E}">
        <p14:creationId xmlns:p14="http://schemas.microsoft.com/office/powerpoint/2010/main" val="3950937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20</a:t>
            </a:fld>
            <a:endParaRPr lang="en-US" sz="1200" dirty="0">
              <a:latin typeface="Arial Narrow" panose="020B0606020202030204" pitchFamily="34" charset="0"/>
            </a:endParaRPr>
          </a:p>
        </p:txBody>
      </p:sp>
      <p:grpSp>
        <p:nvGrpSpPr>
          <p:cNvPr id="5" name="Group 4" descr="Shows a blank Summary Tabulation Sheet D - the final tabulation form."/>
          <p:cNvGrpSpPr/>
          <p:nvPr/>
        </p:nvGrpSpPr>
        <p:grpSpPr>
          <a:xfrm>
            <a:off x="2807452" y="914400"/>
            <a:ext cx="4008467" cy="5342083"/>
            <a:chOff x="2597528" y="971206"/>
            <a:chExt cx="4008467" cy="5342083"/>
          </a:xfrm>
        </p:grpSpPr>
        <p:pic>
          <p:nvPicPr>
            <p:cNvPr id="6" name="Picture 5" descr="Introduction of Final Summary Tabulation Sheet D. This is the final tabulation sheet."/>
            <p:cNvPicPr>
              <a:picLocks noChangeAspect="1"/>
            </p:cNvPicPr>
            <p:nvPr/>
          </p:nvPicPr>
          <p:blipFill>
            <a:blip r:embed="rId3"/>
            <a:stretch>
              <a:fillRect/>
            </a:stretch>
          </p:blipFill>
          <p:spPr>
            <a:xfrm>
              <a:off x="2597528" y="971206"/>
              <a:ext cx="4008467" cy="5342083"/>
            </a:xfrm>
            <a:prstGeom prst="rect">
              <a:avLst/>
            </a:prstGeom>
            <a:ln>
              <a:solidFill>
                <a:schemeClr val="tx1"/>
              </a:solidFill>
            </a:ln>
          </p:spPr>
        </p:pic>
        <p:grpSp>
          <p:nvGrpSpPr>
            <p:cNvPr id="7" name="Group 6"/>
            <p:cNvGrpSpPr/>
            <p:nvPr/>
          </p:nvGrpSpPr>
          <p:grpSpPr>
            <a:xfrm>
              <a:off x="2757749" y="1629508"/>
              <a:ext cx="3712774" cy="2536092"/>
              <a:chOff x="2757749" y="1629508"/>
              <a:chExt cx="3712774" cy="2536092"/>
            </a:xfrm>
          </p:grpSpPr>
          <p:cxnSp>
            <p:nvCxnSpPr>
              <p:cNvPr id="8" name="Straight Connector 7"/>
              <p:cNvCxnSpPr/>
              <p:nvPr/>
            </p:nvCxnSpPr>
            <p:spPr>
              <a:xfrm flipV="1">
                <a:off x="2757749" y="1629508"/>
                <a:ext cx="3710354" cy="117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60169" y="4151086"/>
                <a:ext cx="3710354"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0" name="Rectangle 2"/>
          <p:cNvSpPr>
            <a:spLocks noGrp="1" noChangeArrowheads="1"/>
          </p:cNvSpPr>
          <p:nvPr>
            <p:ph type="title"/>
          </p:nvPr>
        </p:nvSpPr>
        <p:spPr>
          <a:xfrm>
            <a:off x="685800" y="228600"/>
            <a:ext cx="7772251" cy="605731"/>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Final Summary </a:t>
            </a:r>
            <a:r>
              <a:rPr lang="en-US" sz="3200" b="1" dirty="0">
                <a:solidFill>
                  <a:schemeClr val="tx1"/>
                </a:solidFill>
                <a:latin typeface="Arial Narrow" panose="020B0606020202030204" pitchFamily="34" charset="0"/>
                <a:cs typeface="Arial" panose="020B0604020202020204" pitchFamily="34" charset="0"/>
              </a:rPr>
              <a:t>Tabulation - Sheet D</a:t>
            </a:r>
          </a:p>
        </p:txBody>
      </p:sp>
    </p:spTree>
    <p:extLst>
      <p:ext uri="{BB962C8B-B14F-4D97-AF65-F5344CB8AC3E}">
        <p14:creationId xmlns:p14="http://schemas.microsoft.com/office/powerpoint/2010/main" val="36066330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21</a:t>
            </a:fld>
            <a:endParaRPr lang="en-US" sz="1200" dirty="0">
              <a:latin typeface="Arial Narrow" panose="020B0606020202030204" pitchFamily="34" charset="0"/>
            </a:endParaRPr>
          </a:p>
        </p:txBody>
      </p:sp>
      <p:sp>
        <p:nvSpPr>
          <p:cNvPr id="5" name="Rectangle 4"/>
          <p:cNvSpPr/>
          <p:nvPr/>
        </p:nvSpPr>
        <p:spPr>
          <a:xfrm>
            <a:off x="685800" y="914400"/>
            <a:ext cx="3092380" cy="2385268"/>
          </a:xfrm>
          <a:prstGeom prst="rect">
            <a:avLst/>
          </a:prstGeom>
        </p:spPr>
        <p:txBody>
          <a:bodyPr wrap="square">
            <a:spAutoFit/>
          </a:bodyPr>
          <a:lstStyle/>
          <a:p>
            <a:pPr marL="219456" indent="-219456">
              <a:spcBef>
                <a:spcPct val="0"/>
              </a:spcBef>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Complete the top part of the form with city/town name and ordinance number</a:t>
            </a:r>
          </a:p>
          <a:p>
            <a:pPr marL="219456" indent="-219456">
              <a:spcBef>
                <a:spcPct val="0"/>
              </a:spcBef>
              <a:spcAft>
                <a:spcPts val="600"/>
              </a:spcAft>
              <a:buFont typeface="Arial" panose="020B0604020202020204" pitchFamily="34" charset="0"/>
              <a:buChar char="•"/>
            </a:pPr>
            <a:r>
              <a:rPr lang="en-US" dirty="0">
                <a:latin typeface="Arial Narrow" panose="020B0606020202030204" pitchFamily="34" charset="0"/>
                <a:cs typeface="Arial" panose="020B0604020202020204" pitchFamily="34" charset="0"/>
              </a:rPr>
              <a:t>E</a:t>
            </a:r>
            <a:r>
              <a:rPr lang="en-US" dirty="0" smtClean="0">
                <a:latin typeface="Arial Narrow" panose="020B0606020202030204" pitchFamily="34" charset="0"/>
                <a:cs typeface="Arial" panose="020B0604020202020204" pitchFamily="34" charset="0"/>
              </a:rPr>
              <a:t>nter census total population in the box to the right. It is the sum of total population (line1 col.4) and group quarter population (line 2, col. 2)</a:t>
            </a:r>
          </a:p>
        </p:txBody>
      </p:sp>
      <p:grpSp>
        <p:nvGrpSpPr>
          <p:cNvPr id="6" name="Group 5" descr="Complete the top part of Sheet D"/>
          <p:cNvGrpSpPr/>
          <p:nvPr/>
        </p:nvGrpSpPr>
        <p:grpSpPr>
          <a:xfrm>
            <a:off x="4476439" y="976871"/>
            <a:ext cx="4008467" cy="5342083"/>
            <a:chOff x="2597528" y="971206"/>
            <a:chExt cx="4008467" cy="5342083"/>
          </a:xfrm>
        </p:grpSpPr>
        <p:pic>
          <p:nvPicPr>
            <p:cNvPr id="7" name="Picture 6" descr="Instructions for completing the top of form Sheet D"/>
            <p:cNvPicPr>
              <a:picLocks noChangeAspect="1"/>
            </p:cNvPicPr>
            <p:nvPr/>
          </p:nvPicPr>
          <p:blipFill>
            <a:blip r:embed="rId3"/>
            <a:stretch>
              <a:fillRect/>
            </a:stretch>
          </p:blipFill>
          <p:spPr>
            <a:xfrm>
              <a:off x="2597528" y="971206"/>
              <a:ext cx="4008467" cy="5342083"/>
            </a:xfrm>
            <a:prstGeom prst="rect">
              <a:avLst/>
            </a:prstGeom>
            <a:ln>
              <a:solidFill>
                <a:schemeClr val="tx1"/>
              </a:solidFill>
            </a:ln>
          </p:spPr>
        </p:pic>
        <p:grpSp>
          <p:nvGrpSpPr>
            <p:cNvPr id="8" name="Group 7"/>
            <p:cNvGrpSpPr/>
            <p:nvPr/>
          </p:nvGrpSpPr>
          <p:grpSpPr>
            <a:xfrm>
              <a:off x="2757749" y="1629508"/>
              <a:ext cx="3712774" cy="2536092"/>
              <a:chOff x="2757749" y="1629508"/>
              <a:chExt cx="3712774" cy="2536092"/>
            </a:xfrm>
          </p:grpSpPr>
          <p:cxnSp>
            <p:nvCxnSpPr>
              <p:cNvPr id="9" name="Straight Connector 8"/>
              <p:cNvCxnSpPr/>
              <p:nvPr/>
            </p:nvCxnSpPr>
            <p:spPr>
              <a:xfrm flipV="1">
                <a:off x="2757749" y="1629508"/>
                <a:ext cx="3710354" cy="117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760169" y="4151086"/>
                <a:ext cx="3710354"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3" name="Rectangle 2"/>
          <p:cNvSpPr txBox="1">
            <a:spLocks noChangeArrowheads="1"/>
          </p:cNvSpPr>
          <p:nvPr/>
        </p:nvSpPr>
        <p:spPr>
          <a:xfrm>
            <a:off x="685800" y="228600"/>
            <a:ext cx="7772400" cy="584570"/>
          </a:xfrm>
          <a:prstGeom prst="rect">
            <a:avLst/>
          </a:prstGeom>
        </p:spPr>
        <p:txBody>
          <a:bodyPr lIns="85707" tIns="42853" rIns="85707" bIns="42853"/>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Completing Top Section - Sheet D</a:t>
            </a:r>
            <a:endParaRPr lang="en-US" sz="3200" b="1" dirty="0">
              <a:solidFill>
                <a:schemeClr val="tx1"/>
              </a:solidFill>
              <a:latin typeface="Arial Narrow" panose="020B0606020202030204" pitchFamily="34" charset="0"/>
              <a:cs typeface="Arial" panose="020B0604020202020204" pitchFamily="34" charset="0"/>
            </a:endParaRPr>
          </a:p>
        </p:txBody>
      </p:sp>
      <p:grpSp>
        <p:nvGrpSpPr>
          <p:cNvPr id="3" name="Group 2"/>
          <p:cNvGrpSpPr/>
          <p:nvPr/>
        </p:nvGrpSpPr>
        <p:grpSpPr>
          <a:xfrm>
            <a:off x="3806042" y="1224110"/>
            <a:ext cx="3726674" cy="3060585"/>
            <a:chOff x="3806042" y="1224110"/>
            <a:chExt cx="3726674" cy="3060585"/>
          </a:xfrm>
        </p:grpSpPr>
        <p:sp>
          <p:nvSpPr>
            <p:cNvPr id="2" name="TextBox 1"/>
            <p:cNvSpPr txBox="1"/>
            <p:nvPr/>
          </p:nvSpPr>
          <p:spPr>
            <a:xfrm>
              <a:off x="5344403" y="1224110"/>
              <a:ext cx="665872" cy="230832"/>
            </a:xfrm>
            <a:prstGeom prst="rect">
              <a:avLst/>
            </a:prstGeom>
            <a:noFill/>
          </p:spPr>
          <p:txBody>
            <a:bodyPr wrap="square" rtlCol="0">
              <a:spAutoFit/>
            </a:bodyPr>
            <a:lstStyle/>
            <a:p>
              <a:r>
                <a:rPr lang="en-US" sz="900" dirty="0" smtClean="0">
                  <a:solidFill>
                    <a:srgbClr val="FF0000"/>
                  </a:solidFill>
                  <a:latin typeface="Arial Narrow" panose="020B0606020202030204" pitchFamily="34" charset="0"/>
                </a:rPr>
                <a:t>Stonesville</a:t>
              </a:r>
              <a:endParaRPr lang="en-US" sz="900" dirty="0">
                <a:solidFill>
                  <a:srgbClr val="FF0000"/>
                </a:solidFill>
                <a:latin typeface="Arial Narrow" panose="020B0606020202030204" pitchFamily="34" charset="0"/>
              </a:endParaRPr>
            </a:p>
          </p:txBody>
        </p:sp>
        <p:sp>
          <p:nvSpPr>
            <p:cNvPr id="12" name="TextBox 11"/>
            <p:cNvSpPr txBox="1"/>
            <p:nvPr/>
          </p:nvSpPr>
          <p:spPr>
            <a:xfrm>
              <a:off x="5344403" y="1316460"/>
              <a:ext cx="665872" cy="230832"/>
            </a:xfrm>
            <a:prstGeom prst="rect">
              <a:avLst/>
            </a:prstGeom>
            <a:noFill/>
          </p:spPr>
          <p:txBody>
            <a:bodyPr wrap="square" rtlCol="0">
              <a:spAutoFit/>
            </a:bodyPr>
            <a:lstStyle/>
            <a:p>
              <a:r>
                <a:rPr lang="en-US" sz="900" dirty="0" smtClean="0">
                  <a:solidFill>
                    <a:srgbClr val="FF0000"/>
                  </a:solidFill>
                  <a:latin typeface="Arial Narrow" panose="020B0606020202030204" pitchFamily="34" charset="0"/>
                </a:rPr>
                <a:t>2016/1075</a:t>
              </a:r>
              <a:endParaRPr lang="en-US" sz="900" dirty="0">
                <a:solidFill>
                  <a:srgbClr val="FF0000"/>
                </a:solidFill>
                <a:latin typeface="Arial Narrow" panose="020B0606020202030204" pitchFamily="34" charset="0"/>
              </a:endParaRPr>
            </a:p>
          </p:txBody>
        </p:sp>
        <p:cxnSp>
          <p:nvCxnSpPr>
            <p:cNvPr id="15" name="Straight Arrow Connector 14"/>
            <p:cNvCxnSpPr/>
            <p:nvPr/>
          </p:nvCxnSpPr>
          <p:spPr>
            <a:xfrm flipV="1">
              <a:off x="3884942" y="2917623"/>
              <a:ext cx="751718" cy="226860"/>
            </a:xfrm>
            <a:prstGeom prst="straightConnector1">
              <a:avLst/>
            </a:prstGeom>
            <a:ln w="1047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806042" y="4057835"/>
              <a:ext cx="751718" cy="226860"/>
            </a:xfrm>
            <a:prstGeom prst="straightConnector1">
              <a:avLst/>
            </a:prstGeom>
            <a:ln w="1047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7043526" y="1386922"/>
              <a:ext cx="489190" cy="279601"/>
            </a:xfrm>
            <a:prstGeom prst="straightConnector1">
              <a:avLst/>
            </a:prstGeom>
            <a:ln w="1047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3178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s the census totals at the bottom of Sheet C that will be transferred to Sheet D"/>
          <p:cNvPicPr>
            <a:picLocks noChangeAspect="1"/>
          </p:cNvPicPr>
          <p:nvPr/>
        </p:nvPicPr>
        <p:blipFill>
          <a:blip r:embed="rId3"/>
          <a:stretch>
            <a:fillRect/>
          </a:stretch>
        </p:blipFill>
        <p:spPr>
          <a:xfrm>
            <a:off x="976531" y="964004"/>
            <a:ext cx="7140559" cy="2636748"/>
          </a:xfrm>
          <a:prstGeom prst="rect">
            <a:avLst/>
          </a:prstGeom>
        </p:spPr>
      </p:pic>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22</a:t>
            </a:fld>
            <a:endParaRPr lang="en-US" sz="1200" dirty="0">
              <a:latin typeface="Arial Narrow" panose="020B0606020202030204" pitchFamily="34" charset="0"/>
            </a:endParaRPr>
          </a:p>
        </p:txBody>
      </p:sp>
      <p:pic>
        <p:nvPicPr>
          <p:cNvPr id="5" name="Picture 4" descr="Shows where Sheet C totals are transferred to on Sheet D"/>
          <p:cNvPicPr>
            <a:picLocks noChangeAspect="1"/>
          </p:cNvPicPr>
          <p:nvPr/>
        </p:nvPicPr>
        <p:blipFill>
          <a:blip r:embed="rId4"/>
          <a:stretch>
            <a:fillRect/>
          </a:stretch>
        </p:blipFill>
        <p:spPr>
          <a:xfrm>
            <a:off x="1467715" y="3741378"/>
            <a:ext cx="5562508" cy="3026659"/>
          </a:xfrm>
          <a:prstGeom prst="rect">
            <a:avLst/>
          </a:prstGeom>
          <a:ln w="25400">
            <a:solidFill>
              <a:schemeClr val="tx1"/>
            </a:solidFill>
          </a:ln>
        </p:spPr>
      </p:pic>
      <p:grpSp>
        <p:nvGrpSpPr>
          <p:cNvPr id="11" name="Group 10"/>
          <p:cNvGrpSpPr/>
          <p:nvPr/>
        </p:nvGrpSpPr>
        <p:grpSpPr>
          <a:xfrm>
            <a:off x="1754506" y="2830675"/>
            <a:ext cx="3470406" cy="3783502"/>
            <a:chOff x="1754506" y="2830675"/>
            <a:chExt cx="3470406" cy="3783502"/>
          </a:xfrm>
        </p:grpSpPr>
        <p:sp>
          <p:nvSpPr>
            <p:cNvPr id="21" name="Oval 20"/>
            <p:cNvSpPr/>
            <p:nvPr/>
          </p:nvSpPr>
          <p:spPr>
            <a:xfrm>
              <a:off x="1754506" y="2830675"/>
              <a:ext cx="1739444" cy="419048"/>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cxnSp>
          <p:nvCxnSpPr>
            <p:cNvPr id="23" name="Straight Arrow Connector 22"/>
            <p:cNvCxnSpPr/>
            <p:nvPr/>
          </p:nvCxnSpPr>
          <p:spPr>
            <a:xfrm>
              <a:off x="2931020" y="3244393"/>
              <a:ext cx="1881981" cy="1649937"/>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643564" y="4803541"/>
              <a:ext cx="581348" cy="1810636"/>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arrow" panose="020B0606020202030204" pitchFamily="34" charset="0"/>
              </a:endParaRPr>
            </a:p>
          </p:txBody>
        </p:sp>
      </p:grpSp>
      <p:grpSp>
        <p:nvGrpSpPr>
          <p:cNvPr id="9" name="Group 8"/>
          <p:cNvGrpSpPr/>
          <p:nvPr/>
        </p:nvGrpSpPr>
        <p:grpSpPr>
          <a:xfrm>
            <a:off x="2784989" y="2810764"/>
            <a:ext cx="3448637" cy="3767407"/>
            <a:chOff x="2784989" y="2810764"/>
            <a:chExt cx="3448637" cy="3767407"/>
          </a:xfrm>
        </p:grpSpPr>
        <p:sp>
          <p:nvSpPr>
            <p:cNvPr id="18" name="Oval 17"/>
            <p:cNvSpPr/>
            <p:nvPr/>
          </p:nvSpPr>
          <p:spPr>
            <a:xfrm>
              <a:off x="4086224" y="2810764"/>
              <a:ext cx="2147402" cy="419048"/>
            </a:xfrm>
            <a:prstGeom prst="ellipse">
              <a:avLst/>
            </a:prstGeom>
            <a:noFill/>
            <a:ln w="508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cxnSp>
          <p:nvCxnSpPr>
            <p:cNvPr id="20" name="Straight Arrow Connector 19"/>
            <p:cNvCxnSpPr/>
            <p:nvPr/>
          </p:nvCxnSpPr>
          <p:spPr>
            <a:xfrm flipH="1">
              <a:off x="3097470" y="3244854"/>
              <a:ext cx="1563787" cy="1513235"/>
            </a:xfrm>
            <a:prstGeom prst="straightConnector1">
              <a:avLst/>
            </a:prstGeom>
            <a:ln w="38100">
              <a:solidFill>
                <a:srgbClr val="006600"/>
              </a:solidFill>
              <a:tailEnd type="triangle"/>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784989" y="4758089"/>
              <a:ext cx="624961" cy="1820082"/>
            </a:xfrm>
            <a:prstGeom prst="ellipse">
              <a:avLst/>
            </a:prstGeom>
            <a:noFill/>
            <a:ln w="508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arrow" panose="020B0606020202030204" pitchFamily="34" charset="0"/>
              </a:endParaRPr>
            </a:p>
          </p:txBody>
        </p:sp>
      </p:grpSp>
      <p:grpSp>
        <p:nvGrpSpPr>
          <p:cNvPr id="10" name="Group 9"/>
          <p:cNvGrpSpPr/>
          <p:nvPr/>
        </p:nvGrpSpPr>
        <p:grpSpPr>
          <a:xfrm>
            <a:off x="3409951" y="2826004"/>
            <a:ext cx="4707139" cy="3909145"/>
            <a:chOff x="3409951" y="2826004"/>
            <a:chExt cx="4707139" cy="3909145"/>
          </a:xfrm>
        </p:grpSpPr>
        <p:sp>
          <p:nvSpPr>
            <p:cNvPr id="15" name="Oval 14"/>
            <p:cNvSpPr/>
            <p:nvPr/>
          </p:nvSpPr>
          <p:spPr>
            <a:xfrm>
              <a:off x="6186034" y="2826004"/>
              <a:ext cx="1931056" cy="419048"/>
            </a:xfrm>
            <a:prstGeom prst="ellipse">
              <a:avLst/>
            </a:prstGeom>
            <a:noFill/>
            <a:ln w="603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cxnSp>
          <p:nvCxnSpPr>
            <p:cNvPr id="17" name="Straight Arrow Connector 16"/>
            <p:cNvCxnSpPr/>
            <p:nvPr/>
          </p:nvCxnSpPr>
          <p:spPr>
            <a:xfrm flipH="1">
              <a:off x="3746193" y="3241211"/>
              <a:ext cx="3221548" cy="1320675"/>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3409951" y="4566481"/>
              <a:ext cx="676274" cy="2168668"/>
            </a:xfrm>
            <a:prstGeom prst="ellipse">
              <a:avLst/>
            </a:prstGeom>
            <a:noFill/>
            <a:ln w="603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grpSp>
      <p:sp>
        <p:nvSpPr>
          <p:cNvPr id="28" name="TextBox 27"/>
          <p:cNvSpPr txBox="1"/>
          <p:nvPr/>
        </p:nvSpPr>
        <p:spPr>
          <a:xfrm>
            <a:off x="4834324" y="5094640"/>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4</a:t>
            </a:r>
            <a:endParaRPr lang="en-US" sz="1000" b="1" dirty="0">
              <a:solidFill>
                <a:srgbClr val="FF0000"/>
              </a:solidFill>
              <a:latin typeface="Arial Narrow" panose="020B0606020202030204" pitchFamily="34" charset="0"/>
            </a:endParaRPr>
          </a:p>
        </p:txBody>
      </p:sp>
      <p:sp>
        <p:nvSpPr>
          <p:cNvPr id="30" name="TextBox 29"/>
          <p:cNvSpPr txBox="1"/>
          <p:nvPr/>
        </p:nvSpPr>
        <p:spPr>
          <a:xfrm>
            <a:off x="4817025" y="5253370"/>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6</a:t>
            </a:r>
            <a:endParaRPr lang="en-US" sz="1000" b="1" dirty="0">
              <a:solidFill>
                <a:srgbClr val="FF0000"/>
              </a:solidFill>
              <a:latin typeface="Arial Narrow" panose="020B0606020202030204" pitchFamily="34" charset="0"/>
            </a:endParaRPr>
          </a:p>
        </p:txBody>
      </p:sp>
      <p:sp>
        <p:nvSpPr>
          <p:cNvPr id="32" name="TextBox 31"/>
          <p:cNvSpPr txBox="1"/>
          <p:nvPr/>
        </p:nvSpPr>
        <p:spPr>
          <a:xfrm>
            <a:off x="4836077" y="5598781"/>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7</a:t>
            </a:r>
            <a:endParaRPr lang="en-US" sz="1000" b="1" dirty="0">
              <a:solidFill>
                <a:srgbClr val="FF0000"/>
              </a:solidFill>
              <a:latin typeface="Arial Narrow" panose="020B0606020202030204" pitchFamily="34" charset="0"/>
            </a:endParaRPr>
          </a:p>
        </p:txBody>
      </p:sp>
      <p:sp>
        <p:nvSpPr>
          <p:cNvPr id="33" name="TextBox 32"/>
          <p:cNvSpPr txBox="1"/>
          <p:nvPr/>
        </p:nvSpPr>
        <p:spPr>
          <a:xfrm>
            <a:off x="4817025" y="5967367"/>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34" name="TextBox 33"/>
          <p:cNvSpPr txBox="1"/>
          <p:nvPr/>
        </p:nvSpPr>
        <p:spPr>
          <a:xfrm>
            <a:off x="4834325" y="612050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35" name="TextBox 34"/>
          <p:cNvSpPr txBox="1"/>
          <p:nvPr/>
        </p:nvSpPr>
        <p:spPr>
          <a:xfrm>
            <a:off x="4817025" y="6290095"/>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19</a:t>
            </a:r>
            <a:endParaRPr lang="en-US" sz="1000" dirty="0">
              <a:solidFill>
                <a:srgbClr val="FF0000"/>
              </a:solidFill>
              <a:latin typeface="Arial Narrow" panose="020B0606020202030204" pitchFamily="34" charset="0"/>
            </a:endParaRPr>
          </a:p>
        </p:txBody>
      </p:sp>
      <p:sp>
        <p:nvSpPr>
          <p:cNvPr id="37" name="TextBox 36"/>
          <p:cNvSpPr txBox="1"/>
          <p:nvPr/>
        </p:nvSpPr>
        <p:spPr>
          <a:xfrm>
            <a:off x="3012477" y="5065047"/>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2</a:t>
            </a:r>
            <a:endParaRPr lang="en-US" sz="1000" b="1" dirty="0">
              <a:solidFill>
                <a:srgbClr val="FF0000"/>
              </a:solidFill>
              <a:latin typeface="Arial Narrow" panose="020B0606020202030204" pitchFamily="34" charset="0"/>
            </a:endParaRPr>
          </a:p>
        </p:txBody>
      </p:sp>
      <p:sp>
        <p:nvSpPr>
          <p:cNvPr id="38" name="TextBox 37"/>
          <p:cNvSpPr txBox="1"/>
          <p:nvPr/>
        </p:nvSpPr>
        <p:spPr>
          <a:xfrm>
            <a:off x="3005528" y="5262312"/>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2</a:t>
            </a:r>
            <a:endParaRPr lang="en-US" sz="1000" b="1" dirty="0">
              <a:solidFill>
                <a:srgbClr val="FF0000"/>
              </a:solidFill>
              <a:latin typeface="Arial Narrow" panose="020B0606020202030204" pitchFamily="34" charset="0"/>
            </a:endParaRPr>
          </a:p>
        </p:txBody>
      </p:sp>
      <p:sp>
        <p:nvSpPr>
          <p:cNvPr id="39" name="TextBox 38"/>
          <p:cNvSpPr txBox="1"/>
          <p:nvPr/>
        </p:nvSpPr>
        <p:spPr>
          <a:xfrm>
            <a:off x="3005528" y="5603366"/>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4</a:t>
            </a:r>
            <a:endParaRPr lang="en-US" sz="1000" b="1" dirty="0">
              <a:solidFill>
                <a:srgbClr val="FF0000"/>
              </a:solidFill>
              <a:latin typeface="Arial Narrow" panose="020B0606020202030204" pitchFamily="34" charset="0"/>
            </a:endParaRPr>
          </a:p>
        </p:txBody>
      </p:sp>
      <p:sp>
        <p:nvSpPr>
          <p:cNvPr id="40" name="TextBox 39"/>
          <p:cNvSpPr txBox="1"/>
          <p:nvPr/>
        </p:nvSpPr>
        <p:spPr>
          <a:xfrm>
            <a:off x="2977876" y="5927623"/>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1" name="TextBox 40"/>
          <p:cNvSpPr txBox="1"/>
          <p:nvPr/>
        </p:nvSpPr>
        <p:spPr>
          <a:xfrm>
            <a:off x="2969226" y="6133978"/>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2" name="TextBox 41"/>
          <p:cNvSpPr txBox="1"/>
          <p:nvPr/>
        </p:nvSpPr>
        <p:spPr>
          <a:xfrm>
            <a:off x="2969226" y="6304302"/>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10</a:t>
            </a:r>
            <a:endParaRPr lang="en-US" sz="1000" dirty="0">
              <a:solidFill>
                <a:srgbClr val="FF0000"/>
              </a:solidFill>
              <a:latin typeface="Arial Narrow" panose="020B0606020202030204" pitchFamily="34" charset="0"/>
            </a:endParaRPr>
          </a:p>
        </p:txBody>
      </p:sp>
      <p:sp>
        <p:nvSpPr>
          <p:cNvPr id="43" name="TextBox 42"/>
          <p:cNvSpPr txBox="1"/>
          <p:nvPr/>
        </p:nvSpPr>
        <p:spPr>
          <a:xfrm>
            <a:off x="3630489" y="5063365"/>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4" name="TextBox 43"/>
          <p:cNvSpPr txBox="1"/>
          <p:nvPr/>
        </p:nvSpPr>
        <p:spPr>
          <a:xfrm>
            <a:off x="3615476" y="5597099"/>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45" name="TextBox 44"/>
          <p:cNvSpPr txBox="1"/>
          <p:nvPr/>
        </p:nvSpPr>
        <p:spPr>
          <a:xfrm>
            <a:off x="3615476" y="5233635"/>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46" name="TextBox 45"/>
          <p:cNvSpPr txBox="1"/>
          <p:nvPr/>
        </p:nvSpPr>
        <p:spPr>
          <a:xfrm>
            <a:off x="3642012" y="5960563"/>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0</a:t>
            </a:r>
            <a:endParaRPr lang="en-US" sz="1000" b="1" dirty="0">
              <a:solidFill>
                <a:srgbClr val="FF0000"/>
              </a:solidFill>
              <a:latin typeface="Arial Narrow" panose="020B0606020202030204" pitchFamily="34" charset="0"/>
            </a:endParaRPr>
          </a:p>
        </p:txBody>
      </p:sp>
      <p:sp>
        <p:nvSpPr>
          <p:cNvPr id="47" name="TextBox 46"/>
          <p:cNvSpPr txBox="1"/>
          <p:nvPr/>
        </p:nvSpPr>
        <p:spPr>
          <a:xfrm>
            <a:off x="3644062" y="6307623"/>
            <a:ext cx="304800" cy="246221"/>
          </a:xfrm>
          <a:prstGeom prst="rect">
            <a:avLst/>
          </a:prstGeom>
          <a:noFill/>
        </p:spPr>
        <p:txBody>
          <a:bodyPr wrap="square" rtlCol="0">
            <a:spAutoFit/>
          </a:bodyPr>
          <a:lstStyle/>
          <a:p>
            <a:r>
              <a:rPr lang="en-US" sz="1000" dirty="0" smtClean="0">
                <a:solidFill>
                  <a:srgbClr val="FF0000"/>
                </a:solidFill>
                <a:latin typeface="Arial Narrow" panose="020B0606020202030204" pitchFamily="34" charset="0"/>
              </a:rPr>
              <a:t>2</a:t>
            </a:r>
            <a:endParaRPr lang="en-US" sz="1000" dirty="0">
              <a:solidFill>
                <a:srgbClr val="FF0000"/>
              </a:solidFill>
              <a:latin typeface="Arial Narrow" panose="020B0606020202030204" pitchFamily="34" charset="0"/>
            </a:endParaRPr>
          </a:p>
        </p:txBody>
      </p:sp>
      <p:sp>
        <p:nvSpPr>
          <p:cNvPr id="48" name="Rectangle 2"/>
          <p:cNvSpPr txBox="1">
            <a:spLocks noChangeArrowheads="1"/>
          </p:cNvSpPr>
          <p:nvPr/>
        </p:nvSpPr>
        <p:spPr>
          <a:xfrm>
            <a:off x="685800" y="228600"/>
            <a:ext cx="7772400" cy="645474"/>
          </a:xfrm>
          <a:prstGeom prst="rect">
            <a:avLst/>
          </a:prstGeom>
        </p:spPr>
        <p:txBody>
          <a:bodyPr lIns="85707" tIns="42853" rIns="85707" bIns="42853"/>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Complete Housing Unit Portion - Sheet D</a:t>
            </a:r>
            <a:endParaRPr lang="en-US" sz="3200" b="1" dirty="0">
              <a:solidFill>
                <a:schemeClr val="tx1"/>
              </a:solidFill>
              <a:latin typeface="Arial Narrow" panose="020B0606020202030204" pitchFamily="34" charset="0"/>
              <a:cs typeface="Arial" panose="020B0604020202020204" pitchFamily="34" charset="0"/>
            </a:endParaRPr>
          </a:p>
        </p:txBody>
      </p:sp>
      <p:sp>
        <p:nvSpPr>
          <p:cNvPr id="36" name="TextBox 35"/>
          <p:cNvSpPr txBox="1"/>
          <p:nvPr/>
        </p:nvSpPr>
        <p:spPr>
          <a:xfrm>
            <a:off x="2757694" y="4061676"/>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49" name="TextBox 48"/>
          <p:cNvSpPr txBox="1"/>
          <p:nvPr/>
        </p:nvSpPr>
        <p:spPr>
          <a:xfrm>
            <a:off x="2749302" y="4200374"/>
            <a:ext cx="744647"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51" name="TextBox 50"/>
          <p:cNvSpPr txBox="1"/>
          <p:nvPr/>
        </p:nvSpPr>
        <p:spPr>
          <a:xfrm>
            <a:off x="6123906" y="4164049"/>
            <a:ext cx="304800" cy="215444"/>
          </a:xfrm>
          <a:prstGeom prst="rect">
            <a:avLst/>
          </a:prstGeom>
          <a:noFill/>
        </p:spPr>
        <p:txBody>
          <a:bodyPr wrap="square" rtlCol="0">
            <a:spAutoFit/>
          </a:bodyPr>
          <a:lstStyle/>
          <a:p>
            <a:r>
              <a:rPr lang="en-US" sz="800" dirty="0" smtClean="0"/>
              <a:t>29</a:t>
            </a:r>
            <a:endParaRPr lang="en-US" sz="800" dirty="0"/>
          </a:p>
        </p:txBody>
      </p:sp>
    </p:spTree>
    <p:extLst>
      <p:ext uri="{BB962C8B-B14F-4D97-AF65-F5344CB8AC3E}">
        <p14:creationId xmlns:p14="http://schemas.microsoft.com/office/powerpoint/2010/main" val="394087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23</a:t>
            </a:fld>
            <a:endParaRPr lang="en-US" sz="1200" dirty="0">
              <a:latin typeface="Arial Narrow" panose="020B0606020202030204" pitchFamily="34" charset="0"/>
            </a:endParaRPr>
          </a:p>
        </p:txBody>
      </p:sp>
      <p:sp>
        <p:nvSpPr>
          <p:cNvPr id="12" name="Rectangle 2"/>
          <p:cNvSpPr txBox="1">
            <a:spLocks noChangeArrowheads="1"/>
          </p:cNvSpPr>
          <p:nvPr/>
        </p:nvSpPr>
        <p:spPr>
          <a:xfrm>
            <a:off x="685800" y="228600"/>
            <a:ext cx="7772251" cy="1035761"/>
          </a:xfrm>
          <a:prstGeom prst="rect">
            <a:avLst/>
          </a:prstGeom>
        </p:spPr>
        <p:txBody>
          <a:bodyPr lIns="85707" tIns="42853" rIns="85707" bIns="42853"/>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Complete the GQ Section - Sheet D</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3" name="Picture 2" descr="On Sheet D, Shows where group quarter data are entered by type of group quarter"/>
          <p:cNvPicPr>
            <a:picLocks noChangeAspect="1"/>
          </p:cNvPicPr>
          <p:nvPr/>
        </p:nvPicPr>
        <p:blipFill>
          <a:blip r:embed="rId3"/>
          <a:stretch>
            <a:fillRect/>
          </a:stretch>
        </p:blipFill>
        <p:spPr>
          <a:xfrm>
            <a:off x="461926" y="3937252"/>
            <a:ext cx="8022980" cy="2053884"/>
          </a:xfrm>
          <a:prstGeom prst="rect">
            <a:avLst/>
          </a:prstGeom>
          <a:ln w="25400">
            <a:solidFill>
              <a:schemeClr val="tx1"/>
            </a:solidFill>
          </a:ln>
        </p:spPr>
      </p:pic>
      <p:sp>
        <p:nvSpPr>
          <p:cNvPr id="6" name="TextBox 5"/>
          <p:cNvSpPr txBox="1"/>
          <p:nvPr/>
        </p:nvSpPr>
        <p:spPr>
          <a:xfrm>
            <a:off x="4598780" y="2163666"/>
            <a:ext cx="30480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7" name="TextBox 6"/>
          <p:cNvSpPr txBox="1"/>
          <p:nvPr/>
        </p:nvSpPr>
        <p:spPr>
          <a:xfrm>
            <a:off x="7016476" y="2163666"/>
            <a:ext cx="30480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pic>
        <p:nvPicPr>
          <p:cNvPr id="10" name="Picture 9" descr="Shows the census totals at the bottom of Sheet C that will be transferred to Sheet D"/>
          <p:cNvPicPr>
            <a:picLocks noChangeAspect="1"/>
          </p:cNvPicPr>
          <p:nvPr/>
        </p:nvPicPr>
        <p:blipFill>
          <a:blip r:embed="rId4"/>
          <a:stretch>
            <a:fillRect/>
          </a:stretch>
        </p:blipFill>
        <p:spPr>
          <a:xfrm>
            <a:off x="952300" y="944204"/>
            <a:ext cx="7140559" cy="2636748"/>
          </a:xfrm>
          <a:prstGeom prst="rect">
            <a:avLst/>
          </a:prstGeom>
        </p:spPr>
      </p:pic>
      <p:grpSp>
        <p:nvGrpSpPr>
          <p:cNvPr id="14" name="Group 13"/>
          <p:cNvGrpSpPr/>
          <p:nvPr/>
        </p:nvGrpSpPr>
        <p:grpSpPr>
          <a:xfrm>
            <a:off x="3440430" y="2777315"/>
            <a:ext cx="4480560" cy="1886125"/>
            <a:chOff x="3440430" y="2777315"/>
            <a:chExt cx="4480560" cy="1886125"/>
          </a:xfrm>
        </p:grpSpPr>
        <p:sp>
          <p:nvSpPr>
            <p:cNvPr id="8" name="TextBox 7"/>
            <p:cNvSpPr txBox="1"/>
            <p:nvPr/>
          </p:nvSpPr>
          <p:spPr>
            <a:xfrm>
              <a:off x="4579839" y="4329170"/>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9" name="TextBox 8"/>
            <p:cNvSpPr txBox="1"/>
            <p:nvPr/>
          </p:nvSpPr>
          <p:spPr>
            <a:xfrm>
              <a:off x="7016476" y="4306282"/>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10</a:t>
              </a:r>
              <a:endParaRPr lang="en-US" sz="1000" b="1" dirty="0">
                <a:solidFill>
                  <a:srgbClr val="FF0000"/>
                </a:solidFill>
                <a:latin typeface="Arial Narrow" panose="020B0606020202030204" pitchFamily="34" charset="0"/>
              </a:endParaRPr>
            </a:p>
          </p:txBody>
        </p:sp>
        <p:sp>
          <p:nvSpPr>
            <p:cNvPr id="2" name="Oval 1"/>
            <p:cNvSpPr/>
            <p:nvPr/>
          </p:nvSpPr>
          <p:spPr>
            <a:xfrm>
              <a:off x="4274820" y="4306282"/>
              <a:ext cx="3646170" cy="357158"/>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latin typeface="Arial Narrow" panose="020B0606020202030204" pitchFamily="34" charset="0"/>
              </a:endParaRPr>
            </a:p>
          </p:txBody>
        </p:sp>
        <p:sp>
          <p:nvSpPr>
            <p:cNvPr id="5" name="Oval 4"/>
            <p:cNvSpPr/>
            <p:nvPr/>
          </p:nvSpPr>
          <p:spPr>
            <a:xfrm>
              <a:off x="3440430" y="2777315"/>
              <a:ext cx="354330" cy="411655"/>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p:cNvCxnSpPr/>
            <p:nvPr/>
          </p:nvCxnSpPr>
          <p:spPr>
            <a:xfrm>
              <a:off x="3794760" y="3125665"/>
              <a:ext cx="2711396" cy="11806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3617595" y="5486400"/>
            <a:ext cx="4303395" cy="673768"/>
            <a:chOff x="3617595" y="5486400"/>
            <a:chExt cx="4303395" cy="673768"/>
          </a:xfrm>
        </p:grpSpPr>
        <p:sp>
          <p:nvSpPr>
            <p:cNvPr id="16" name="TextBox 15"/>
            <p:cNvSpPr txBox="1"/>
            <p:nvPr/>
          </p:nvSpPr>
          <p:spPr>
            <a:xfrm>
              <a:off x="4732239" y="5652642"/>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a:t>
              </a:r>
              <a:endParaRPr lang="en-US" sz="1000" b="1" dirty="0">
                <a:solidFill>
                  <a:srgbClr val="FF0000"/>
                </a:solidFill>
                <a:latin typeface="Arial Narrow" panose="020B0606020202030204" pitchFamily="34" charset="0"/>
              </a:endParaRPr>
            </a:p>
          </p:txBody>
        </p:sp>
        <p:sp>
          <p:nvSpPr>
            <p:cNvPr id="17" name="TextBox 16"/>
            <p:cNvSpPr txBox="1"/>
            <p:nvPr/>
          </p:nvSpPr>
          <p:spPr>
            <a:xfrm>
              <a:off x="7168876" y="5629754"/>
              <a:ext cx="304800"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10</a:t>
              </a:r>
              <a:endParaRPr lang="en-US" sz="1000" b="1" dirty="0">
                <a:solidFill>
                  <a:srgbClr val="FF0000"/>
                </a:solidFill>
                <a:latin typeface="Arial Narrow" panose="020B0606020202030204" pitchFamily="34" charset="0"/>
              </a:endParaRPr>
            </a:p>
          </p:txBody>
        </p:sp>
        <p:sp>
          <p:nvSpPr>
            <p:cNvPr id="19" name="Oval 18"/>
            <p:cNvSpPr/>
            <p:nvPr/>
          </p:nvSpPr>
          <p:spPr>
            <a:xfrm>
              <a:off x="3617595" y="5486400"/>
              <a:ext cx="4303395" cy="673768"/>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latin typeface="Arial Narrow" panose="020B0606020202030204" pitchFamily="34" charset="0"/>
              </a:endParaRPr>
            </a:p>
          </p:txBody>
        </p:sp>
      </p:grpSp>
    </p:spTree>
    <p:extLst>
      <p:ext uri="{BB962C8B-B14F-4D97-AF65-F5344CB8AC3E}">
        <p14:creationId xmlns:p14="http://schemas.microsoft.com/office/powerpoint/2010/main" val="288539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24</a:t>
            </a:fld>
            <a:endParaRPr lang="en-US" sz="1200" dirty="0">
              <a:latin typeface="Arial Narrow" panose="020B0606020202030204" pitchFamily="34" charset="0"/>
            </a:endParaRPr>
          </a:p>
        </p:txBody>
      </p:sp>
      <p:sp>
        <p:nvSpPr>
          <p:cNvPr id="12" name="Rectangle 2"/>
          <p:cNvSpPr txBox="1">
            <a:spLocks noChangeArrowheads="1"/>
          </p:cNvSpPr>
          <p:nvPr/>
        </p:nvSpPr>
        <p:spPr>
          <a:xfrm>
            <a:off x="685800" y="228600"/>
            <a:ext cx="7772251" cy="1035761"/>
          </a:xfrm>
          <a:prstGeom prst="rect">
            <a:avLst/>
          </a:prstGeom>
        </p:spPr>
        <p:txBody>
          <a:bodyPr lIns="85707" tIns="42853" rIns="85707" bIns="42853"/>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Census Costs Portion of Sheet D</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3" name="Picture 2" descr="Shows the part of Sheet D where we ask for optional census cost data"/>
          <p:cNvPicPr>
            <a:picLocks noChangeAspect="1"/>
          </p:cNvPicPr>
          <p:nvPr/>
        </p:nvPicPr>
        <p:blipFill>
          <a:blip r:embed="rId3"/>
          <a:stretch>
            <a:fillRect/>
          </a:stretch>
        </p:blipFill>
        <p:spPr>
          <a:xfrm>
            <a:off x="685800" y="1097280"/>
            <a:ext cx="7772400" cy="1855643"/>
          </a:xfrm>
          <a:prstGeom prst="rect">
            <a:avLst/>
          </a:prstGeom>
          <a:ln w="25400">
            <a:solidFill>
              <a:schemeClr val="tx1"/>
            </a:solidFill>
          </a:ln>
        </p:spPr>
      </p:pic>
    </p:spTree>
    <p:extLst>
      <p:ext uri="{BB962C8B-B14F-4D97-AF65-F5344CB8AC3E}">
        <p14:creationId xmlns:p14="http://schemas.microsoft.com/office/powerpoint/2010/main" val="3239667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C828B9B9-94B1-43DA-8DD2-0172B842DED6}" type="slidenum">
              <a:rPr lang="en-US" sz="1200" smtClean="0">
                <a:latin typeface="Arial Narrow" panose="020B0606020202030204" pitchFamily="34" charset="0"/>
              </a:rPr>
              <a:pPr algn="r">
                <a:defRPr/>
              </a:pPr>
              <a:t>25</a:t>
            </a:fld>
            <a:endParaRPr lang="en-US" sz="1200" dirty="0">
              <a:latin typeface="Arial Narrow" panose="020B0606020202030204" pitchFamily="34" charset="0"/>
            </a:endParaRPr>
          </a:p>
        </p:txBody>
      </p:sp>
      <p:pic>
        <p:nvPicPr>
          <p:cNvPr id="5" name="Picture 4" descr="Shows the bottom part of Sheet D where comments are entered, sighatures done, and census administrator contact information is entered"/>
          <p:cNvPicPr>
            <a:picLocks noChangeAspect="1"/>
          </p:cNvPicPr>
          <p:nvPr/>
        </p:nvPicPr>
        <p:blipFill>
          <a:blip r:embed="rId3"/>
          <a:stretch>
            <a:fillRect/>
          </a:stretch>
        </p:blipFill>
        <p:spPr>
          <a:xfrm>
            <a:off x="685800" y="1097280"/>
            <a:ext cx="7772400" cy="2272631"/>
          </a:xfrm>
          <a:prstGeom prst="rect">
            <a:avLst/>
          </a:prstGeom>
        </p:spPr>
      </p:pic>
      <p:sp>
        <p:nvSpPr>
          <p:cNvPr id="12" name="TextBox 11"/>
          <p:cNvSpPr txBox="1"/>
          <p:nvPr/>
        </p:nvSpPr>
        <p:spPr>
          <a:xfrm>
            <a:off x="4829176" y="2189561"/>
            <a:ext cx="1190624"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 Alice Smith</a:t>
            </a:r>
            <a:endParaRPr lang="en-US" sz="1000" b="1" dirty="0">
              <a:solidFill>
                <a:srgbClr val="FF0000"/>
              </a:solidFill>
              <a:latin typeface="Arial Narrow" panose="020B0606020202030204" pitchFamily="34" charset="0"/>
            </a:endParaRPr>
          </a:p>
        </p:txBody>
      </p:sp>
      <p:sp>
        <p:nvSpPr>
          <p:cNvPr id="14" name="TextBox 13"/>
          <p:cNvSpPr txBox="1"/>
          <p:nvPr/>
        </p:nvSpPr>
        <p:spPr>
          <a:xfrm>
            <a:off x="4733926" y="2597833"/>
            <a:ext cx="1200149"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Linda Mayes</a:t>
            </a:r>
            <a:endParaRPr lang="en-US" sz="1000" b="1" dirty="0">
              <a:solidFill>
                <a:srgbClr val="FF0000"/>
              </a:solidFill>
              <a:latin typeface="Arial Narrow" panose="020B0606020202030204" pitchFamily="34" charset="0"/>
            </a:endParaRPr>
          </a:p>
        </p:txBody>
      </p:sp>
      <p:sp>
        <p:nvSpPr>
          <p:cNvPr id="15" name="TextBox 14"/>
          <p:cNvSpPr txBox="1"/>
          <p:nvPr/>
        </p:nvSpPr>
        <p:spPr>
          <a:xfrm>
            <a:off x="1923541" y="2292592"/>
            <a:ext cx="1200149"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Jim Jones </a:t>
            </a:r>
            <a:endParaRPr lang="en-US" sz="1000" b="1" dirty="0">
              <a:solidFill>
                <a:srgbClr val="FF0000"/>
              </a:solidFill>
              <a:latin typeface="Arial Narrow" panose="020B0606020202030204" pitchFamily="34" charset="0"/>
            </a:endParaRPr>
          </a:p>
        </p:txBody>
      </p:sp>
      <p:sp>
        <p:nvSpPr>
          <p:cNvPr id="16" name="TextBox 15"/>
          <p:cNvSpPr txBox="1"/>
          <p:nvPr/>
        </p:nvSpPr>
        <p:spPr>
          <a:xfrm>
            <a:off x="2181226" y="2632338"/>
            <a:ext cx="1200149"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360-555-1234</a:t>
            </a:r>
            <a:endParaRPr lang="en-US" sz="1000" b="1" dirty="0">
              <a:solidFill>
                <a:srgbClr val="FF0000"/>
              </a:solidFill>
              <a:latin typeface="Arial Narrow" panose="020B0606020202030204" pitchFamily="34" charset="0"/>
            </a:endParaRPr>
          </a:p>
        </p:txBody>
      </p:sp>
      <p:sp>
        <p:nvSpPr>
          <p:cNvPr id="17" name="TextBox 16"/>
          <p:cNvSpPr txBox="1"/>
          <p:nvPr/>
        </p:nvSpPr>
        <p:spPr>
          <a:xfrm>
            <a:off x="2722684" y="2927645"/>
            <a:ext cx="1200149"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8 - 5</a:t>
            </a:r>
            <a:endParaRPr lang="en-US" sz="1000" b="1" dirty="0">
              <a:solidFill>
                <a:srgbClr val="FF0000"/>
              </a:solidFill>
              <a:latin typeface="Arial Narrow" panose="020B0606020202030204" pitchFamily="34" charset="0"/>
            </a:endParaRPr>
          </a:p>
        </p:txBody>
      </p:sp>
      <p:sp>
        <p:nvSpPr>
          <p:cNvPr id="18" name="TextBox 17"/>
          <p:cNvSpPr txBox="1"/>
          <p:nvPr/>
        </p:nvSpPr>
        <p:spPr>
          <a:xfrm>
            <a:off x="2324101" y="1185166"/>
            <a:ext cx="1400174" cy="246221"/>
          </a:xfrm>
          <a:prstGeom prst="rect">
            <a:avLst/>
          </a:prstGeom>
          <a:noFill/>
        </p:spPr>
        <p:txBody>
          <a:bodyPr wrap="square" rtlCol="0">
            <a:spAutoFit/>
          </a:bodyPr>
          <a:lstStyle/>
          <a:p>
            <a:r>
              <a:rPr lang="en-US" sz="1000" b="1" dirty="0" smtClean="0">
                <a:solidFill>
                  <a:srgbClr val="FF0000"/>
                </a:solidFill>
                <a:latin typeface="Arial Narrow" panose="020B0606020202030204" pitchFamily="34" charset="0"/>
              </a:rPr>
              <a:t>The special is a boat.</a:t>
            </a:r>
            <a:endParaRPr lang="en-US" sz="1000" b="1" dirty="0">
              <a:solidFill>
                <a:srgbClr val="FF0000"/>
              </a:solidFill>
              <a:latin typeface="Arial Narrow" panose="020B0606020202030204" pitchFamily="34" charset="0"/>
            </a:endParaRPr>
          </a:p>
        </p:txBody>
      </p:sp>
      <p:sp>
        <p:nvSpPr>
          <p:cNvPr id="19" name="Rectangle 2"/>
          <p:cNvSpPr txBox="1">
            <a:spLocks noChangeArrowheads="1"/>
          </p:cNvSpPr>
          <p:nvPr/>
        </p:nvSpPr>
        <p:spPr>
          <a:xfrm>
            <a:off x="685800" y="228600"/>
            <a:ext cx="7772251" cy="665592"/>
          </a:xfrm>
          <a:prstGeom prst="rect">
            <a:avLst/>
          </a:prstGeom>
        </p:spPr>
        <p:txBody>
          <a:bodyPr lIns="85707" tIns="42853" rIns="85707" bIns="42853"/>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Complete the Rest of Sheet D</a:t>
            </a:r>
            <a:endParaRPr lang="en-US" sz="3200" b="1" dirty="0">
              <a:solidFill>
                <a:schemeClr val="tx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1740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6" grpId="0"/>
      <p:bldP spid="17" grpId="0"/>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tx1"/>
                </a:solidFill>
                <a:latin typeface="Arial Narrow" panose="020B0606020202030204" pitchFamily="34" charset="0"/>
                <a:cs typeface="Arial" panose="020B0604020202020204" pitchFamily="34" charset="0"/>
              </a:rPr>
              <a:t>Finish Tabulation</a:t>
            </a:r>
            <a:endParaRPr lang="en-US" sz="3200" dirty="0"/>
          </a:p>
        </p:txBody>
      </p:sp>
      <p:sp>
        <p:nvSpPr>
          <p:cNvPr id="3" name="Content Placeholder 2"/>
          <p:cNvSpPr>
            <a:spLocks noGrp="1"/>
          </p:cNvSpPr>
          <p:nvPr>
            <p:ph idx="1"/>
          </p:nvPr>
        </p:nvSpPr>
        <p:spPr/>
        <p:txBody>
          <a:bodyPr/>
          <a:lstStyle/>
          <a:p>
            <a:pPr marL="219456" lvl="1" indent="-219456">
              <a:spcBef>
                <a:spcPct val="0"/>
              </a:spcBef>
              <a:spcAft>
                <a:spcPts val="600"/>
              </a:spcAft>
              <a:buFont typeface="Arial" panose="020B0604020202020204" pitchFamily="34" charset="0"/>
              <a:buChar char="•"/>
            </a:pPr>
            <a:r>
              <a:rPr lang="en-US" sz="1800" dirty="0">
                <a:cs typeface="Arial" panose="020B0604020202020204" pitchFamily="34" charset="0"/>
              </a:rPr>
              <a:t>Double check your work</a:t>
            </a:r>
          </a:p>
          <a:p>
            <a:pPr marL="219456" lvl="1" indent="-219456">
              <a:spcBef>
                <a:spcPct val="0"/>
              </a:spcBef>
              <a:spcAft>
                <a:spcPts val="600"/>
              </a:spcAft>
              <a:buFont typeface="Arial" panose="020B0604020202020204" pitchFamily="34" charset="0"/>
              <a:buChar char="•"/>
            </a:pPr>
            <a:r>
              <a:rPr lang="en-US" sz="1800" dirty="0">
                <a:cs typeface="Arial" panose="020B0604020202020204" pitchFamily="34" charset="0"/>
              </a:rPr>
              <a:t>Resolve all questions </a:t>
            </a:r>
            <a:r>
              <a:rPr lang="en-US" sz="1800" b="1" u="sng" dirty="0">
                <a:cs typeface="Arial" panose="020B0604020202020204" pitchFamily="34" charset="0"/>
              </a:rPr>
              <a:t>before</a:t>
            </a:r>
            <a:r>
              <a:rPr lang="en-US" sz="1800" dirty="0">
                <a:cs typeface="Arial" panose="020B0604020202020204" pitchFamily="34" charset="0"/>
              </a:rPr>
              <a:t> submitting to OFM. Consult your Tabulation Manual and give us a call if you have any questions.  We’re here to help!  Our number is (360) 902-0599.</a:t>
            </a:r>
          </a:p>
          <a:p>
            <a:pPr marL="219456" lvl="1" indent="-219456">
              <a:spcBef>
                <a:spcPct val="0"/>
              </a:spcBef>
              <a:spcAft>
                <a:spcPts val="600"/>
              </a:spcAft>
              <a:buFont typeface="Arial" panose="020B0604020202020204" pitchFamily="34" charset="0"/>
              <a:buChar char="•"/>
            </a:pPr>
            <a:r>
              <a:rPr lang="en-US" sz="1800" dirty="0">
                <a:cs typeface="Arial" panose="020B0604020202020204" pitchFamily="34" charset="0"/>
              </a:rPr>
              <a:t>Remember to submit all Field Enumeration Sheets – Sheet A (making no copies) along with your tabulation sheets</a:t>
            </a:r>
            <a:r>
              <a:rPr lang="en-US" sz="1800" dirty="0" smtClean="0">
                <a:cs typeface="Arial" panose="020B0604020202020204" pitchFamily="34" charset="0"/>
              </a:rPr>
              <a:t>.</a:t>
            </a:r>
          </a:p>
          <a:p>
            <a:pPr marL="219456" lvl="1" indent="-219456">
              <a:spcBef>
                <a:spcPct val="0"/>
              </a:spcBef>
              <a:spcAft>
                <a:spcPts val="600"/>
              </a:spcAft>
              <a:buFont typeface="Arial" panose="020B0604020202020204" pitchFamily="34" charset="0"/>
              <a:buChar char="•"/>
            </a:pPr>
            <a:r>
              <a:rPr lang="en-US" sz="1800" dirty="0">
                <a:cs typeface="Arial" panose="020B0604020202020204" pitchFamily="34" charset="0"/>
              </a:rPr>
              <a:t>If you made Excel copies of sheets B, C, and/or D delete them upon OFM receipt. </a:t>
            </a:r>
          </a:p>
          <a:p>
            <a:pPr marL="0" lvl="1" indent="0">
              <a:spcBef>
                <a:spcPct val="0"/>
              </a:spcBef>
              <a:spcAft>
                <a:spcPts val="600"/>
              </a:spcAft>
              <a:buNone/>
            </a:pPr>
            <a:endParaRPr lang="en-US" sz="1800" dirty="0" smtClean="0">
              <a:cs typeface="Arial" panose="020B0604020202020204" pitchFamily="34" charset="0"/>
            </a:endParaRPr>
          </a:p>
          <a:p>
            <a:pPr marL="219456" lvl="1" indent="-219456">
              <a:spcBef>
                <a:spcPct val="0"/>
              </a:spcBef>
              <a:spcAft>
                <a:spcPts val="600"/>
              </a:spcAft>
              <a:buFont typeface="Arial" panose="020B0604020202020204" pitchFamily="34" charset="0"/>
              <a:buChar char="•"/>
            </a:pPr>
            <a:endParaRPr lang="en-US" sz="1800" dirty="0" smtClean="0">
              <a:cs typeface="Arial" panose="020B0604020202020204" pitchFamily="34" charset="0"/>
            </a:endParaRPr>
          </a:p>
          <a:p>
            <a:pPr marL="219456" lvl="1" indent="-219456">
              <a:spcBef>
                <a:spcPct val="0"/>
              </a:spcBef>
              <a:spcAft>
                <a:spcPts val="600"/>
              </a:spcAft>
              <a:buFont typeface="Arial" panose="020B0604020202020204" pitchFamily="34" charset="0"/>
              <a:buChar char="•"/>
            </a:pPr>
            <a:endParaRPr lang="en-US" dirty="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C828B9B9-94B1-43DA-8DD2-0172B842DED6}" type="slidenum">
              <a:rPr lang="en-US" smtClean="0"/>
              <a:pPr>
                <a:defRPr/>
              </a:pPr>
              <a:t>26</a:t>
            </a:fld>
            <a:endParaRPr lang="en-US" dirty="0"/>
          </a:p>
        </p:txBody>
      </p:sp>
    </p:spTree>
    <p:extLst>
      <p:ext uri="{BB962C8B-B14F-4D97-AF65-F5344CB8AC3E}">
        <p14:creationId xmlns:p14="http://schemas.microsoft.com/office/powerpoint/2010/main" val="3335970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3</a:t>
            </a:fld>
            <a:endParaRPr lang="en-US" sz="1200" dirty="0">
              <a:latin typeface="Arial Narrow" panose="020B0606020202030204" pitchFamily="34" charset="0"/>
            </a:endParaRPr>
          </a:p>
        </p:txBody>
      </p:sp>
      <p:sp>
        <p:nvSpPr>
          <p:cNvPr id="6" name="Rectangle 3"/>
          <p:cNvSpPr txBox="1">
            <a:spLocks noChangeArrowheads="1"/>
          </p:cNvSpPr>
          <p:nvPr/>
        </p:nvSpPr>
        <p:spPr>
          <a:xfrm>
            <a:off x="685800" y="1097280"/>
            <a:ext cx="7772250" cy="5642149"/>
          </a:xfrm>
          <a:prstGeom prst="rect">
            <a:avLst/>
          </a:prstGeom>
        </p:spPr>
        <p:txBody>
          <a:bodyPr lIns="85707" tIns="42853" rIns="85707" bIns="42853"/>
          <a:lstStyle>
            <a:lvl1pPr marL="228600" indent="-173038" algn="l" defTabSz="914400" rtl="0" eaLnBrk="1" latinLnBrk="0" hangingPunct="1">
              <a:spcBef>
                <a:spcPct val="20000"/>
              </a:spcBef>
              <a:buFont typeface="Arial Narrow" panose="020B0606020202030204" pitchFamily="34" charset="0"/>
              <a:buChar char="›"/>
              <a:defRPr sz="26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2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9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a:lstStyle>
          <a:p>
            <a:pPr marL="0" indent="0">
              <a:spcBef>
                <a:spcPts val="0"/>
              </a:spcBef>
              <a:spcAft>
                <a:spcPts val="600"/>
              </a:spcAft>
              <a:buNone/>
              <a:defRPr/>
            </a:pPr>
            <a:r>
              <a:rPr lang="en-US" sz="1800" dirty="0" smtClean="0">
                <a:cs typeface="Arial" panose="020B0604020202020204" pitchFamily="34" charset="0"/>
              </a:rPr>
              <a:t>Three forms are needed to summarize population and housing by structure type from the completed Field Enumeration Sheet, also known as Sheet A.</a:t>
            </a:r>
          </a:p>
          <a:p>
            <a:pPr marL="219456" lvl="1" indent="-219456">
              <a:spcBef>
                <a:spcPts val="0"/>
              </a:spcBef>
              <a:spcAft>
                <a:spcPts val="600"/>
              </a:spcAft>
              <a:buFont typeface="Arial" panose="020B0604020202020204" pitchFamily="34" charset="0"/>
              <a:buChar char="•"/>
              <a:defRPr/>
            </a:pPr>
            <a:r>
              <a:rPr lang="en-US" sz="1800" dirty="0" smtClean="0">
                <a:cs typeface="Arial" panose="020B0604020202020204" pitchFamily="34" charset="0"/>
              </a:rPr>
              <a:t>OFM Census Sheet B- Block Tabulation;</a:t>
            </a:r>
          </a:p>
          <a:p>
            <a:pPr marL="219456" lvl="1" indent="-219456">
              <a:spcBef>
                <a:spcPts val="0"/>
              </a:spcBef>
              <a:spcAft>
                <a:spcPts val="600"/>
              </a:spcAft>
              <a:buFont typeface="Arial" panose="020B0604020202020204" pitchFamily="34" charset="0"/>
              <a:buChar char="•"/>
              <a:defRPr/>
            </a:pPr>
            <a:r>
              <a:rPr lang="en-US" sz="1800" dirty="0" smtClean="0">
                <a:cs typeface="Arial" panose="020B0604020202020204" pitchFamily="34" charset="0"/>
              </a:rPr>
              <a:t>OFM Census Sheet C- Block Group Tabulation; and,</a:t>
            </a:r>
          </a:p>
          <a:p>
            <a:pPr marL="219456" lvl="1" indent="-219456">
              <a:spcBef>
                <a:spcPts val="0"/>
              </a:spcBef>
              <a:spcAft>
                <a:spcPts val="600"/>
              </a:spcAft>
              <a:buFont typeface="Arial" panose="020B0604020202020204" pitchFamily="34" charset="0"/>
              <a:buChar char="•"/>
              <a:defRPr/>
            </a:pPr>
            <a:r>
              <a:rPr lang="en-US" sz="1800" dirty="0" smtClean="0">
                <a:cs typeface="Arial" panose="020B0604020202020204" pitchFamily="34" charset="0"/>
              </a:rPr>
              <a:t>OFM Census Sheet D- Summary Tabulation.</a:t>
            </a:r>
          </a:p>
          <a:p>
            <a:pPr marL="0" lvl="1" indent="0">
              <a:spcBef>
                <a:spcPts val="0"/>
              </a:spcBef>
              <a:spcAft>
                <a:spcPts val="600"/>
              </a:spcAft>
              <a:buFont typeface="Garamond" panose="02020404030301010803" pitchFamily="18" charset="0"/>
              <a:buNone/>
              <a:defRPr/>
            </a:pPr>
            <a:r>
              <a:rPr lang="en-US" sz="1800" dirty="0" smtClean="0">
                <a:cs typeface="Arial" panose="020B0604020202020204" pitchFamily="34" charset="0"/>
              </a:rPr>
              <a:t>These forms need to be completed in the above sequence, following OFM’s instructions. </a:t>
            </a:r>
          </a:p>
          <a:p>
            <a:pPr marL="0" lvl="1" indent="0">
              <a:spcBef>
                <a:spcPts val="0"/>
              </a:spcBef>
              <a:spcAft>
                <a:spcPts val="600"/>
              </a:spcAft>
              <a:buNone/>
              <a:defRPr/>
            </a:pPr>
            <a:r>
              <a:rPr lang="en-US" sz="1800" dirty="0" smtClean="0">
                <a:cs typeface="Arial" panose="020B0604020202020204" pitchFamily="34" charset="0"/>
              </a:rPr>
              <a:t>Read the Tabulation Manual </a:t>
            </a:r>
            <a:r>
              <a:rPr lang="en-US" sz="1800" dirty="0">
                <a:cs typeface="Arial" panose="020B0604020202020204" pitchFamily="34" charset="0"/>
              </a:rPr>
              <a:t>(</a:t>
            </a:r>
            <a:r>
              <a:rPr lang="en-US" sz="1800" dirty="0">
                <a:cs typeface="Arial" panose="020B0604020202020204" pitchFamily="34" charset="0"/>
                <a:hlinkClick r:id="rId3"/>
              </a:rPr>
              <a:t>http://</a:t>
            </a:r>
            <a:r>
              <a:rPr lang="en-US" sz="1800" dirty="0" smtClean="0">
                <a:cs typeface="Arial" panose="020B0604020202020204" pitchFamily="34" charset="0"/>
                <a:hlinkClick r:id="rId3"/>
              </a:rPr>
              <a:t>www.ofm.wa.gov/pop/annex/forms/default.asp</a:t>
            </a:r>
            <a:r>
              <a:rPr lang="en-US" sz="1800" dirty="0" smtClean="0">
                <a:cs typeface="Arial" panose="020B0604020202020204" pitchFamily="34" charset="0"/>
              </a:rPr>
              <a:t> ) before you begin tabulating.</a:t>
            </a:r>
          </a:p>
          <a:p>
            <a:pPr marL="0" lvl="1" indent="0">
              <a:spcBef>
                <a:spcPts val="0"/>
              </a:spcBef>
              <a:spcAft>
                <a:spcPts val="600"/>
              </a:spcAft>
              <a:buFont typeface="Garamond" panose="02020404030301010803" pitchFamily="18" charset="0"/>
              <a:buNone/>
              <a:defRPr/>
            </a:pPr>
            <a:r>
              <a:rPr lang="en-US" sz="1800" dirty="0" smtClean="0">
                <a:cs typeface="Arial" panose="020B0604020202020204" pitchFamily="34" charset="0"/>
              </a:rPr>
              <a:t>Please have copies of the forms on hand during this session</a:t>
            </a:r>
          </a:p>
          <a:p>
            <a:pPr marL="0" lvl="1" indent="4462">
              <a:spcBef>
                <a:spcPts val="0"/>
              </a:spcBef>
              <a:buFont typeface="Garamond" panose="02020404030301010803" pitchFamily="18" charset="0"/>
              <a:buNone/>
              <a:defRPr/>
            </a:pPr>
            <a:endParaRPr lang="en-US" sz="1800" dirty="0">
              <a:cs typeface="Arial" panose="020B0604020202020204" pitchFamily="34" charset="0"/>
            </a:endParaRPr>
          </a:p>
        </p:txBody>
      </p:sp>
      <p:sp>
        <p:nvSpPr>
          <p:cNvPr id="8" name="Rectangle 2"/>
          <p:cNvSpPr>
            <a:spLocks noGrp="1" noChangeArrowheads="1"/>
          </p:cNvSpPr>
          <p:nvPr>
            <p:ph type="title"/>
          </p:nvPr>
        </p:nvSpPr>
        <p:spPr>
          <a:xfrm>
            <a:off x="685800" y="228600"/>
            <a:ext cx="7772251" cy="713232"/>
          </a:xfrm>
        </p:spPr>
        <p:txBody>
          <a:bodyPr/>
          <a:lstStyle/>
          <a:p>
            <a:pPr algn="ctr" eaLnBrk="1" hangingPunct="1"/>
            <a:r>
              <a:rPr lang="en-US" sz="3200" b="1" dirty="0">
                <a:solidFill>
                  <a:schemeClr val="tx1"/>
                </a:solidFill>
                <a:latin typeface="Arial Narrow" panose="020B0606020202030204" pitchFamily="34" charset="0"/>
                <a:cs typeface="Arial" panose="020B0604020202020204" pitchFamily="34" charset="0"/>
              </a:rPr>
              <a:t>Tabulation</a:t>
            </a:r>
          </a:p>
        </p:txBody>
      </p:sp>
    </p:spTree>
    <p:extLst>
      <p:ext uri="{BB962C8B-B14F-4D97-AF65-F5344CB8AC3E}">
        <p14:creationId xmlns:p14="http://schemas.microsoft.com/office/powerpoint/2010/main" val="957509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4</a:t>
            </a:fld>
            <a:endParaRPr lang="en-US" sz="1200" dirty="0">
              <a:latin typeface="Arial Narrow" panose="020B0606020202030204" pitchFamily="34" charset="0"/>
            </a:endParaRPr>
          </a:p>
        </p:txBody>
      </p:sp>
      <p:sp>
        <p:nvSpPr>
          <p:cNvPr id="6" name="Rectangle 2"/>
          <p:cNvSpPr>
            <a:spLocks noGrp="1" noChangeArrowheads="1"/>
          </p:cNvSpPr>
          <p:nvPr>
            <p:ph type="title"/>
          </p:nvPr>
        </p:nvSpPr>
        <p:spPr>
          <a:xfrm>
            <a:off x="685799" y="228600"/>
            <a:ext cx="7772251" cy="713232"/>
          </a:xfrm>
        </p:spPr>
        <p:txBody>
          <a:bodyPr/>
          <a:lstStyle/>
          <a:p>
            <a:pPr algn="ctr" eaLnBrk="1" hangingPunct="1"/>
            <a:r>
              <a:rPr lang="en-US" sz="3200" b="1" dirty="0" smtClean="0">
                <a:solidFill>
                  <a:schemeClr val="tx1"/>
                </a:solidFill>
                <a:latin typeface="Arial Narrow" panose="020B0606020202030204" pitchFamily="34" charset="0"/>
                <a:cs typeface="Arial" panose="020B0604020202020204" pitchFamily="34" charset="0"/>
              </a:rPr>
              <a:t>Best Practices</a:t>
            </a:r>
            <a:endParaRPr lang="en-US" sz="3200" b="1" dirty="0">
              <a:solidFill>
                <a:schemeClr val="tx1"/>
              </a:solidFill>
              <a:latin typeface="Arial Narrow" panose="020B0606020202030204" pitchFamily="34" charset="0"/>
              <a:cs typeface="Arial" panose="020B0604020202020204" pitchFamily="34" charset="0"/>
            </a:endParaRPr>
          </a:p>
        </p:txBody>
      </p:sp>
      <p:sp>
        <p:nvSpPr>
          <p:cNvPr id="7" name="Rectangle 3"/>
          <p:cNvSpPr txBox="1">
            <a:spLocks noChangeArrowheads="1"/>
          </p:cNvSpPr>
          <p:nvPr/>
        </p:nvSpPr>
        <p:spPr>
          <a:xfrm>
            <a:off x="685800" y="1097280"/>
            <a:ext cx="7772400" cy="4614472"/>
          </a:xfrm>
          <a:prstGeom prst="rect">
            <a:avLst/>
          </a:prstGeom>
        </p:spPr>
        <p:txBody>
          <a:bodyPr lIns="85707" tIns="42853" rIns="85707" bIns="42853"/>
          <a:lstStyle>
            <a:lvl1pPr marL="228600" indent="-173038" algn="l" defTabSz="914400" rtl="0" eaLnBrk="1" latinLnBrk="0" hangingPunct="1">
              <a:spcBef>
                <a:spcPct val="20000"/>
              </a:spcBef>
              <a:buFont typeface="Arial Narrow" panose="020B0606020202030204" pitchFamily="34" charset="0"/>
              <a:buChar char="›"/>
              <a:defRPr sz="26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2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9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a:lstStyle>
          <a:p>
            <a:pPr marL="0" indent="0">
              <a:spcBef>
                <a:spcPts val="0"/>
              </a:spcBef>
              <a:spcAft>
                <a:spcPts val="600"/>
              </a:spcAft>
              <a:buNone/>
              <a:defRPr/>
            </a:pPr>
            <a:r>
              <a:rPr lang="en-US" sz="1800" dirty="0" smtClean="0">
                <a:cs typeface="Arial" panose="020B0604020202020204" pitchFamily="34" charset="0"/>
              </a:rPr>
              <a:t>OFM’s advice is:</a:t>
            </a:r>
          </a:p>
          <a:p>
            <a:pPr marL="219456" indent="-219456">
              <a:spcBef>
                <a:spcPts val="0"/>
              </a:spcBef>
              <a:spcAft>
                <a:spcPts val="600"/>
              </a:spcAft>
              <a:buFont typeface="Arial" panose="020B0604020202020204" pitchFamily="34" charset="0"/>
              <a:buChar char="•"/>
              <a:defRPr/>
            </a:pPr>
            <a:r>
              <a:rPr lang="en-US" sz="1800" dirty="0" smtClean="0">
                <a:cs typeface="Arial" panose="020B0604020202020204" pitchFamily="34" charset="0"/>
              </a:rPr>
              <a:t>Only one or two persons should complete the tabulation forms. </a:t>
            </a:r>
          </a:p>
          <a:p>
            <a:pPr marL="219456" indent="-219456">
              <a:spcBef>
                <a:spcPts val="0"/>
              </a:spcBef>
              <a:spcAft>
                <a:spcPts val="600"/>
              </a:spcAft>
              <a:buFont typeface="Arial" panose="020B0604020202020204" pitchFamily="34" charset="0"/>
              <a:buChar char="•"/>
              <a:defRPr/>
            </a:pPr>
            <a:r>
              <a:rPr lang="en-US" sz="1800" dirty="0" smtClean="0">
                <a:cs typeface="Arial" panose="020B0604020202020204" pitchFamily="34" charset="0"/>
              </a:rPr>
              <a:t>Enumerators should not tabulate their own forms.</a:t>
            </a:r>
          </a:p>
          <a:p>
            <a:pPr marL="0" indent="0">
              <a:spcBef>
                <a:spcPts val="0"/>
              </a:spcBef>
              <a:spcAft>
                <a:spcPts val="600"/>
              </a:spcAft>
              <a:buNone/>
              <a:defRPr/>
            </a:pPr>
            <a:r>
              <a:rPr lang="en-US" sz="1800" dirty="0" smtClean="0">
                <a:cs typeface="Arial" panose="020B0604020202020204" pitchFamily="34" charset="0"/>
              </a:rPr>
              <a:t>Take your time and be careful. Tabulation errors are easy to make. </a:t>
            </a:r>
          </a:p>
          <a:p>
            <a:pPr marL="219456" indent="-219456">
              <a:spcBef>
                <a:spcPts val="0"/>
              </a:spcBef>
              <a:spcAft>
                <a:spcPts val="600"/>
              </a:spcAft>
              <a:buFont typeface="Arial Narrow" panose="020B0606020202030204" pitchFamily="34" charset="0"/>
              <a:buNone/>
              <a:defRPr/>
            </a:pPr>
            <a:endParaRPr lang="en-US" sz="2000" dirty="0">
              <a:cs typeface="Arial" panose="020B0604020202020204" pitchFamily="34" charset="0"/>
            </a:endParaRPr>
          </a:p>
        </p:txBody>
      </p:sp>
    </p:spTree>
    <p:extLst>
      <p:ext uri="{BB962C8B-B14F-4D97-AF65-F5344CB8AC3E}">
        <p14:creationId xmlns:p14="http://schemas.microsoft.com/office/powerpoint/2010/main" val="1574195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5</a:t>
            </a:fld>
            <a:endParaRPr lang="en-US" sz="1200" dirty="0">
              <a:latin typeface="Arial Narrow" panose="020B0606020202030204" pitchFamily="34" charset="0"/>
            </a:endParaRPr>
          </a:p>
        </p:txBody>
      </p:sp>
      <p:sp>
        <p:nvSpPr>
          <p:cNvPr id="7" name="Rectangle 2"/>
          <p:cNvSpPr>
            <a:spLocks noGrp="1" noChangeArrowheads="1"/>
          </p:cNvSpPr>
          <p:nvPr>
            <p:ph type="title"/>
          </p:nvPr>
        </p:nvSpPr>
        <p:spPr>
          <a:xfrm>
            <a:off x="685800" y="228600"/>
            <a:ext cx="7772251" cy="713232"/>
          </a:xfrm>
        </p:spPr>
        <p:txBody>
          <a:bodyPr/>
          <a:lstStyle/>
          <a:p>
            <a:pPr algn="ctr"/>
            <a:r>
              <a:rPr lang="en-US" sz="3200" b="1" dirty="0">
                <a:solidFill>
                  <a:schemeClr val="tx1"/>
                </a:solidFill>
                <a:latin typeface="Arial Narrow" panose="020B0606020202030204" pitchFamily="34" charset="0"/>
                <a:cs typeface="Arial" panose="020B0604020202020204" pitchFamily="34" charset="0"/>
              </a:rPr>
              <a:t>Block Tabulation - Sheet </a:t>
            </a:r>
            <a:r>
              <a:rPr lang="en-US" sz="3200" b="1" dirty="0" smtClean="0">
                <a:solidFill>
                  <a:schemeClr val="tx1"/>
                </a:solidFill>
                <a:latin typeface="Arial Narrow" panose="020B0606020202030204" pitchFamily="34" charset="0"/>
                <a:cs typeface="Arial" panose="020B0604020202020204" pitchFamily="34" charset="0"/>
              </a:rPr>
              <a:t>B</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8" name="Picture 7" descr="Blank Block Tabulation Sheet B"/>
          <p:cNvPicPr>
            <a:picLocks noChangeAspect="1"/>
          </p:cNvPicPr>
          <p:nvPr/>
        </p:nvPicPr>
        <p:blipFill>
          <a:blip r:embed="rId3"/>
          <a:stretch>
            <a:fillRect/>
          </a:stretch>
        </p:blipFill>
        <p:spPr>
          <a:xfrm>
            <a:off x="2385652" y="1102905"/>
            <a:ext cx="4373736" cy="5307455"/>
          </a:xfrm>
          <a:prstGeom prst="rect">
            <a:avLst/>
          </a:prstGeom>
          <a:ln>
            <a:solidFill>
              <a:schemeClr val="tx1"/>
            </a:solidFill>
          </a:ln>
        </p:spPr>
      </p:pic>
    </p:spTree>
    <p:extLst>
      <p:ext uri="{BB962C8B-B14F-4D97-AF65-F5344CB8AC3E}">
        <p14:creationId xmlns:p14="http://schemas.microsoft.com/office/powerpoint/2010/main" val="897623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1616FD8-5504-443E-B72E-7921517EB7C9}" type="slidenum">
              <a:rPr lang="en-US" sz="1200" smtClean="0">
                <a:latin typeface="Arial Narrow" panose="020B0606020202030204" pitchFamily="34" charset="0"/>
              </a:rPr>
              <a:pPr>
                <a:defRPr/>
              </a:pPr>
              <a:t>6</a:t>
            </a:fld>
            <a:endParaRPr lang="en-US" sz="1200" dirty="0">
              <a:latin typeface="Arial Narrow" panose="020B0606020202030204" pitchFamily="34" charset="0"/>
            </a:endParaRPr>
          </a:p>
        </p:txBody>
      </p:sp>
      <p:sp>
        <p:nvSpPr>
          <p:cNvPr id="6" name="Rectangle 2"/>
          <p:cNvSpPr>
            <a:spLocks noGrp="1" noChangeArrowheads="1"/>
          </p:cNvSpPr>
          <p:nvPr>
            <p:ph type="title"/>
          </p:nvPr>
        </p:nvSpPr>
        <p:spPr>
          <a:xfrm>
            <a:off x="685800" y="228600"/>
            <a:ext cx="7772400" cy="713232"/>
          </a:xfrm>
        </p:spPr>
        <p:txBody>
          <a:bodyPr/>
          <a:lstStyle/>
          <a:p>
            <a:pPr algn="ctr" eaLnBrk="1" hangingPunct="1"/>
            <a:r>
              <a:rPr lang="en-US" sz="3200" b="1" dirty="0" smtClean="0">
                <a:solidFill>
                  <a:schemeClr val="tx1"/>
                </a:solidFill>
                <a:latin typeface="Arial Narrow" panose="020B0606020202030204" pitchFamily="34" charset="0"/>
                <a:cs typeface="Arial" panose="020B0604020202020204" pitchFamily="34" charset="0"/>
              </a:rPr>
              <a:t>Tabulate Housing Units on Sheet B</a:t>
            </a:r>
            <a:endParaRPr lang="en-US" sz="3200" b="1" dirty="0">
              <a:solidFill>
                <a:schemeClr val="tx1"/>
              </a:solidFill>
              <a:latin typeface="Arial Narrow" panose="020B0606020202030204" pitchFamily="34" charset="0"/>
              <a:cs typeface="Arial" panose="020B0604020202020204" pitchFamily="34" charset="0"/>
            </a:endParaRPr>
          </a:p>
        </p:txBody>
      </p:sp>
      <p:pic>
        <p:nvPicPr>
          <p:cNvPr id="7" name="Picture 6" descr="Sheet B - top of form completion instruction"/>
          <p:cNvPicPr>
            <a:picLocks noChangeAspect="1"/>
          </p:cNvPicPr>
          <p:nvPr/>
        </p:nvPicPr>
        <p:blipFill>
          <a:blip r:embed="rId3"/>
          <a:stretch>
            <a:fillRect/>
          </a:stretch>
        </p:blipFill>
        <p:spPr>
          <a:xfrm>
            <a:off x="4115489" y="957944"/>
            <a:ext cx="4401375" cy="5340995"/>
          </a:xfrm>
          <a:prstGeom prst="rect">
            <a:avLst/>
          </a:prstGeom>
          <a:ln w="19050">
            <a:solidFill>
              <a:schemeClr val="tx1"/>
            </a:solidFill>
          </a:ln>
        </p:spPr>
      </p:pic>
      <p:grpSp>
        <p:nvGrpSpPr>
          <p:cNvPr id="8" name="Group 7"/>
          <p:cNvGrpSpPr/>
          <p:nvPr/>
        </p:nvGrpSpPr>
        <p:grpSpPr>
          <a:xfrm>
            <a:off x="4115489" y="1275144"/>
            <a:ext cx="4279455" cy="463358"/>
            <a:chOff x="4742625" y="1178888"/>
            <a:chExt cx="4279455" cy="463358"/>
          </a:xfrm>
        </p:grpSpPr>
        <p:grpSp>
          <p:nvGrpSpPr>
            <p:cNvPr id="9" name="Group 8"/>
            <p:cNvGrpSpPr/>
            <p:nvPr/>
          </p:nvGrpSpPr>
          <p:grpSpPr>
            <a:xfrm>
              <a:off x="5638800" y="1178888"/>
              <a:ext cx="3256732" cy="463358"/>
              <a:chOff x="5638800" y="1178888"/>
              <a:chExt cx="3256732" cy="463358"/>
            </a:xfrm>
          </p:grpSpPr>
          <p:sp>
            <p:nvSpPr>
              <p:cNvPr id="11" name="TextBox 10"/>
              <p:cNvSpPr txBox="1"/>
              <p:nvPr/>
            </p:nvSpPr>
            <p:spPr>
              <a:xfrm>
                <a:off x="5638800" y="1178888"/>
                <a:ext cx="1304512"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Stonesville</a:t>
                </a:r>
                <a:endParaRPr lang="en-US" sz="900" b="1" dirty="0">
                  <a:solidFill>
                    <a:srgbClr val="FF0000"/>
                  </a:solidFill>
                  <a:latin typeface="Arial Narrow" panose="020B0606020202030204" pitchFamily="34" charset="0"/>
                </a:endParaRPr>
              </a:p>
            </p:txBody>
          </p:sp>
          <p:sp>
            <p:nvSpPr>
              <p:cNvPr id="12" name="TextBox 11"/>
              <p:cNvSpPr txBox="1"/>
              <p:nvPr/>
            </p:nvSpPr>
            <p:spPr>
              <a:xfrm>
                <a:off x="5638800" y="1321520"/>
                <a:ext cx="1304512"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2016/1075</a:t>
                </a:r>
                <a:endParaRPr lang="en-US" sz="900" b="1" dirty="0">
                  <a:solidFill>
                    <a:srgbClr val="FF0000"/>
                  </a:solidFill>
                  <a:latin typeface="Arial Narrow" panose="020B0606020202030204" pitchFamily="34" charset="0"/>
                </a:endParaRPr>
              </a:p>
            </p:txBody>
          </p:sp>
          <p:sp>
            <p:nvSpPr>
              <p:cNvPr id="13" name="TextBox 12"/>
              <p:cNvSpPr txBox="1"/>
              <p:nvPr/>
            </p:nvSpPr>
            <p:spPr>
              <a:xfrm>
                <a:off x="8218206" y="1226748"/>
                <a:ext cx="266700" cy="276999"/>
              </a:xfrm>
              <a:prstGeom prst="rect">
                <a:avLst/>
              </a:prstGeom>
              <a:noFill/>
            </p:spPr>
            <p:txBody>
              <a:bodyPr wrap="square" tIns="0" bIns="0" rtlCol="0" anchor="ctr" anchorCtr="0">
                <a:spAutoFit/>
              </a:bodyPr>
              <a:lstStyle/>
              <a:p>
                <a:pPr algn="ctr"/>
                <a:r>
                  <a:rPr lang="en-US" sz="900" b="1" dirty="0" smtClean="0">
                    <a:solidFill>
                      <a:srgbClr val="FF0000"/>
                    </a:solidFill>
                    <a:latin typeface="Arial Narrow" panose="020B0606020202030204" pitchFamily="34" charset="0"/>
                  </a:rPr>
                  <a:t>1</a:t>
                </a:r>
              </a:p>
              <a:p>
                <a:endParaRPr lang="en-US" sz="900" dirty="0">
                  <a:latin typeface="Arial Narrow" panose="020B0606020202030204" pitchFamily="34" charset="0"/>
                </a:endParaRPr>
              </a:p>
            </p:txBody>
          </p:sp>
          <p:sp>
            <p:nvSpPr>
              <p:cNvPr id="14" name="TextBox 13"/>
              <p:cNvSpPr txBox="1"/>
              <p:nvPr/>
            </p:nvSpPr>
            <p:spPr>
              <a:xfrm>
                <a:off x="8628832" y="1226748"/>
                <a:ext cx="266700" cy="276999"/>
              </a:xfrm>
              <a:prstGeom prst="rect">
                <a:avLst/>
              </a:prstGeom>
              <a:noFill/>
            </p:spPr>
            <p:txBody>
              <a:bodyPr wrap="square" tIns="0" bIns="0" rtlCol="0" anchor="ctr" anchorCtr="0">
                <a:spAutoFit/>
              </a:bodyPr>
              <a:lstStyle/>
              <a:p>
                <a:pPr algn="ctr"/>
                <a:r>
                  <a:rPr lang="en-US" sz="900" b="1" dirty="0" smtClean="0">
                    <a:solidFill>
                      <a:srgbClr val="FF0000"/>
                    </a:solidFill>
                    <a:latin typeface="Arial Narrow" panose="020B0606020202030204" pitchFamily="34" charset="0"/>
                  </a:rPr>
                  <a:t>1</a:t>
                </a:r>
              </a:p>
              <a:p>
                <a:endParaRPr lang="en-US" sz="900" dirty="0">
                  <a:latin typeface="Arial Narrow" panose="020B0606020202030204" pitchFamily="34" charset="0"/>
                </a:endParaRPr>
              </a:p>
            </p:txBody>
          </p:sp>
          <p:sp>
            <p:nvSpPr>
              <p:cNvPr id="15" name="TextBox 14"/>
              <p:cNvSpPr txBox="1"/>
              <p:nvPr/>
            </p:nvSpPr>
            <p:spPr>
              <a:xfrm>
                <a:off x="7447409" y="1365247"/>
                <a:ext cx="266700" cy="276999"/>
              </a:xfrm>
              <a:prstGeom prst="rect">
                <a:avLst/>
              </a:prstGeom>
              <a:noFill/>
            </p:spPr>
            <p:txBody>
              <a:bodyPr wrap="square" tIns="0" bIns="0" rtlCol="0" anchor="ctr" anchorCtr="0">
                <a:spAutoFit/>
              </a:bodyPr>
              <a:lstStyle/>
              <a:p>
                <a:pPr algn="ctr"/>
                <a:r>
                  <a:rPr lang="en-US" sz="900" b="1" dirty="0" smtClean="0">
                    <a:solidFill>
                      <a:srgbClr val="FF0000"/>
                    </a:solidFill>
                    <a:latin typeface="Arial Narrow" panose="020B0606020202030204" pitchFamily="34" charset="0"/>
                  </a:rPr>
                  <a:t>1</a:t>
                </a:r>
              </a:p>
              <a:p>
                <a:endParaRPr lang="en-US" sz="900" dirty="0">
                  <a:latin typeface="Arial Narrow" panose="020B0606020202030204" pitchFamily="34" charset="0"/>
                </a:endParaRPr>
              </a:p>
            </p:txBody>
          </p:sp>
          <p:sp>
            <p:nvSpPr>
              <p:cNvPr id="16" name="TextBox 15"/>
              <p:cNvSpPr txBox="1"/>
              <p:nvPr/>
            </p:nvSpPr>
            <p:spPr>
              <a:xfrm>
                <a:off x="7512834" y="1226748"/>
                <a:ext cx="344261" cy="138499"/>
              </a:xfrm>
              <a:prstGeom prst="rect">
                <a:avLst/>
              </a:prstGeom>
              <a:noFill/>
            </p:spPr>
            <p:txBody>
              <a:bodyPr wrap="square" tIns="0" bIns="0" rtlCol="0" anchor="ctr" anchorCtr="0">
                <a:spAutoFit/>
              </a:bodyPr>
              <a:lstStyle/>
              <a:p>
                <a:pPr algn="ctr"/>
                <a:r>
                  <a:rPr lang="en-US" sz="900" b="1" dirty="0" smtClean="0">
                    <a:solidFill>
                      <a:srgbClr val="FF0000"/>
                    </a:solidFill>
                    <a:latin typeface="Arial Narrow" panose="020B0606020202030204" pitchFamily="34" charset="0"/>
                  </a:rPr>
                  <a:t>11</a:t>
                </a:r>
                <a:endParaRPr lang="en-US" sz="900" b="1" dirty="0">
                  <a:solidFill>
                    <a:srgbClr val="FF0000"/>
                  </a:solidFill>
                  <a:latin typeface="Arial Narrow" panose="020B0606020202030204" pitchFamily="34" charset="0"/>
                </a:endParaRPr>
              </a:p>
            </p:txBody>
          </p:sp>
        </p:grpSp>
        <p:sp>
          <p:nvSpPr>
            <p:cNvPr id="10" name="Rectangle 9"/>
            <p:cNvSpPr/>
            <p:nvPr/>
          </p:nvSpPr>
          <p:spPr>
            <a:xfrm>
              <a:off x="4742625" y="1178889"/>
              <a:ext cx="4279455" cy="3248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Arial Narrow" panose="020B0606020202030204" pitchFamily="34" charset="0"/>
              </a:endParaRPr>
            </a:p>
          </p:txBody>
        </p:sp>
      </p:grpSp>
      <p:sp>
        <p:nvSpPr>
          <p:cNvPr id="17" name="TextBox 16"/>
          <p:cNvSpPr txBox="1"/>
          <p:nvPr/>
        </p:nvSpPr>
        <p:spPr>
          <a:xfrm>
            <a:off x="4335006" y="198829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18" name="TextBox 17"/>
          <p:cNvSpPr txBox="1"/>
          <p:nvPr/>
        </p:nvSpPr>
        <p:spPr>
          <a:xfrm>
            <a:off x="4564380" y="198829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19" name="Right Arrow 18"/>
          <p:cNvSpPr/>
          <p:nvPr/>
        </p:nvSpPr>
        <p:spPr>
          <a:xfrm>
            <a:off x="2823232" y="1220710"/>
            <a:ext cx="1269114" cy="31871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rot="20346925">
            <a:off x="3357487" y="2130272"/>
            <a:ext cx="948849" cy="33467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3"/>
          <p:cNvSpPr txBox="1">
            <a:spLocks noChangeArrowheads="1"/>
          </p:cNvSpPr>
          <p:nvPr/>
        </p:nvSpPr>
        <p:spPr>
          <a:xfrm>
            <a:off x="685800" y="990602"/>
            <a:ext cx="3200400" cy="4853053"/>
          </a:xfrm>
          <a:prstGeom prst="rect">
            <a:avLst/>
          </a:prstGeom>
        </p:spPr>
        <p:txBody>
          <a:bodyPr lIns="85707" tIns="42853" rIns="85707" bIns="42853"/>
          <a:lstStyle>
            <a:lvl1pPr marL="228600" indent="-173038" algn="l" defTabSz="914400" rtl="0" eaLnBrk="1" latinLnBrk="0" hangingPunct="1">
              <a:spcBef>
                <a:spcPct val="20000"/>
              </a:spcBef>
              <a:buFont typeface="Arial Narrow" panose="020B0606020202030204" pitchFamily="34" charset="0"/>
              <a:buChar char="›"/>
              <a:defRPr sz="26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2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9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a:lstStyle>
          <a:p>
            <a:pPr marL="217071" indent="-217071">
              <a:spcBef>
                <a:spcPct val="0"/>
              </a:spcBef>
              <a:spcAft>
                <a:spcPts val="600"/>
              </a:spcAft>
              <a:buFontTx/>
              <a:buChar char="•"/>
              <a:defRPr/>
            </a:pPr>
            <a:r>
              <a:rPr lang="en-US" sz="1800" dirty="0" smtClean="0"/>
              <a:t>Fill out the top portion of the form.</a:t>
            </a:r>
          </a:p>
          <a:p>
            <a:pPr marL="217071" indent="-217071">
              <a:spcBef>
                <a:spcPct val="0"/>
              </a:spcBef>
              <a:spcAft>
                <a:spcPts val="600"/>
              </a:spcAft>
              <a:buFontTx/>
              <a:buChar char="•"/>
              <a:defRPr/>
            </a:pPr>
            <a:r>
              <a:rPr lang="en-US" sz="1800" dirty="0" smtClean="0"/>
              <a:t>In the first row and first column, enter the Housing Unit Sequence number from Sheet A for the first housing unit.</a:t>
            </a:r>
          </a:p>
          <a:p>
            <a:pPr marL="217071" indent="-217071">
              <a:spcBef>
                <a:spcPct val="0"/>
              </a:spcBef>
              <a:spcAft>
                <a:spcPts val="600"/>
              </a:spcAft>
              <a:buFontTx/>
              <a:buChar char="•"/>
              <a:defRPr/>
            </a:pPr>
            <a:r>
              <a:rPr lang="en-US" sz="1800" dirty="0" smtClean="0"/>
              <a:t>Move to the right and find the column heading that matches the first housing unit structure type.</a:t>
            </a:r>
          </a:p>
          <a:p>
            <a:pPr marL="217071" indent="-217071">
              <a:spcBef>
                <a:spcPct val="0"/>
              </a:spcBef>
              <a:spcAft>
                <a:spcPts val="600"/>
              </a:spcAft>
              <a:buFontTx/>
              <a:buChar char="•"/>
              <a:defRPr/>
            </a:pPr>
            <a:r>
              <a:rPr lang="en-US" sz="1800" dirty="0" smtClean="0"/>
              <a:t>Then, enter the number of residents living in that housing unit on that line and column.</a:t>
            </a:r>
          </a:p>
          <a:p>
            <a:pPr marL="217071" indent="-217071">
              <a:spcBef>
                <a:spcPct val="0"/>
              </a:spcBef>
              <a:spcAft>
                <a:spcPts val="600"/>
              </a:spcAft>
              <a:buFontTx/>
              <a:buChar char="•"/>
              <a:defRPr/>
            </a:pPr>
            <a:r>
              <a:rPr lang="en-US" sz="1800" dirty="0" smtClean="0"/>
              <a:t>The data from one Sheet A should be entered one per line.</a:t>
            </a:r>
          </a:p>
        </p:txBody>
      </p:sp>
    </p:spTree>
    <p:extLst>
      <p:ext uri="{BB962C8B-B14F-4D97-AF65-F5344CB8AC3E}">
        <p14:creationId xmlns:p14="http://schemas.microsoft.com/office/powerpoint/2010/main" val="110416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7</a:t>
            </a:fld>
            <a:endParaRPr lang="en-US" sz="1200" dirty="0">
              <a:latin typeface="Arial Narrow" panose="020B0606020202030204" pitchFamily="34" charset="0"/>
            </a:endParaRPr>
          </a:p>
        </p:txBody>
      </p:sp>
      <p:sp>
        <p:nvSpPr>
          <p:cNvPr id="6" name="Rectangle 2"/>
          <p:cNvSpPr>
            <a:spLocks noGrp="1" noChangeArrowheads="1"/>
          </p:cNvSpPr>
          <p:nvPr>
            <p:ph type="title"/>
          </p:nvPr>
        </p:nvSpPr>
        <p:spPr>
          <a:xfrm>
            <a:off x="685800" y="219456"/>
            <a:ext cx="7772400"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Tabulate </a:t>
            </a:r>
            <a:r>
              <a:rPr lang="en-US" sz="3200" b="1" dirty="0">
                <a:solidFill>
                  <a:schemeClr val="tx1"/>
                </a:solidFill>
                <a:latin typeface="Arial Narrow" panose="020B0606020202030204" pitchFamily="34" charset="0"/>
                <a:cs typeface="Arial" panose="020B0604020202020204" pitchFamily="34" charset="0"/>
              </a:rPr>
              <a:t>Housing Units on Sheet B</a:t>
            </a:r>
          </a:p>
        </p:txBody>
      </p:sp>
      <p:sp>
        <p:nvSpPr>
          <p:cNvPr id="7" name="Rectangle 3"/>
          <p:cNvSpPr txBox="1">
            <a:spLocks noChangeArrowheads="1"/>
          </p:cNvSpPr>
          <p:nvPr/>
        </p:nvSpPr>
        <p:spPr>
          <a:xfrm>
            <a:off x="649120" y="903637"/>
            <a:ext cx="3238184" cy="5351294"/>
          </a:xfrm>
          <a:prstGeom prst="rect">
            <a:avLst/>
          </a:prstGeom>
        </p:spPr>
        <p:txBody>
          <a:bodyPr lIns="85707" tIns="42853" rIns="85707" bIns="42853"/>
          <a:lstStyle>
            <a:lvl1pPr marL="228600" indent="-173038" algn="l" defTabSz="914400" rtl="0" eaLnBrk="1" latinLnBrk="0" hangingPunct="1">
              <a:spcBef>
                <a:spcPct val="20000"/>
              </a:spcBef>
              <a:buFont typeface="Arial Narrow" panose="020B0606020202030204" pitchFamily="34" charset="0"/>
              <a:buChar char="›"/>
              <a:defRPr sz="26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2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9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7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a:lstStyle>
          <a:p>
            <a:pPr marL="217071" indent="-217071">
              <a:spcBef>
                <a:spcPct val="0"/>
              </a:spcBef>
              <a:spcAft>
                <a:spcPts val="600"/>
              </a:spcAft>
              <a:buFontTx/>
              <a:buChar char="•"/>
              <a:defRPr/>
            </a:pPr>
            <a:r>
              <a:rPr lang="en-US" sz="1800" dirty="0" smtClean="0"/>
              <a:t>Each unit in a multi-unit structure receives a separate housing unit sequence number and is entered on a separate line.</a:t>
            </a:r>
          </a:p>
          <a:p>
            <a:pPr marL="217071" indent="-217071">
              <a:spcBef>
                <a:spcPct val="0"/>
              </a:spcBef>
              <a:spcAft>
                <a:spcPts val="600"/>
              </a:spcAft>
              <a:buFontTx/>
              <a:buChar char="•"/>
              <a:defRPr/>
            </a:pPr>
            <a:r>
              <a:rPr lang="en-US" sz="1800" dirty="0" smtClean="0"/>
              <a:t>Record all population in all housing units in the block in the same manner. Each Sheet B has room to record 50 housing units/facilities. Use more sheets for the block as needed.</a:t>
            </a:r>
          </a:p>
          <a:p>
            <a:pPr marL="217071" indent="-217071">
              <a:spcBef>
                <a:spcPct val="0"/>
              </a:spcBef>
              <a:spcAft>
                <a:spcPts val="600"/>
              </a:spcAft>
              <a:buFontTx/>
              <a:buChar char="•"/>
              <a:defRPr/>
            </a:pPr>
            <a:r>
              <a:rPr lang="en-US" sz="1800" dirty="0" smtClean="0"/>
              <a:t>If the housing unit is vacant, it is still recorded on the sheet. Enter a “V” for vacant.  </a:t>
            </a:r>
            <a:endParaRPr lang="en-US" sz="2000" dirty="0" smtClean="0"/>
          </a:p>
        </p:txBody>
      </p:sp>
      <p:sp>
        <p:nvSpPr>
          <p:cNvPr id="8" name="TextBox 7"/>
          <p:cNvSpPr txBox="1"/>
          <p:nvPr/>
        </p:nvSpPr>
        <p:spPr>
          <a:xfrm>
            <a:off x="7974816" y="1805801"/>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pic>
        <p:nvPicPr>
          <p:cNvPr id="9" name="Picture 8" descr="Sheet B - Enter housing unit information"/>
          <p:cNvPicPr>
            <a:picLocks noChangeAspect="1"/>
          </p:cNvPicPr>
          <p:nvPr/>
        </p:nvPicPr>
        <p:blipFill>
          <a:blip r:embed="rId3"/>
          <a:stretch>
            <a:fillRect/>
          </a:stretch>
        </p:blipFill>
        <p:spPr>
          <a:xfrm>
            <a:off x="4194275" y="913936"/>
            <a:ext cx="4401375" cy="5340995"/>
          </a:xfrm>
          <a:prstGeom prst="rect">
            <a:avLst/>
          </a:prstGeom>
          <a:ln w="19050">
            <a:solidFill>
              <a:schemeClr val="tx1"/>
            </a:solidFill>
          </a:ln>
        </p:spPr>
      </p:pic>
      <p:sp>
        <p:nvSpPr>
          <p:cNvPr id="10" name="TextBox 9"/>
          <p:cNvSpPr txBox="1"/>
          <p:nvPr/>
        </p:nvSpPr>
        <p:spPr>
          <a:xfrm>
            <a:off x="5203597" y="1255732"/>
            <a:ext cx="944288"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11" name="TextBox 10"/>
          <p:cNvSpPr txBox="1"/>
          <p:nvPr/>
        </p:nvSpPr>
        <p:spPr>
          <a:xfrm>
            <a:off x="5210771" y="1409072"/>
            <a:ext cx="849561" cy="238526"/>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grpSp>
        <p:nvGrpSpPr>
          <p:cNvPr id="12" name="Group 11"/>
          <p:cNvGrpSpPr/>
          <p:nvPr/>
        </p:nvGrpSpPr>
        <p:grpSpPr>
          <a:xfrm>
            <a:off x="4453704" y="1932837"/>
            <a:ext cx="325010" cy="234905"/>
            <a:chOff x="5008990" y="1837610"/>
            <a:chExt cx="325010" cy="224334"/>
          </a:xfrm>
        </p:grpSpPr>
        <p:sp>
          <p:nvSpPr>
            <p:cNvPr id="13" name="TextBox 12"/>
            <p:cNvSpPr txBox="1"/>
            <p:nvPr/>
          </p:nvSpPr>
          <p:spPr>
            <a:xfrm>
              <a:off x="5008990" y="1841500"/>
              <a:ext cx="140859" cy="220444"/>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4" name="TextBox 13"/>
            <p:cNvSpPr txBox="1"/>
            <p:nvPr/>
          </p:nvSpPr>
          <p:spPr>
            <a:xfrm>
              <a:off x="5186680" y="1837610"/>
              <a:ext cx="147320" cy="220444"/>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grpSp>
      <p:grpSp>
        <p:nvGrpSpPr>
          <p:cNvPr id="15" name="Group 14"/>
          <p:cNvGrpSpPr/>
          <p:nvPr/>
        </p:nvGrpSpPr>
        <p:grpSpPr>
          <a:xfrm>
            <a:off x="4442275" y="2053507"/>
            <a:ext cx="1372870" cy="1095489"/>
            <a:chOff x="4524336" y="2053507"/>
            <a:chExt cx="1372870" cy="1095489"/>
          </a:xfrm>
        </p:grpSpPr>
        <p:sp>
          <p:nvSpPr>
            <p:cNvPr id="16" name="TextBox 15"/>
            <p:cNvSpPr txBox="1"/>
            <p:nvPr/>
          </p:nvSpPr>
          <p:spPr>
            <a:xfrm>
              <a:off x="4530575" y="217803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sp>
          <p:nvSpPr>
            <p:cNvPr id="17" name="TextBox 16"/>
            <p:cNvSpPr txBox="1"/>
            <p:nvPr/>
          </p:nvSpPr>
          <p:spPr>
            <a:xfrm>
              <a:off x="4943325" y="217414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grpSp>
          <p:nvGrpSpPr>
            <p:cNvPr id="18" name="Group 17"/>
            <p:cNvGrpSpPr/>
            <p:nvPr/>
          </p:nvGrpSpPr>
          <p:grpSpPr>
            <a:xfrm>
              <a:off x="4550931" y="2053507"/>
              <a:ext cx="551144" cy="234237"/>
              <a:chOff x="5024156" y="1958260"/>
              <a:chExt cx="551144" cy="267700"/>
            </a:xfrm>
          </p:grpSpPr>
          <p:sp>
            <p:nvSpPr>
              <p:cNvPr id="31" name="TextBox 30"/>
              <p:cNvSpPr txBox="1"/>
              <p:nvPr/>
            </p:nvSpPr>
            <p:spPr>
              <a:xfrm>
                <a:off x="5416550" y="1958260"/>
                <a:ext cx="158750" cy="263809"/>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3</a:t>
                </a:r>
                <a:endParaRPr lang="en-US" sz="900" b="1" dirty="0">
                  <a:solidFill>
                    <a:srgbClr val="FF0000"/>
                  </a:solidFill>
                  <a:latin typeface="Arial Narrow" panose="020B0606020202030204" pitchFamily="34" charset="0"/>
                </a:endParaRPr>
              </a:p>
            </p:txBody>
          </p:sp>
          <p:sp>
            <p:nvSpPr>
              <p:cNvPr id="32" name="TextBox 31"/>
              <p:cNvSpPr txBox="1"/>
              <p:nvPr/>
            </p:nvSpPr>
            <p:spPr>
              <a:xfrm>
                <a:off x="5024156" y="1962151"/>
                <a:ext cx="138394" cy="263809"/>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grpSp>
        <p:sp>
          <p:nvSpPr>
            <p:cNvPr id="19" name="TextBox 18"/>
            <p:cNvSpPr txBox="1"/>
            <p:nvPr/>
          </p:nvSpPr>
          <p:spPr>
            <a:xfrm>
              <a:off x="4530575" y="2303606"/>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sp>
          <p:nvSpPr>
            <p:cNvPr id="20" name="TextBox 19"/>
            <p:cNvSpPr txBox="1"/>
            <p:nvPr/>
          </p:nvSpPr>
          <p:spPr>
            <a:xfrm>
              <a:off x="4702025" y="2303606"/>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V</a:t>
              </a:r>
              <a:endParaRPr lang="en-US" sz="900" b="1" dirty="0">
                <a:solidFill>
                  <a:srgbClr val="FF0000"/>
                </a:solidFill>
                <a:latin typeface="Arial Narrow" panose="020B0606020202030204" pitchFamily="34" charset="0"/>
              </a:endParaRPr>
            </a:p>
          </p:txBody>
        </p:sp>
        <p:sp>
          <p:nvSpPr>
            <p:cNvPr id="21" name="TextBox 20"/>
            <p:cNvSpPr txBox="1"/>
            <p:nvPr/>
          </p:nvSpPr>
          <p:spPr>
            <a:xfrm>
              <a:off x="4536925" y="2423462"/>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5</a:t>
              </a:r>
              <a:endParaRPr lang="en-US" sz="900" b="1" dirty="0">
                <a:solidFill>
                  <a:srgbClr val="FF0000"/>
                </a:solidFill>
                <a:latin typeface="Arial Narrow" panose="020B0606020202030204" pitchFamily="34" charset="0"/>
              </a:endParaRPr>
            </a:p>
          </p:txBody>
        </p:sp>
        <p:sp>
          <p:nvSpPr>
            <p:cNvPr id="22" name="TextBox 21"/>
            <p:cNvSpPr txBox="1"/>
            <p:nvPr/>
          </p:nvSpPr>
          <p:spPr>
            <a:xfrm>
              <a:off x="5738456" y="242945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23" name="TextBox 22"/>
            <p:cNvSpPr txBox="1"/>
            <p:nvPr/>
          </p:nvSpPr>
          <p:spPr>
            <a:xfrm>
              <a:off x="4536925" y="2552564"/>
              <a:ext cx="158750" cy="230832"/>
            </a:xfrm>
            <a:prstGeom prst="rect">
              <a:avLst/>
            </a:prstGeom>
            <a:noFill/>
          </p:spPr>
          <p:txBody>
            <a:bodyPr wrap="square" rtlCol="0">
              <a:spAutoFit/>
            </a:bodyPr>
            <a:lstStyle/>
            <a:p>
              <a:r>
                <a:rPr lang="en-US" sz="900" b="1" dirty="0">
                  <a:solidFill>
                    <a:srgbClr val="FF0000"/>
                  </a:solidFill>
                  <a:latin typeface="Arial Narrow" panose="020B0606020202030204" pitchFamily="34" charset="0"/>
                </a:rPr>
                <a:t>6</a:t>
              </a:r>
            </a:p>
          </p:txBody>
        </p:sp>
        <p:sp>
          <p:nvSpPr>
            <p:cNvPr id="24" name="TextBox 23"/>
            <p:cNvSpPr txBox="1"/>
            <p:nvPr/>
          </p:nvSpPr>
          <p:spPr>
            <a:xfrm>
              <a:off x="5333866" y="255256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25" name="TextBox 24"/>
            <p:cNvSpPr txBox="1"/>
            <p:nvPr/>
          </p:nvSpPr>
          <p:spPr>
            <a:xfrm>
              <a:off x="4535766" y="2678135"/>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7</a:t>
              </a:r>
              <a:endParaRPr lang="en-US" sz="900" b="1" dirty="0">
                <a:solidFill>
                  <a:srgbClr val="FF0000"/>
                </a:solidFill>
                <a:latin typeface="Arial Narrow" panose="020B0606020202030204" pitchFamily="34" charset="0"/>
              </a:endParaRPr>
            </a:p>
          </p:txBody>
        </p:sp>
        <p:sp>
          <p:nvSpPr>
            <p:cNvPr id="26" name="TextBox 25"/>
            <p:cNvSpPr txBox="1"/>
            <p:nvPr/>
          </p:nvSpPr>
          <p:spPr>
            <a:xfrm>
              <a:off x="5333866" y="2669683"/>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2</a:t>
              </a:r>
              <a:endParaRPr lang="en-US" sz="900" b="1" dirty="0">
                <a:solidFill>
                  <a:srgbClr val="FF0000"/>
                </a:solidFill>
                <a:latin typeface="Arial Narrow" panose="020B0606020202030204" pitchFamily="34" charset="0"/>
              </a:endParaRPr>
            </a:p>
          </p:txBody>
        </p:sp>
        <p:sp>
          <p:nvSpPr>
            <p:cNvPr id="27" name="TextBox 26"/>
            <p:cNvSpPr txBox="1"/>
            <p:nvPr/>
          </p:nvSpPr>
          <p:spPr>
            <a:xfrm>
              <a:off x="4524336" y="2797077"/>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8</a:t>
              </a:r>
              <a:endParaRPr lang="en-US" sz="900" b="1" dirty="0">
                <a:solidFill>
                  <a:srgbClr val="FF0000"/>
                </a:solidFill>
                <a:latin typeface="Arial Narrow" panose="020B0606020202030204" pitchFamily="34" charset="0"/>
              </a:endParaRPr>
            </a:p>
          </p:txBody>
        </p:sp>
        <p:sp>
          <p:nvSpPr>
            <p:cNvPr id="28" name="TextBox 27"/>
            <p:cNvSpPr txBox="1"/>
            <p:nvPr/>
          </p:nvSpPr>
          <p:spPr>
            <a:xfrm>
              <a:off x="5333866" y="2800191"/>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V</a:t>
              </a:r>
              <a:endParaRPr lang="en-US" sz="900" b="1" dirty="0">
                <a:solidFill>
                  <a:srgbClr val="FF0000"/>
                </a:solidFill>
                <a:latin typeface="Arial Narrow" panose="020B0606020202030204" pitchFamily="34" charset="0"/>
              </a:endParaRPr>
            </a:p>
          </p:txBody>
        </p:sp>
        <p:sp>
          <p:nvSpPr>
            <p:cNvPr id="29" name="TextBox 28"/>
            <p:cNvSpPr txBox="1"/>
            <p:nvPr/>
          </p:nvSpPr>
          <p:spPr>
            <a:xfrm>
              <a:off x="4536925" y="291816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9</a:t>
              </a:r>
              <a:endParaRPr lang="en-US" sz="900" b="1" dirty="0">
                <a:solidFill>
                  <a:srgbClr val="FF0000"/>
                </a:solidFill>
                <a:latin typeface="Arial Narrow" panose="020B0606020202030204" pitchFamily="34" charset="0"/>
              </a:endParaRPr>
            </a:p>
          </p:txBody>
        </p:sp>
        <p:sp>
          <p:nvSpPr>
            <p:cNvPr id="30" name="TextBox 29"/>
            <p:cNvSpPr txBox="1"/>
            <p:nvPr/>
          </p:nvSpPr>
          <p:spPr>
            <a:xfrm>
              <a:off x="5332707" y="2918164"/>
              <a:ext cx="158750" cy="230832"/>
            </a:xfrm>
            <a:prstGeom prst="rect">
              <a:avLst/>
            </a:prstGeom>
            <a:noFill/>
          </p:spPr>
          <p:txBody>
            <a:bodyPr wrap="square" rtlCol="0">
              <a:spAutoFit/>
            </a:bodyPr>
            <a:lstStyle/>
            <a:p>
              <a:r>
                <a:rPr lang="en-US" sz="900" b="1" dirty="0" smtClean="0">
                  <a:solidFill>
                    <a:srgbClr val="FF0000"/>
                  </a:solidFill>
                  <a:latin typeface="Arial Narrow" panose="020B0606020202030204" pitchFamily="34" charset="0"/>
                </a:rPr>
                <a:t>4</a:t>
              </a:r>
              <a:endParaRPr lang="en-US" sz="900" b="1" dirty="0">
                <a:solidFill>
                  <a:srgbClr val="FF0000"/>
                </a:solidFill>
                <a:latin typeface="Arial Narrow" panose="020B0606020202030204" pitchFamily="34" charset="0"/>
              </a:endParaRPr>
            </a:p>
          </p:txBody>
        </p:sp>
      </p:grpSp>
      <p:sp>
        <p:nvSpPr>
          <p:cNvPr id="33" name="TextBox 32"/>
          <p:cNvSpPr txBox="1"/>
          <p:nvPr/>
        </p:nvSpPr>
        <p:spPr>
          <a:xfrm>
            <a:off x="7104686" y="1266441"/>
            <a:ext cx="306771" cy="230832"/>
          </a:xfrm>
          <a:prstGeom prst="rect">
            <a:avLst/>
          </a:prstGeom>
          <a:noFill/>
        </p:spPr>
        <p:txBody>
          <a:bodyPr wrap="square" rtlCol="0">
            <a:spAutoFit/>
          </a:bodyPr>
          <a:lstStyle/>
          <a:p>
            <a:r>
              <a:rPr lang="en-US" sz="900" b="1" dirty="0" smtClean="0">
                <a:latin typeface="Arial Narrow" panose="020B0606020202030204" pitchFamily="34" charset="0"/>
              </a:rPr>
              <a:t>11</a:t>
            </a:r>
            <a:endParaRPr lang="en-US" sz="900" b="1" dirty="0">
              <a:latin typeface="Arial Narrow" panose="020B0606020202030204" pitchFamily="34" charset="0"/>
            </a:endParaRPr>
          </a:p>
        </p:txBody>
      </p:sp>
      <p:sp>
        <p:nvSpPr>
          <p:cNvPr id="34" name="TextBox 33"/>
          <p:cNvSpPr txBox="1"/>
          <p:nvPr/>
        </p:nvSpPr>
        <p:spPr>
          <a:xfrm>
            <a:off x="7252707" y="1401377"/>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35" name="TextBox 34"/>
          <p:cNvSpPr txBox="1"/>
          <p:nvPr/>
        </p:nvSpPr>
        <p:spPr>
          <a:xfrm>
            <a:off x="7821555" y="1278266"/>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36" name="TextBox 35"/>
          <p:cNvSpPr txBox="1"/>
          <p:nvPr/>
        </p:nvSpPr>
        <p:spPr>
          <a:xfrm>
            <a:off x="8244202" y="1266441"/>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Tree>
    <p:extLst>
      <p:ext uri="{BB962C8B-B14F-4D97-AF65-F5344CB8AC3E}">
        <p14:creationId xmlns:p14="http://schemas.microsoft.com/office/powerpoint/2010/main" val="370340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8</a:t>
            </a:fld>
            <a:endParaRPr lang="en-US" sz="1200" dirty="0">
              <a:latin typeface="Arial Narrow" panose="020B0606020202030204" pitchFamily="34" charset="0"/>
            </a:endParaRPr>
          </a:p>
        </p:txBody>
      </p:sp>
      <p:sp>
        <p:nvSpPr>
          <p:cNvPr id="7" name="Rectangle 6"/>
          <p:cNvSpPr/>
          <p:nvPr/>
        </p:nvSpPr>
        <p:spPr>
          <a:xfrm>
            <a:off x="685800" y="914400"/>
            <a:ext cx="3221471" cy="4278094"/>
          </a:xfrm>
          <a:prstGeom prst="rect">
            <a:avLst/>
          </a:prstGeom>
        </p:spPr>
        <p:txBody>
          <a:bodyPr wrap="square">
            <a:spAutoFit/>
          </a:bodyPr>
          <a:lstStyle/>
          <a:p>
            <a:pPr marL="219456" indent="-217071">
              <a:spcBef>
                <a:spcPct val="0"/>
              </a:spcBef>
              <a:spcAft>
                <a:spcPts val="600"/>
              </a:spcAft>
              <a:buFontTx/>
              <a:buChar char="•"/>
              <a:defRPr/>
            </a:pPr>
            <a:r>
              <a:rPr lang="en-US" dirty="0" smtClean="0">
                <a:latin typeface="Arial Narrow" panose="020B0606020202030204" pitchFamily="34" charset="0"/>
              </a:rPr>
              <a:t>On the next blank line find the “Spec” column and enter the number of residents.</a:t>
            </a:r>
          </a:p>
          <a:p>
            <a:pPr marL="219456" indent="-217071">
              <a:spcBef>
                <a:spcPct val="0"/>
              </a:spcBef>
              <a:spcAft>
                <a:spcPts val="600"/>
              </a:spcAft>
              <a:buFontTx/>
              <a:buChar char="•"/>
              <a:defRPr/>
            </a:pPr>
            <a:r>
              <a:rPr lang="en-US" dirty="0" smtClean="0">
                <a:latin typeface="Arial Narrow" panose="020B0606020202030204" pitchFamily="34" charset="0"/>
              </a:rPr>
              <a:t>Do enter a housing unit sequence number</a:t>
            </a:r>
          </a:p>
          <a:p>
            <a:pPr marL="219456" indent="-217071">
              <a:spcBef>
                <a:spcPct val="0"/>
              </a:spcBef>
              <a:spcAft>
                <a:spcPts val="600"/>
              </a:spcAft>
              <a:buFontTx/>
              <a:buChar char="•"/>
              <a:defRPr/>
            </a:pPr>
            <a:r>
              <a:rPr lang="en-US" dirty="0" smtClean="0">
                <a:latin typeface="Arial Narrow" panose="020B0606020202030204" pitchFamily="34" charset="0"/>
              </a:rPr>
              <a:t>No vacant specials are allowed.</a:t>
            </a:r>
          </a:p>
          <a:p>
            <a:pPr marL="219456" indent="-217071">
              <a:spcBef>
                <a:spcPct val="0"/>
              </a:spcBef>
              <a:spcAft>
                <a:spcPts val="600"/>
              </a:spcAft>
              <a:buFontTx/>
              <a:buChar char="•"/>
              <a:defRPr/>
            </a:pPr>
            <a:r>
              <a:rPr lang="en-US" dirty="0" smtClean="0">
                <a:latin typeface="Arial Narrow" panose="020B0606020202030204" pitchFamily="34" charset="0"/>
              </a:rPr>
              <a:t>Write the type of Special Housing on the line. If you are using the Excel file, write the type of Special Housing after the form is printed. Entering it on the form before printing will mess up the formulas.</a:t>
            </a:r>
          </a:p>
          <a:p>
            <a:pPr marL="107534" indent="-217071">
              <a:spcBef>
                <a:spcPct val="0"/>
              </a:spcBef>
              <a:spcAft>
                <a:spcPts val="281"/>
              </a:spcAft>
              <a:buFontTx/>
              <a:buChar char="•"/>
              <a:defRPr/>
            </a:pPr>
            <a:endParaRPr lang="en-US" dirty="0" smtClean="0">
              <a:latin typeface="Arial Narrow" panose="020B0606020202030204" pitchFamily="34" charset="0"/>
            </a:endParaRPr>
          </a:p>
        </p:txBody>
      </p:sp>
      <p:sp>
        <p:nvSpPr>
          <p:cNvPr id="10" name="Rectangle 2"/>
          <p:cNvSpPr>
            <a:spLocks noGrp="1" noChangeArrowheads="1"/>
          </p:cNvSpPr>
          <p:nvPr>
            <p:ph type="title"/>
          </p:nvPr>
        </p:nvSpPr>
        <p:spPr>
          <a:xfrm>
            <a:off x="685800" y="228600"/>
            <a:ext cx="7772251"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Tabulate Special Housing on </a:t>
            </a:r>
            <a:r>
              <a:rPr lang="en-US" sz="3200" b="1" dirty="0">
                <a:solidFill>
                  <a:schemeClr val="tx1"/>
                </a:solidFill>
                <a:latin typeface="Arial Narrow" panose="020B0606020202030204" pitchFamily="34" charset="0"/>
                <a:cs typeface="Arial" panose="020B0604020202020204" pitchFamily="34" charset="0"/>
              </a:rPr>
              <a:t>Sheet B</a:t>
            </a:r>
          </a:p>
        </p:txBody>
      </p:sp>
      <p:sp>
        <p:nvSpPr>
          <p:cNvPr id="6" name="TextBox 5"/>
          <p:cNvSpPr txBox="1"/>
          <p:nvPr/>
        </p:nvSpPr>
        <p:spPr>
          <a:xfrm>
            <a:off x="8001380" y="1992830"/>
            <a:ext cx="266700" cy="276999"/>
          </a:xfrm>
          <a:prstGeom prst="rect">
            <a:avLst/>
          </a:prstGeom>
          <a:noFill/>
        </p:spPr>
        <p:txBody>
          <a:bodyPr wrap="square" tIns="0" bIns="0" rtlCol="0" anchor="ctr" anchorCtr="0">
            <a:spAutoFit/>
          </a:bodyPr>
          <a:lstStyle/>
          <a:p>
            <a:pPr algn="ctr"/>
            <a:endParaRPr lang="en-US" sz="900" dirty="0" smtClean="0"/>
          </a:p>
          <a:p>
            <a:endParaRPr lang="en-US" sz="900" dirty="0"/>
          </a:p>
        </p:txBody>
      </p:sp>
      <p:pic>
        <p:nvPicPr>
          <p:cNvPr id="8" name="Picture 7" descr="Sheet B - tabulate special housing"/>
          <p:cNvPicPr>
            <a:picLocks noChangeAspect="1"/>
          </p:cNvPicPr>
          <p:nvPr/>
        </p:nvPicPr>
        <p:blipFill>
          <a:blip r:embed="rId3"/>
          <a:stretch>
            <a:fillRect/>
          </a:stretch>
        </p:blipFill>
        <p:spPr>
          <a:xfrm>
            <a:off x="4259099" y="914400"/>
            <a:ext cx="4401375" cy="5340995"/>
          </a:xfrm>
          <a:prstGeom prst="rect">
            <a:avLst/>
          </a:prstGeom>
          <a:ln>
            <a:solidFill>
              <a:schemeClr val="tx1"/>
            </a:solidFill>
          </a:ln>
        </p:spPr>
      </p:pic>
      <p:sp>
        <p:nvSpPr>
          <p:cNvPr id="9" name="TextBox 8"/>
          <p:cNvSpPr txBox="1"/>
          <p:nvPr/>
        </p:nvSpPr>
        <p:spPr>
          <a:xfrm>
            <a:off x="5155274" y="1281694"/>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11" name="TextBox 10"/>
          <p:cNvSpPr txBox="1"/>
          <p:nvPr/>
        </p:nvSpPr>
        <p:spPr>
          <a:xfrm>
            <a:off x="5155274" y="1424325"/>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grpSp>
        <p:nvGrpSpPr>
          <p:cNvPr id="3" name="Group 2"/>
          <p:cNvGrpSpPr/>
          <p:nvPr/>
        </p:nvGrpSpPr>
        <p:grpSpPr>
          <a:xfrm>
            <a:off x="4507574" y="1934327"/>
            <a:ext cx="1379331" cy="1216151"/>
            <a:chOff x="4991100" y="1837610"/>
            <a:chExt cx="1379331" cy="1216151"/>
          </a:xfrm>
        </p:grpSpPr>
        <p:sp>
          <p:nvSpPr>
            <p:cNvPr id="12" name="TextBox 11"/>
            <p:cNvSpPr txBox="1"/>
            <p:nvPr/>
          </p:nvSpPr>
          <p:spPr>
            <a:xfrm>
              <a:off x="5003800" y="208280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3" name="TextBox 12"/>
            <p:cNvSpPr txBox="1"/>
            <p:nvPr/>
          </p:nvSpPr>
          <p:spPr>
            <a:xfrm>
              <a:off x="5416550" y="207891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4" name="TextBox 13"/>
            <p:cNvSpPr txBox="1"/>
            <p:nvPr/>
          </p:nvSpPr>
          <p:spPr>
            <a:xfrm>
              <a:off x="5416550" y="195826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15" name="TextBox 14"/>
            <p:cNvSpPr txBox="1"/>
            <p:nvPr/>
          </p:nvSpPr>
          <p:spPr>
            <a:xfrm>
              <a:off x="5003800" y="1962150"/>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16" name="TextBox 15"/>
            <p:cNvSpPr txBox="1"/>
            <p:nvPr/>
          </p:nvSpPr>
          <p:spPr>
            <a:xfrm>
              <a:off x="4991100" y="1841500"/>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17" name="TextBox 16"/>
            <p:cNvSpPr txBox="1"/>
            <p:nvPr/>
          </p:nvSpPr>
          <p:spPr>
            <a:xfrm>
              <a:off x="5181600" y="1837610"/>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18" name="TextBox 17"/>
            <p:cNvSpPr txBox="1"/>
            <p:nvPr/>
          </p:nvSpPr>
          <p:spPr>
            <a:xfrm>
              <a:off x="5003800" y="2208371"/>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19" name="TextBox 18"/>
            <p:cNvSpPr txBox="1"/>
            <p:nvPr/>
          </p:nvSpPr>
          <p:spPr>
            <a:xfrm>
              <a:off x="5175250" y="2208371"/>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20" name="TextBox 19"/>
            <p:cNvSpPr txBox="1"/>
            <p:nvPr/>
          </p:nvSpPr>
          <p:spPr>
            <a:xfrm>
              <a:off x="5010150" y="2328227"/>
              <a:ext cx="158750" cy="230832"/>
            </a:xfrm>
            <a:prstGeom prst="rect">
              <a:avLst/>
            </a:prstGeom>
            <a:noFill/>
          </p:spPr>
          <p:txBody>
            <a:bodyPr wrap="square" rtlCol="0">
              <a:spAutoFit/>
            </a:bodyPr>
            <a:lstStyle/>
            <a:p>
              <a:r>
                <a:rPr lang="en-US" sz="900" b="1" dirty="0" smtClean="0">
                  <a:latin typeface="Arial Narrow" panose="020B0606020202030204" pitchFamily="34" charset="0"/>
                </a:rPr>
                <a:t>5</a:t>
              </a:r>
              <a:endParaRPr lang="en-US" sz="900" b="1" dirty="0">
                <a:latin typeface="Arial Narrow" panose="020B0606020202030204" pitchFamily="34" charset="0"/>
              </a:endParaRPr>
            </a:p>
          </p:txBody>
        </p:sp>
        <p:sp>
          <p:nvSpPr>
            <p:cNvPr id="21" name="TextBox 20"/>
            <p:cNvSpPr txBox="1"/>
            <p:nvPr/>
          </p:nvSpPr>
          <p:spPr>
            <a:xfrm>
              <a:off x="6211681" y="233421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22" name="TextBox 21"/>
            <p:cNvSpPr txBox="1"/>
            <p:nvPr/>
          </p:nvSpPr>
          <p:spPr>
            <a:xfrm>
              <a:off x="5010150" y="2457329"/>
              <a:ext cx="158750" cy="230832"/>
            </a:xfrm>
            <a:prstGeom prst="rect">
              <a:avLst/>
            </a:prstGeom>
            <a:noFill/>
          </p:spPr>
          <p:txBody>
            <a:bodyPr wrap="square" rtlCol="0">
              <a:spAutoFit/>
            </a:bodyPr>
            <a:lstStyle/>
            <a:p>
              <a:r>
                <a:rPr lang="en-US" sz="900" b="1" dirty="0">
                  <a:latin typeface="Arial Narrow" panose="020B0606020202030204" pitchFamily="34" charset="0"/>
                </a:rPr>
                <a:t>6</a:t>
              </a:r>
            </a:p>
          </p:txBody>
        </p:sp>
        <p:sp>
          <p:nvSpPr>
            <p:cNvPr id="23" name="TextBox 22"/>
            <p:cNvSpPr txBox="1"/>
            <p:nvPr/>
          </p:nvSpPr>
          <p:spPr>
            <a:xfrm>
              <a:off x="5807091" y="245732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24" name="TextBox 23"/>
            <p:cNvSpPr txBox="1"/>
            <p:nvPr/>
          </p:nvSpPr>
          <p:spPr>
            <a:xfrm>
              <a:off x="5008991" y="2582900"/>
              <a:ext cx="15875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25" name="TextBox 24"/>
            <p:cNvSpPr txBox="1"/>
            <p:nvPr/>
          </p:nvSpPr>
          <p:spPr>
            <a:xfrm>
              <a:off x="5807091" y="2574448"/>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26" name="TextBox 25"/>
            <p:cNvSpPr txBox="1"/>
            <p:nvPr/>
          </p:nvSpPr>
          <p:spPr>
            <a:xfrm>
              <a:off x="4997561" y="2701842"/>
              <a:ext cx="158750" cy="230832"/>
            </a:xfrm>
            <a:prstGeom prst="rect">
              <a:avLst/>
            </a:prstGeom>
            <a:noFill/>
          </p:spPr>
          <p:txBody>
            <a:bodyPr wrap="square" rtlCol="0">
              <a:spAutoFit/>
            </a:bodyPr>
            <a:lstStyle/>
            <a:p>
              <a:r>
                <a:rPr lang="en-US" sz="900" b="1" dirty="0" smtClean="0">
                  <a:latin typeface="Arial Narrow" panose="020B0606020202030204" pitchFamily="34" charset="0"/>
                </a:rPr>
                <a:t>8</a:t>
              </a:r>
              <a:endParaRPr lang="en-US" sz="900" b="1" dirty="0">
                <a:latin typeface="Arial Narrow" panose="020B0606020202030204" pitchFamily="34" charset="0"/>
              </a:endParaRPr>
            </a:p>
          </p:txBody>
        </p:sp>
        <p:sp>
          <p:nvSpPr>
            <p:cNvPr id="27" name="TextBox 26"/>
            <p:cNvSpPr txBox="1"/>
            <p:nvPr/>
          </p:nvSpPr>
          <p:spPr>
            <a:xfrm>
              <a:off x="5807091" y="2704956"/>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28" name="TextBox 27"/>
            <p:cNvSpPr txBox="1"/>
            <p:nvPr/>
          </p:nvSpPr>
          <p:spPr>
            <a:xfrm>
              <a:off x="5010150" y="2822929"/>
              <a:ext cx="158750" cy="230832"/>
            </a:xfrm>
            <a:prstGeom prst="rect">
              <a:avLst/>
            </a:prstGeom>
            <a:noFill/>
          </p:spPr>
          <p:txBody>
            <a:bodyPr wrap="square" rtlCol="0">
              <a:spAutoFit/>
            </a:bodyPr>
            <a:lstStyle/>
            <a:p>
              <a:r>
                <a:rPr lang="en-US" sz="900" b="1" dirty="0" smtClean="0">
                  <a:latin typeface="Arial Narrow" panose="020B0606020202030204" pitchFamily="34" charset="0"/>
                </a:rPr>
                <a:t>9</a:t>
              </a:r>
              <a:endParaRPr lang="en-US" sz="900" b="1" dirty="0">
                <a:latin typeface="Arial Narrow" panose="020B0606020202030204" pitchFamily="34" charset="0"/>
              </a:endParaRPr>
            </a:p>
          </p:txBody>
        </p:sp>
        <p:sp>
          <p:nvSpPr>
            <p:cNvPr id="29" name="TextBox 28"/>
            <p:cNvSpPr txBox="1"/>
            <p:nvPr/>
          </p:nvSpPr>
          <p:spPr>
            <a:xfrm>
              <a:off x="5805932" y="2822929"/>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grpSp>
      <p:sp>
        <p:nvSpPr>
          <p:cNvPr id="30" name="TextBox 29"/>
          <p:cNvSpPr txBox="1"/>
          <p:nvPr/>
        </p:nvSpPr>
        <p:spPr>
          <a:xfrm>
            <a:off x="7049189" y="1281694"/>
            <a:ext cx="306771" cy="230832"/>
          </a:xfrm>
          <a:prstGeom prst="rect">
            <a:avLst/>
          </a:prstGeom>
          <a:noFill/>
        </p:spPr>
        <p:txBody>
          <a:bodyPr wrap="square" rtlCol="0">
            <a:spAutoFit/>
          </a:bodyPr>
          <a:lstStyle/>
          <a:p>
            <a:r>
              <a:rPr lang="en-US" sz="900" dirty="0" smtClean="0">
                <a:latin typeface="Arial Narrow" panose="020B0606020202030204" pitchFamily="34" charset="0"/>
              </a:rPr>
              <a:t>11</a:t>
            </a:r>
            <a:endParaRPr lang="en-US" sz="900" dirty="0">
              <a:latin typeface="Arial Narrow" panose="020B0606020202030204" pitchFamily="34" charset="0"/>
            </a:endParaRPr>
          </a:p>
        </p:txBody>
      </p:sp>
      <p:sp>
        <p:nvSpPr>
          <p:cNvPr id="31" name="TextBox 30"/>
          <p:cNvSpPr txBox="1"/>
          <p:nvPr/>
        </p:nvSpPr>
        <p:spPr>
          <a:xfrm>
            <a:off x="7197210" y="1416630"/>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32" name="TextBox 31"/>
          <p:cNvSpPr txBox="1"/>
          <p:nvPr/>
        </p:nvSpPr>
        <p:spPr>
          <a:xfrm>
            <a:off x="7766058" y="1293519"/>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33" name="TextBox 32"/>
          <p:cNvSpPr txBox="1"/>
          <p:nvPr/>
        </p:nvSpPr>
        <p:spPr>
          <a:xfrm>
            <a:off x="8188705" y="1281694"/>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grpSp>
        <p:nvGrpSpPr>
          <p:cNvPr id="39" name="Group 38"/>
          <p:cNvGrpSpPr/>
          <p:nvPr/>
        </p:nvGrpSpPr>
        <p:grpSpPr>
          <a:xfrm>
            <a:off x="4450878" y="3048109"/>
            <a:ext cx="1718808" cy="230832"/>
            <a:chOff x="4934404" y="3310629"/>
            <a:chExt cx="1718808" cy="230832"/>
          </a:xfrm>
        </p:grpSpPr>
        <p:sp>
          <p:nvSpPr>
            <p:cNvPr id="4" name="TextBox 3"/>
            <p:cNvSpPr txBox="1"/>
            <p:nvPr/>
          </p:nvSpPr>
          <p:spPr>
            <a:xfrm>
              <a:off x="4934404" y="3310629"/>
              <a:ext cx="326571" cy="230832"/>
            </a:xfrm>
            <a:prstGeom prst="rect">
              <a:avLst/>
            </a:prstGeom>
            <a:noFill/>
            <a:ln>
              <a:noFill/>
            </a:ln>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sp>
          <p:nvSpPr>
            <p:cNvPr id="37" name="TextBox 36"/>
            <p:cNvSpPr txBox="1"/>
            <p:nvPr/>
          </p:nvSpPr>
          <p:spPr>
            <a:xfrm flipH="1">
              <a:off x="6427786" y="3310629"/>
              <a:ext cx="225426" cy="230832"/>
            </a:xfrm>
            <a:prstGeom prst="rect">
              <a:avLst/>
            </a:prstGeom>
            <a:noFill/>
            <a:ln>
              <a:noFill/>
            </a:ln>
          </p:spPr>
          <p:txBody>
            <a:bodyPr wrap="square" rtlCol="0">
              <a:spAutoFit/>
            </a:bodyPr>
            <a:lstStyle/>
            <a:p>
              <a:r>
                <a:rPr lang="en-US" sz="900" b="1" dirty="0" smtClean="0">
                  <a:solidFill>
                    <a:srgbClr val="FF0000"/>
                  </a:solidFill>
                  <a:latin typeface="Arial Narrow" panose="020B0606020202030204" pitchFamily="34" charset="0"/>
                </a:rPr>
                <a:t>1</a:t>
              </a:r>
              <a:endParaRPr lang="en-US" sz="900" b="1" dirty="0">
                <a:solidFill>
                  <a:srgbClr val="FF0000"/>
                </a:solidFill>
                <a:latin typeface="Arial Narrow" panose="020B0606020202030204" pitchFamily="34" charset="0"/>
              </a:endParaRPr>
            </a:p>
          </p:txBody>
        </p:sp>
        <p:sp>
          <p:nvSpPr>
            <p:cNvPr id="38" name="TextBox 37" descr="Special housing tabulation on Sheet B"/>
            <p:cNvSpPr txBox="1"/>
            <p:nvPr/>
          </p:nvSpPr>
          <p:spPr>
            <a:xfrm>
              <a:off x="5452754" y="3310629"/>
              <a:ext cx="447778" cy="230832"/>
            </a:xfrm>
            <a:prstGeom prst="rect">
              <a:avLst/>
            </a:prstGeom>
            <a:noFill/>
            <a:ln>
              <a:noFill/>
            </a:ln>
          </p:spPr>
          <p:txBody>
            <a:bodyPr wrap="square" rtlCol="0">
              <a:spAutoFit/>
            </a:bodyPr>
            <a:lstStyle/>
            <a:p>
              <a:r>
                <a:rPr lang="en-US" sz="900" b="1" dirty="0" smtClean="0">
                  <a:solidFill>
                    <a:srgbClr val="FF0000"/>
                  </a:solidFill>
                  <a:latin typeface="Arial Narrow" panose="020B0606020202030204" pitchFamily="34" charset="0"/>
                </a:rPr>
                <a:t>Boat</a:t>
              </a:r>
              <a:endParaRPr lang="en-US" sz="900" b="1" dirty="0">
                <a:solidFill>
                  <a:srgbClr val="FF0000"/>
                </a:solidFill>
                <a:latin typeface="Arial Narrow" panose="020B0606020202030204" pitchFamily="34" charset="0"/>
              </a:endParaRPr>
            </a:p>
          </p:txBody>
        </p:sp>
      </p:grpSp>
    </p:spTree>
    <p:extLst>
      <p:ext uri="{BB962C8B-B14F-4D97-AF65-F5344CB8AC3E}">
        <p14:creationId xmlns:p14="http://schemas.microsoft.com/office/powerpoint/2010/main" val="287325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lgn="r">
              <a:defRPr/>
            </a:pPr>
            <a:fld id="{01616FD8-5504-443E-B72E-7921517EB7C9}" type="slidenum">
              <a:rPr lang="en-US" sz="1200" smtClean="0">
                <a:latin typeface="Arial Narrow" panose="020B0606020202030204" pitchFamily="34" charset="0"/>
              </a:rPr>
              <a:pPr algn="r">
                <a:defRPr/>
              </a:pPr>
              <a:t>9</a:t>
            </a:fld>
            <a:endParaRPr lang="en-US" sz="1200" dirty="0">
              <a:latin typeface="Arial Narrow" panose="020B0606020202030204" pitchFamily="34" charset="0"/>
            </a:endParaRPr>
          </a:p>
        </p:txBody>
      </p:sp>
      <p:sp>
        <p:nvSpPr>
          <p:cNvPr id="7" name="Rectangle 6"/>
          <p:cNvSpPr/>
          <p:nvPr/>
        </p:nvSpPr>
        <p:spPr>
          <a:xfrm>
            <a:off x="698576" y="914400"/>
            <a:ext cx="3127320" cy="3924151"/>
          </a:xfrm>
          <a:prstGeom prst="rect">
            <a:avLst/>
          </a:prstGeom>
        </p:spPr>
        <p:txBody>
          <a:bodyPr wrap="square">
            <a:spAutoFit/>
          </a:bodyPr>
          <a:lstStyle/>
          <a:p>
            <a:pPr marL="219456" indent="-217071">
              <a:spcBef>
                <a:spcPct val="0"/>
              </a:spcBef>
              <a:spcAft>
                <a:spcPts val="600"/>
              </a:spcAft>
              <a:buFontTx/>
              <a:buChar char="•"/>
              <a:defRPr/>
            </a:pPr>
            <a:r>
              <a:rPr lang="en-US" dirty="0" smtClean="0">
                <a:latin typeface="Arial Narrow" panose="020B0606020202030204" pitchFamily="34" charset="0"/>
              </a:rPr>
              <a:t>If a GQ is enumerated, find the GQ column and enter the number of residents on a new line.</a:t>
            </a:r>
          </a:p>
          <a:p>
            <a:pPr marL="219456" indent="-217071">
              <a:spcBef>
                <a:spcPct val="0"/>
              </a:spcBef>
              <a:spcAft>
                <a:spcPts val="600"/>
              </a:spcAft>
              <a:buFontTx/>
              <a:buChar char="•"/>
              <a:defRPr/>
            </a:pPr>
            <a:r>
              <a:rPr lang="en-US" dirty="0" smtClean="0">
                <a:latin typeface="Arial Narrow" panose="020B0606020202030204" pitchFamily="34" charset="0"/>
              </a:rPr>
              <a:t>Do </a:t>
            </a:r>
            <a:r>
              <a:rPr lang="en-US" dirty="0">
                <a:latin typeface="Arial Narrow" panose="020B0606020202030204" pitchFamily="34" charset="0"/>
              </a:rPr>
              <a:t>not enter a housing unit sequence </a:t>
            </a:r>
            <a:r>
              <a:rPr lang="en-US" dirty="0" smtClean="0">
                <a:latin typeface="Arial Narrow" panose="020B0606020202030204" pitchFamily="34" charset="0"/>
              </a:rPr>
              <a:t>number.</a:t>
            </a:r>
          </a:p>
          <a:p>
            <a:pPr marL="219456" indent="-217071">
              <a:spcBef>
                <a:spcPct val="0"/>
              </a:spcBef>
              <a:spcAft>
                <a:spcPts val="600"/>
              </a:spcAft>
              <a:buFontTx/>
              <a:buChar char="•"/>
              <a:defRPr/>
            </a:pPr>
            <a:r>
              <a:rPr lang="en-US" dirty="0" smtClean="0">
                <a:latin typeface="Arial Narrow" panose="020B0606020202030204" pitchFamily="34" charset="0"/>
              </a:rPr>
              <a:t>Write the type of GQ on the line.  If you are using the </a:t>
            </a:r>
            <a:r>
              <a:rPr lang="en-US" dirty="0">
                <a:latin typeface="Arial Narrow" panose="020B0606020202030204" pitchFamily="34" charset="0"/>
              </a:rPr>
              <a:t>E</a:t>
            </a:r>
            <a:r>
              <a:rPr lang="en-US" dirty="0" smtClean="0">
                <a:latin typeface="Arial Narrow" panose="020B0606020202030204" pitchFamily="34" charset="0"/>
              </a:rPr>
              <a:t>xcel file, write the type of GQ after the form is printed. Entering it on the form before printing will mess up the formulas. </a:t>
            </a:r>
            <a:endParaRPr lang="en-US" dirty="0">
              <a:latin typeface="Arial Narrow" panose="020B0606020202030204" pitchFamily="34" charset="0"/>
            </a:endParaRPr>
          </a:p>
          <a:p>
            <a:pPr marL="107534" indent="-217071">
              <a:spcBef>
                <a:spcPct val="0"/>
              </a:spcBef>
              <a:spcAft>
                <a:spcPts val="281"/>
              </a:spcAft>
              <a:buFontTx/>
              <a:buChar char="•"/>
              <a:defRPr/>
            </a:pPr>
            <a:endParaRPr lang="en-US" dirty="0" smtClean="0">
              <a:latin typeface="Arial Narrow" panose="020B0606020202030204" pitchFamily="34" charset="0"/>
            </a:endParaRPr>
          </a:p>
        </p:txBody>
      </p:sp>
      <p:sp>
        <p:nvSpPr>
          <p:cNvPr id="10" name="Rectangle 2"/>
          <p:cNvSpPr>
            <a:spLocks noGrp="1" noChangeArrowheads="1"/>
          </p:cNvSpPr>
          <p:nvPr>
            <p:ph type="title"/>
          </p:nvPr>
        </p:nvSpPr>
        <p:spPr>
          <a:xfrm>
            <a:off x="685800" y="228600"/>
            <a:ext cx="7772251" cy="713232"/>
          </a:xfrm>
        </p:spPr>
        <p:txBody>
          <a:bodyPr/>
          <a:lstStyle/>
          <a:p>
            <a:pPr algn="ctr"/>
            <a:r>
              <a:rPr lang="en-US" sz="3200" b="1" dirty="0" smtClean="0">
                <a:solidFill>
                  <a:schemeClr val="tx1"/>
                </a:solidFill>
                <a:latin typeface="Arial Narrow" panose="020B0606020202030204" pitchFamily="34" charset="0"/>
                <a:cs typeface="Arial" panose="020B0604020202020204" pitchFamily="34" charset="0"/>
              </a:rPr>
              <a:t>Tabulate Group Quarters on </a:t>
            </a:r>
            <a:r>
              <a:rPr lang="en-US" sz="3200" b="1" dirty="0">
                <a:solidFill>
                  <a:schemeClr val="tx1"/>
                </a:solidFill>
                <a:latin typeface="Arial Narrow" panose="020B0606020202030204" pitchFamily="34" charset="0"/>
                <a:cs typeface="Arial" panose="020B0604020202020204" pitchFamily="34" charset="0"/>
              </a:rPr>
              <a:t>Sheet B</a:t>
            </a:r>
          </a:p>
        </p:txBody>
      </p:sp>
      <p:sp>
        <p:nvSpPr>
          <p:cNvPr id="34" name="TextBox 33"/>
          <p:cNvSpPr txBox="1"/>
          <p:nvPr/>
        </p:nvSpPr>
        <p:spPr>
          <a:xfrm>
            <a:off x="7842759" y="1805801"/>
            <a:ext cx="266700" cy="276999"/>
          </a:xfrm>
          <a:prstGeom prst="rect">
            <a:avLst/>
          </a:prstGeom>
          <a:noFill/>
        </p:spPr>
        <p:txBody>
          <a:bodyPr wrap="square" tIns="0" bIns="0" rtlCol="0" anchor="ctr" anchorCtr="0">
            <a:spAutoFit/>
          </a:bodyPr>
          <a:lstStyle/>
          <a:p>
            <a:pPr algn="ctr"/>
            <a:endParaRPr lang="en-US" sz="900" dirty="0" smtClean="0">
              <a:latin typeface="Arial Narrow" panose="020B0606020202030204" pitchFamily="34" charset="0"/>
            </a:endParaRPr>
          </a:p>
          <a:p>
            <a:endParaRPr lang="en-US" sz="900" dirty="0">
              <a:latin typeface="Arial Narrow" panose="020B0606020202030204" pitchFamily="34" charset="0"/>
            </a:endParaRPr>
          </a:p>
        </p:txBody>
      </p:sp>
      <p:pic>
        <p:nvPicPr>
          <p:cNvPr id="35" name="Picture 34" descr="Tabulate group quarters data on Sheet B"/>
          <p:cNvPicPr>
            <a:picLocks noChangeAspect="1"/>
          </p:cNvPicPr>
          <p:nvPr/>
        </p:nvPicPr>
        <p:blipFill>
          <a:blip r:embed="rId3"/>
          <a:stretch>
            <a:fillRect/>
          </a:stretch>
        </p:blipFill>
        <p:spPr>
          <a:xfrm>
            <a:off x="4100478" y="914400"/>
            <a:ext cx="4401375" cy="5340995"/>
          </a:xfrm>
          <a:prstGeom prst="rect">
            <a:avLst/>
          </a:prstGeom>
          <a:ln>
            <a:solidFill>
              <a:schemeClr val="tx1"/>
            </a:solidFill>
          </a:ln>
        </p:spPr>
      </p:pic>
      <p:sp>
        <p:nvSpPr>
          <p:cNvPr id="36" name="TextBox 35"/>
          <p:cNvSpPr txBox="1"/>
          <p:nvPr/>
        </p:nvSpPr>
        <p:spPr>
          <a:xfrm>
            <a:off x="4996653" y="1251081"/>
            <a:ext cx="1304512" cy="230832"/>
          </a:xfrm>
          <a:prstGeom prst="rect">
            <a:avLst/>
          </a:prstGeom>
          <a:noFill/>
        </p:spPr>
        <p:txBody>
          <a:bodyPr wrap="square" rtlCol="0">
            <a:spAutoFit/>
          </a:bodyPr>
          <a:lstStyle/>
          <a:p>
            <a:r>
              <a:rPr lang="en-US" sz="900" dirty="0" smtClean="0">
                <a:latin typeface="Arial Narrow" panose="020B0606020202030204" pitchFamily="34" charset="0"/>
              </a:rPr>
              <a:t>Stonesville</a:t>
            </a:r>
            <a:endParaRPr lang="en-US" sz="900" dirty="0">
              <a:latin typeface="Arial Narrow" panose="020B0606020202030204" pitchFamily="34" charset="0"/>
            </a:endParaRPr>
          </a:p>
        </p:txBody>
      </p:sp>
      <p:sp>
        <p:nvSpPr>
          <p:cNvPr id="37" name="TextBox 36"/>
          <p:cNvSpPr txBox="1"/>
          <p:nvPr/>
        </p:nvSpPr>
        <p:spPr>
          <a:xfrm>
            <a:off x="4996653" y="1405744"/>
            <a:ext cx="1304512" cy="230832"/>
          </a:xfrm>
          <a:prstGeom prst="rect">
            <a:avLst/>
          </a:prstGeom>
          <a:noFill/>
        </p:spPr>
        <p:txBody>
          <a:bodyPr wrap="square" rtlCol="0">
            <a:spAutoFit/>
          </a:bodyPr>
          <a:lstStyle/>
          <a:p>
            <a:r>
              <a:rPr lang="en-US" sz="900" dirty="0" smtClean="0">
                <a:latin typeface="Arial Narrow" panose="020B0606020202030204" pitchFamily="34" charset="0"/>
              </a:rPr>
              <a:t>2016/1075</a:t>
            </a:r>
            <a:endParaRPr lang="en-US" sz="900" dirty="0">
              <a:latin typeface="Arial Narrow" panose="020B0606020202030204" pitchFamily="34" charset="0"/>
            </a:endParaRPr>
          </a:p>
        </p:txBody>
      </p:sp>
      <p:sp>
        <p:nvSpPr>
          <p:cNvPr id="56" name="TextBox 55"/>
          <p:cNvSpPr txBox="1"/>
          <p:nvPr/>
        </p:nvSpPr>
        <p:spPr>
          <a:xfrm>
            <a:off x="6890568" y="1251081"/>
            <a:ext cx="306771" cy="230832"/>
          </a:xfrm>
          <a:prstGeom prst="rect">
            <a:avLst/>
          </a:prstGeom>
          <a:noFill/>
        </p:spPr>
        <p:txBody>
          <a:bodyPr wrap="square" rtlCol="0">
            <a:spAutoFit/>
          </a:bodyPr>
          <a:lstStyle/>
          <a:p>
            <a:r>
              <a:rPr lang="en-US" sz="900" dirty="0" smtClean="0">
                <a:latin typeface="Arial Narrow" panose="020B0606020202030204" pitchFamily="34" charset="0"/>
              </a:rPr>
              <a:t>11</a:t>
            </a:r>
            <a:endParaRPr lang="en-US" sz="900" dirty="0">
              <a:latin typeface="Arial Narrow" panose="020B0606020202030204" pitchFamily="34" charset="0"/>
            </a:endParaRPr>
          </a:p>
        </p:txBody>
      </p:sp>
      <p:sp>
        <p:nvSpPr>
          <p:cNvPr id="57" name="TextBox 56"/>
          <p:cNvSpPr txBox="1"/>
          <p:nvPr/>
        </p:nvSpPr>
        <p:spPr>
          <a:xfrm>
            <a:off x="7038589" y="1398049"/>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58" name="TextBox 57"/>
          <p:cNvSpPr txBox="1"/>
          <p:nvPr/>
        </p:nvSpPr>
        <p:spPr>
          <a:xfrm>
            <a:off x="7607437" y="1274938"/>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sp>
        <p:nvSpPr>
          <p:cNvPr id="59" name="TextBox 58"/>
          <p:cNvSpPr txBox="1"/>
          <p:nvPr/>
        </p:nvSpPr>
        <p:spPr>
          <a:xfrm>
            <a:off x="8030084" y="1251081"/>
            <a:ext cx="158750" cy="230832"/>
          </a:xfrm>
          <a:prstGeom prst="rect">
            <a:avLst/>
          </a:prstGeom>
          <a:noFill/>
        </p:spPr>
        <p:txBody>
          <a:bodyPr wrap="square" rtlCol="0">
            <a:spAutoFit/>
          </a:bodyPr>
          <a:lstStyle/>
          <a:p>
            <a:r>
              <a:rPr lang="en-US" sz="900" dirty="0" smtClean="0">
                <a:latin typeface="Arial Narrow" panose="020B0606020202030204" pitchFamily="34" charset="0"/>
              </a:rPr>
              <a:t>1</a:t>
            </a:r>
            <a:endParaRPr lang="en-US" sz="900" dirty="0">
              <a:latin typeface="Arial Narrow" panose="020B0606020202030204" pitchFamily="34" charset="0"/>
            </a:endParaRPr>
          </a:p>
        </p:txBody>
      </p:sp>
      <p:grpSp>
        <p:nvGrpSpPr>
          <p:cNvPr id="2" name="Group 1"/>
          <p:cNvGrpSpPr/>
          <p:nvPr/>
        </p:nvGrpSpPr>
        <p:grpSpPr>
          <a:xfrm>
            <a:off x="4292257" y="1837610"/>
            <a:ext cx="1718808" cy="1344614"/>
            <a:chOff x="4934404" y="1837610"/>
            <a:chExt cx="1718808" cy="1344614"/>
          </a:xfrm>
        </p:grpSpPr>
        <p:sp>
          <p:nvSpPr>
            <p:cNvPr id="38" name="TextBox 37"/>
            <p:cNvSpPr txBox="1"/>
            <p:nvPr/>
          </p:nvSpPr>
          <p:spPr>
            <a:xfrm>
              <a:off x="5003800" y="208280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39" name="TextBox 38"/>
            <p:cNvSpPr txBox="1"/>
            <p:nvPr/>
          </p:nvSpPr>
          <p:spPr>
            <a:xfrm>
              <a:off x="5416550" y="207891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40" name="TextBox 39"/>
            <p:cNvSpPr txBox="1"/>
            <p:nvPr/>
          </p:nvSpPr>
          <p:spPr>
            <a:xfrm>
              <a:off x="5416550" y="1958260"/>
              <a:ext cx="158750" cy="230832"/>
            </a:xfrm>
            <a:prstGeom prst="rect">
              <a:avLst/>
            </a:prstGeom>
            <a:noFill/>
          </p:spPr>
          <p:txBody>
            <a:bodyPr wrap="square" rtlCol="0">
              <a:spAutoFit/>
            </a:bodyPr>
            <a:lstStyle/>
            <a:p>
              <a:r>
                <a:rPr lang="en-US" sz="900" b="1" dirty="0" smtClean="0">
                  <a:latin typeface="Arial Narrow" panose="020B0606020202030204" pitchFamily="34" charset="0"/>
                </a:rPr>
                <a:t>3</a:t>
              </a:r>
              <a:endParaRPr lang="en-US" sz="900" b="1" dirty="0">
                <a:latin typeface="Arial Narrow" panose="020B0606020202030204" pitchFamily="34" charset="0"/>
              </a:endParaRPr>
            </a:p>
          </p:txBody>
        </p:sp>
        <p:sp>
          <p:nvSpPr>
            <p:cNvPr id="41" name="TextBox 40"/>
            <p:cNvSpPr txBox="1"/>
            <p:nvPr/>
          </p:nvSpPr>
          <p:spPr>
            <a:xfrm>
              <a:off x="5003800" y="1962150"/>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42" name="TextBox 41"/>
            <p:cNvSpPr txBox="1"/>
            <p:nvPr/>
          </p:nvSpPr>
          <p:spPr>
            <a:xfrm>
              <a:off x="4991100" y="1841500"/>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43" name="TextBox 42"/>
            <p:cNvSpPr txBox="1"/>
            <p:nvPr/>
          </p:nvSpPr>
          <p:spPr>
            <a:xfrm>
              <a:off x="5181600" y="1837610"/>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44" name="TextBox 43"/>
            <p:cNvSpPr txBox="1"/>
            <p:nvPr/>
          </p:nvSpPr>
          <p:spPr>
            <a:xfrm>
              <a:off x="5003800" y="2208371"/>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45" name="TextBox 44"/>
            <p:cNvSpPr txBox="1"/>
            <p:nvPr/>
          </p:nvSpPr>
          <p:spPr>
            <a:xfrm>
              <a:off x="5175250" y="2208371"/>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46" name="TextBox 45"/>
            <p:cNvSpPr txBox="1"/>
            <p:nvPr/>
          </p:nvSpPr>
          <p:spPr>
            <a:xfrm>
              <a:off x="5010150" y="2328227"/>
              <a:ext cx="158750" cy="230832"/>
            </a:xfrm>
            <a:prstGeom prst="rect">
              <a:avLst/>
            </a:prstGeom>
            <a:noFill/>
          </p:spPr>
          <p:txBody>
            <a:bodyPr wrap="square" rtlCol="0">
              <a:spAutoFit/>
            </a:bodyPr>
            <a:lstStyle/>
            <a:p>
              <a:r>
                <a:rPr lang="en-US" sz="900" b="1" dirty="0" smtClean="0">
                  <a:latin typeface="Arial Narrow" panose="020B0606020202030204" pitchFamily="34" charset="0"/>
                </a:rPr>
                <a:t>5</a:t>
              </a:r>
              <a:endParaRPr lang="en-US" sz="900" b="1" dirty="0">
                <a:latin typeface="Arial Narrow" panose="020B0606020202030204" pitchFamily="34" charset="0"/>
              </a:endParaRPr>
            </a:p>
          </p:txBody>
        </p:sp>
        <p:sp>
          <p:nvSpPr>
            <p:cNvPr id="47" name="TextBox 46"/>
            <p:cNvSpPr txBox="1"/>
            <p:nvPr/>
          </p:nvSpPr>
          <p:spPr>
            <a:xfrm>
              <a:off x="6211681" y="233421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48" name="TextBox 47"/>
            <p:cNvSpPr txBox="1"/>
            <p:nvPr/>
          </p:nvSpPr>
          <p:spPr>
            <a:xfrm>
              <a:off x="5010150" y="2457329"/>
              <a:ext cx="158750" cy="230832"/>
            </a:xfrm>
            <a:prstGeom prst="rect">
              <a:avLst/>
            </a:prstGeom>
            <a:noFill/>
          </p:spPr>
          <p:txBody>
            <a:bodyPr wrap="square" rtlCol="0">
              <a:spAutoFit/>
            </a:bodyPr>
            <a:lstStyle/>
            <a:p>
              <a:r>
                <a:rPr lang="en-US" sz="900" b="1" dirty="0">
                  <a:latin typeface="Arial Narrow" panose="020B0606020202030204" pitchFamily="34" charset="0"/>
                </a:rPr>
                <a:t>6</a:t>
              </a:r>
            </a:p>
          </p:txBody>
        </p:sp>
        <p:sp>
          <p:nvSpPr>
            <p:cNvPr id="49" name="TextBox 48"/>
            <p:cNvSpPr txBox="1"/>
            <p:nvPr/>
          </p:nvSpPr>
          <p:spPr>
            <a:xfrm>
              <a:off x="5807091" y="2457329"/>
              <a:ext cx="158750" cy="230832"/>
            </a:xfrm>
            <a:prstGeom prst="rect">
              <a:avLst/>
            </a:prstGeom>
            <a:noFill/>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50" name="TextBox 49"/>
            <p:cNvSpPr txBox="1"/>
            <p:nvPr/>
          </p:nvSpPr>
          <p:spPr>
            <a:xfrm>
              <a:off x="5008991" y="2582900"/>
              <a:ext cx="158750" cy="230832"/>
            </a:xfrm>
            <a:prstGeom prst="rect">
              <a:avLst/>
            </a:prstGeom>
            <a:noFill/>
          </p:spPr>
          <p:txBody>
            <a:bodyPr wrap="square" rtlCol="0">
              <a:spAutoFit/>
            </a:bodyPr>
            <a:lstStyle/>
            <a:p>
              <a:r>
                <a:rPr lang="en-US" sz="900" b="1" dirty="0" smtClean="0">
                  <a:latin typeface="Arial Narrow" panose="020B0606020202030204" pitchFamily="34" charset="0"/>
                </a:rPr>
                <a:t>7</a:t>
              </a:r>
              <a:endParaRPr lang="en-US" sz="900" b="1" dirty="0">
                <a:latin typeface="Arial Narrow" panose="020B0606020202030204" pitchFamily="34" charset="0"/>
              </a:endParaRPr>
            </a:p>
          </p:txBody>
        </p:sp>
        <p:sp>
          <p:nvSpPr>
            <p:cNvPr id="51" name="TextBox 50"/>
            <p:cNvSpPr txBox="1"/>
            <p:nvPr/>
          </p:nvSpPr>
          <p:spPr>
            <a:xfrm>
              <a:off x="5807091" y="2574448"/>
              <a:ext cx="158750" cy="230832"/>
            </a:xfrm>
            <a:prstGeom prst="rect">
              <a:avLst/>
            </a:prstGeom>
            <a:noFill/>
          </p:spPr>
          <p:txBody>
            <a:bodyPr wrap="square" rtlCol="0">
              <a:spAutoFit/>
            </a:bodyPr>
            <a:lstStyle/>
            <a:p>
              <a:r>
                <a:rPr lang="en-US" sz="900" b="1" dirty="0" smtClean="0">
                  <a:latin typeface="Arial Narrow" panose="020B0606020202030204" pitchFamily="34" charset="0"/>
                </a:rPr>
                <a:t>2</a:t>
              </a:r>
              <a:endParaRPr lang="en-US" sz="900" b="1" dirty="0">
                <a:latin typeface="Arial Narrow" panose="020B0606020202030204" pitchFamily="34" charset="0"/>
              </a:endParaRPr>
            </a:p>
          </p:txBody>
        </p:sp>
        <p:sp>
          <p:nvSpPr>
            <p:cNvPr id="52" name="TextBox 51"/>
            <p:cNvSpPr txBox="1"/>
            <p:nvPr/>
          </p:nvSpPr>
          <p:spPr>
            <a:xfrm>
              <a:off x="4997561" y="2701842"/>
              <a:ext cx="158750" cy="230832"/>
            </a:xfrm>
            <a:prstGeom prst="rect">
              <a:avLst/>
            </a:prstGeom>
            <a:noFill/>
          </p:spPr>
          <p:txBody>
            <a:bodyPr wrap="square" rtlCol="0">
              <a:spAutoFit/>
            </a:bodyPr>
            <a:lstStyle/>
            <a:p>
              <a:r>
                <a:rPr lang="en-US" sz="900" b="1" dirty="0" smtClean="0">
                  <a:latin typeface="Arial Narrow" panose="020B0606020202030204" pitchFamily="34" charset="0"/>
                </a:rPr>
                <a:t>8</a:t>
              </a:r>
              <a:endParaRPr lang="en-US" sz="900" b="1" dirty="0">
                <a:latin typeface="Arial Narrow" panose="020B0606020202030204" pitchFamily="34" charset="0"/>
              </a:endParaRPr>
            </a:p>
          </p:txBody>
        </p:sp>
        <p:sp>
          <p:nvSpPr>
            <p:cNvPr id="53" name="TextBox 52"/>
            <p:cNvSpPr txBox="1"/>
            <p:nvPr/>
          </p:nvSpPr>
          <p:spPr>
            <a:xfrm>
              <a:off x="5807091" y="2704956"/>
              <a:ext cx="158750" cy="230832"/>
            </a:xfrm>
            <a:prstGeom prst="rect">
              <a:avLst/>
            </a:prstGeom>
            <a:noFill/>
          </p:spPr>
          <p:txBody>
            <a:bodyPr wrap="square" rtlCol="0">
              <a:spAutoFit/>
            </a:bodyPr>
            <a:lstStyle/>
            <a:p>
              <a:r>
                <a:rPr lang="en-US" sz="900" b="1" dirty="0" smtClean="0">
                  <a:latin typeface="Arial Narrow" panose="020B0606020202030204" pitchFamily="34" charset="0"/>
                </a:rPr>
                <a:t>V</a:t>
              </a:r>
              <a:endParaRPr lang="en-US" sz="900" b="1" dirty="0">
                <a:latin typeface="Arial Narrow" panose="020B0606020202030204" pitchFamily="34" charset="0"/>
              </a:endParaRPr>
            </a:p>
          </p:txBody>
        </p:sp>
        <p:sp>
          <p:nvSpPr>
            <p:cNvPr id="54" name="TextBox 53"/>
            <p:cNvSpPr txBox="1"/>
            <p:nvPr/>
          </p:nvSpPr>
          <p:spPr>
            <a:xfrm>
              <a:off x="5010150" y="2822929"/>
              <a:ext cx="158750" cy="230832"/>
            </a:xfrm>
            <a:prstGeom prst="rect">
              <a:avLst/>
            </a:prstGeom>
            <a:noFill/>
          </p:spPr>
          <p:txBody>
            <a:bodyPr wrap="square" rtlCol="0">
              <a:spAutoFit/>
            </a:bodyPr>
            <a:lstStyle/>
            <a:p>
              <a:r>
                <a:rPr lang="en-US" sz="900" b="1" dirty="0" smtClean="0">
                  <a:latin typeface="Arial Narrow" panose="020B0606020202030204" pitchFamily="34" charset="0"/>
                </a:rPr>
                <a:t>9</a:t>
              </a:r>
              <a:endParaRPr lang="en-US" sz="900" b="1" dirty="0">
                <a:latin typeface="Arial Narrow" panose="020B0606020202030204" pitchFamily="34" charset="0"/>
              </a:endParaRPr>
            </a:p>
          </p:txBody>
        </p:sp>
        <p:sp>
          <p:nvSpPr>
            <p:cNvPr id="55" name="TextBox 54"/>
            <p:cNvSpPr txBox="1"/>
            <p:nvPr/>
          </p:nvSpPr>
          <p:spPr>
            <a:xfrm>
              <a:off x="5805932" y="2822929"/>
              <a:ext cx="158750" cy="230832"/>
            </a:xfrm>
            <a:prstGeom prst="rect">
              <a:avLst/>
            </a:prstGeom>
            <a:noFill/>
          </p:spPr>
          <p:txBody>
            <a:bodyPr wrap="square" rtlCol="0">
              <a:spAutoFit/>
            </a:bodyPr>
            <a:lstStyle/>
            <a:p>
              <a:r>
                <a:rPr lang="en-US" sz="900" b="1" dirty="0" smtClean="0">
                  <a:latin typeface="Arial Narrow" panose="020B0606020202030204" pitchFamily="34" charset="0"/>
                </a:rPr>
                <a:t>4</a:t>
              </a:r>
              <a:endParaRPr lang="en-US" sz="900" b="1" dirty="0">
                <a:latin typeface="Arial Narrow" panose="020B0606020202030204" pitchFamily="34" charset="0"/>
              </a:endParaRPr>
            </a:p>
          </p:txBody>
        </p:sp>
        <p:sp>
          <p:nvSpPr>
            <p:cNvPr id="31" name="TextBox 30"/>
            <p:cNvSpPr txBox="1"/>
            <p:nvPr/>
          </p:nvSpPr>
          <p:spPr>
            <a:xfrm>
              <a:off x="4934404" y="2951392"/>
              <a:ext cx="326571" cy="230832"/>
            </a:xfrm>
            <a:prstGeom prst="rect">
              <a:avLst/>
            </a:prstGeom>
            <a:noFill/>
            <a:ln>
              <a:noFill/>
            </a:ln>
          </p:spPr>
          <p:txBody>
            <a:bodyPr wrap="square" rtlCol="0">
              <a:spAutoFit/>
            </a:bodyPr>
            <a:lstStyle/>
            <a:p>
              <a:r>
                <a:rPr lang="en-US" sz="900" b="1" dirty="0" smtClean="0">
                  <a:latin typeface="Arial Narrow" panose="020B0606020202030204" pitchFamily="34" charset="0"/>
                </a:rPr>
                <a:t>10</a:t>
              </a:r>
              <a:endParaRPr lang="en-US" sz="900" b="1" dirty="0">
                <a:latin typeface="Arial Narrow" panose="020B0606020202030204" pitchFamily="34" charset="0"/>
              </a:endParaRPr>
            </a:p>
          </p:txBody>
        </p:sp>
        <p:sp>
          <p:nvSpPr>
            <p:cNvPr id="32" name="TextBox 31"/>
            <p:cNvSpPr txBox="1"/>
            <p:nvPr/>
          </p:nvSpPr>
          <p:spPr>
            <a:xfrm flipH="1">
              <a:off x="6427786" y="2951392"/>
              <a:ext cx="225426" cy="230832"/>
            </a:xfrm>
            <a:prstGeom prst="rect">
              <a:avLst/>
            </a:prstGeom>
            <a:noFill/>
            <a:ln>
              <a:noFill/>
            </a:ln>
          </p:spPr>
          <p:txBody>
            <a:bodyPr wrap="square" rtlCol="0">
              <a:spAutoFit/>
            </a:bodyPr>
            <a:lstStyle/>
            <a:p>
              <a:r>
                <a:rPr lang="en-US" sz="900" b="1" dirty="0" smtClean="0">
                  <a:latin typeface="Arial Narrow" panose="020B0606020202030204" pitchFamily="34" charset="0"/>
                </a:rPr>
                <a:t>1</a:t>
              </a:r>
              <a:endParaRPr lang="en-US" sz="900" b="1" dirty="0">
                <a:latin typeface="Arial Narrow" panose="020B0606020202030204" pitchFamily="34" charset="0"/>
              </a:endParaRPr>
            </a:p>
          </p:txBody>
        </p:sp>
        <p:sp>
          <p:nvSpPr>
            <p:cNvPr id="33" name="TextBox 32"/>
            <p:cNvSpPr txBox="1"/>
            <p:nvPr/>
          </p:nvSpPr>
          <p:spPr>
            <a:xfrm>
              <a:off x="5452754" y="2951392"/>
              <a:ext cx="447778" cy="230832"/>
            </a:xfrm>
            <a:prstGeom prst="rect">
              <a:avLst/>
            </a:prstGeom>
            <a:noFill/>
            <a:ln>
              <a:noFill/>
            </a:ln>
          </p:spPr>
          <p:txBody>
            <a:bodyPr wrap="square" rtlCol="0">
              <a:spAutoFit/>
            </a:bodyPr>
            <a:lstStyle/>
            <a:p>
              <a:r>
                <a:rPr lang="en-US" sz="900" b="1" dirty="0" smtClean="0">
                  <a:latin typeface="Arial Narrow" panose="020B0606020202030204" pitchFamily="34" charset="0"/>
                </a:rPr>
                <a:t>Boat</a:t>
              </a:r>
              <a:endParaRPr lang="en-US" sz="900" b="1" dirty="0">
                <a:latin typeface="Arial Narrow" panose="020B0606020202030204" pitchFamily="34" charset="0"/>
              </a:endParaRPr>
            </a:p>
          </p:txBody>
        </p:sp>
      </p:grpSp>
      <p:grpSp>
        <p:nvGrpSpPr>
          <p:cNvPr id="3" name="Group 2"/>
          <p:cNvGrpSpPr/>
          <p:nvPr/>
        </p:nvGrpSpPr>
        <p:grpSpPr>
          <a:xfrm>
            <a:off x="4671206" y="3031671"/>
            <a:ext cx="1666318" cy="257188"/>
            <a:chOff x="5313353" y="3505200"/>
            <a:chExt cx="1666318" cy="257188"/>
          </a:xfrm>
        </p:grpSpPr>
        <p:sp>
          <p:nvSpPr>
            <p:cNvPr id="61" name="TextBox 60"/>
            <p:cNvSpPr txBox="1"/>
            <p:nvPr/>
          </p:nvSpPr>
          <p:spPr>
            <a:xfrm flipH="1">
              <a:off x="6653212" y="3505200"/>
              <a:ext cx="326459" cy="230832"/>
            </a:xfrm>
            <a:prstGeom prst="rect">
              <a:avLst/>
            </a:prstGeom>
            <a:noFill/>
            <a:ln>
              <a:noFill/>
            </a:ln>
          </p:spPr>
          <p:txBody>
            <a:bodyPr wrap="square" rtlCol="0">
              <a:spAutoFit/>
            </a:bodyPr>
            <a:lstStyle/>
            <a:p>
              <a:r>
                <a:rPr lang="en-US" sz="900" b="1" dirty="0" smtClean="0">
                  <a:solidFill>
                    <a:srgbClr val="FF0000"/>
                  </a:solidFill>
                  <a:latin typeface="Arial Narrow" panose="020B0606020202030204" pitchFamily="34" charset="0"/>
                </a:rPr>
                <a:t>10</a:t>
              </a:r>
              <a:endParaRPr lang="en-US" sz="900" b="1" dirty="0">
                <a:solidFill>
                  <a:srgbClr val="FF0000"/>
                </a:solidFill>
                <a:latin typeface="Arial Narrow" panose="020B0606020202030204" pitchFamily="34" charset="0"/>
              </a:endParaRPr>
            </a:p>
          </p:txBody>
        </p:sp>
        <p:sp>
          <p:nvSpPr>
            <p:cNvPr id="62" name="TextBox 61"/>
            <p:cNvSpPr txBox="1"/>
            <p:nvPr/>
          </p:nvSpPr>
          <p:spPr>
            <a:xfrm>
              <a:off x="5313353" y="3531556"/>
              <a:ext cx="985157" cy="230832"/>
            </a:xfrm>
            <a:prstGeom prst="rect">
              <a:avLst/>
            </a:prstGeom>
            <a:noFill/>
            <a:ln>
              <a:noFill/>
            </a:ln>
          </p:spPr>
          <p:txBody>
            <a:bodyPr wrap="square" rtlCol="0">
              <a:spAutoFit/>
            </a:bodyPr>
            <a:lstStyle/>
            <a:p>
              <a:r>
                <a:rPr lang="en-US" sz="900" b="1" dirty="0" smtClean="0">
                  <a:solidFill>
                    <a:srgbClr val="FF0000"/>
                  </a:solidFill>
                  <a:latin typeface="Arial Narrow" panose="020B0606020202030204" pitchFamily="34" charset="0"/>
                </a:rPr>
                <a:t>Nursing Home</a:t>
              </a:r>
              <a:endParaRPr lang="en-US" sz="900" b="1" dirty="0">
                <a:solidFill>
                  <a:srgbClr val="FF0000"/>
                </a:solidFill>
                <a:latin typeface="Arial Narrow" panose="020B0606020202030204" pitchFamily="34" charset="0"/>
              </a:endParaRPr>
            </a:p>
          </p:txBody>
        </p:sp>
      </p:grpSp>
    </p:spTree>
    <p:extLst>
      <p:ext uri="{BB962C8B-B14F-4D97-AF65-F5344CB8AC3E}">
        <p14:creationId xmlns:p14="http://schemas.microsoft.com/office/powerpoint/2010/main" val="702507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14042</TotalTime>
  <Words>3784</Words>
  <Application>Microsoft Office PowerPoint</Application>
  <PresentationFormat>On-screen Show (4:3)</PresentationFormat>
  <Paragraphs>649</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Calibri</vt:lpstr>
      <vt:lpstr>Calibri Light</vt:lpstr>
      <vt:lpstr>Garamond</vt:lpstr>
      <vt:lpstr>Office Theme</vt:lpstr>
      <vt:lpstr>PowerPoint Presentation</vt:lpstr>
      <vt:lpstr>PowerPoint Presentation</vt:lpstr>
      <vt:lpstr>Tabulation</vt:lpstr>
      <vt:lpstr>Best Practices</vt:lpstr>
      <vt:lpstr>Block Tabulation - Sheet B</vt:lpstr>
      <vt:lpstr>Tabulate Housing Units on Sheet B</vt:lpstr>
      <vt:lpstr>Tabulate Housing Units on Sheet B</vt:lpstr>
      <vt:lpstr>Tabulate Special Housing on Sheet B</vt:lpstr>
      <vt:lpstr>Tabulate Group Quarters on Sheet B</vt:lpstr>
      <vt:lpstr>Summarize Totals on Sheet B</vt:lpstr>
      <vt:lpstr>PowerPoint Presentation</vt:lpstr>
      <vt:lpstr>Mistake 1: Entering All Data in One Column</vt:lpstr>
      <vt:lpstr>Mistake 2: Counting Housing Rather than Population</vt:lpstr>
      <vt:lpstr>Mistake 3: Not Labeling Special Housing Unit/ GQ Types</vt:lpstr>
      <vt:lpstr>Mistake 4: Vacant Housing Units Data Entry</vt:lpstr>
      <vt:lpstr>Block Group Tabulation - Sheet C</vt:lpstr>
      <vt:lpstr>Tabulate Sheet C</vt:lpstr>
      <vt:lpstr>Transfer Information from Sheet B</vt:lpstr>
      <vt:lpstr>Sum to Totals at Bottom of Page</vt:lpstr>
      <vt:lpstr>Final Summary Tabulation - Sheet D</vt:lpstr>
      <vt:lpstr>PowerPoint Presentation</vt:lpstr>
      <vt:lpstr>PowerPoint Presentation</vt:lpstr>
      <vt:lpstr>PowerPoint Presentation</vt:lpstr>
      <vt:lpstr>PowerPoint Presentation</vt:lpstr>
      <vt:lpstr>PowerPoint Presentation</vt:lpstr>
      <vt:lpstr>Finish Tabulation</vt:lpstr>
    </vt:vector>
  </TitlesOfParts>
  <Company>Enterprise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Census Tabulation Training</dc:title>
  <dc:creator>OFM - Forecasting and Research</dc:creator>
  <cp:lastModifiedBy>Hughes, Rachel (OFM)</cp:lastModifiedBy>
  <cp:revision>446</cp:revision>
  <cp:lastPrinted>2016-11-21T23:29:22Z</cp:lastPrinted>
  <dcterms:created xsi:type="dcterms:W3CDTF">2016-02-18T00:11:24Z</dcterms:created>
  <dcterms:modified xsi:type="dcterms:W3CDTF">2017-01-24T16:24:05Z</dcterms:modified>
</cp:coreProperties>
</file>