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95" r:id="rId2"/>
    <p:sldId id="292" r:id="rId3"/>
    <p:sldId id="280" r:id="rId4"/>
    <p:sldId id="287" r:id="rId5"/>
    <p:sldId id="293" r:id="rId6"/>
    <p:sldId id="268" r:id="rId7"/>
    <p:sldId id="290" r:id="rId8"/>
    <p:sldId id="288" r:id="rId9"/>
    <p:sldId id="284" r:id="rId10"/>
    <p:sldId id="291" r:id="rId11"/>
    <p:sldId id="289" r:id="rId12"/>
    <p:sldId id="282" r:id="rId13"/>
    <p:sldId id="283" r:id="rId14"/>
    <p:sldId id="275" r:id="rId15"/>
    <p:sldId id="266" r:id="rId16"/>
    <p:sldId id="274" r:id="rId17"/>
    <p:sldId id="267" r:id="rId18"/>
    <p:sldId id="286"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rdner, Erica (OFM)" initials="GE(" lastIdx="3" clrIdx="0">
    <p:extLst>
      <p:ext uri="{19B8F6BF-5375-455C-9EA6-DF929625EA0E}">
        <p15:presenceInfo xmlns:p15="http://schemas.microsoft.com/office/powerpoint/2012/main" userId="S-1-5-21-2226630325-536777373-1012264283-14898" providerId="AD"/>
      </p:ext>
    </p:extLst>
  </p:cmAuthor>
  <p:cmAuthor id="2" name="Howell, David (OFM)" initials="DH" lastIdx="6" clrIdx="1">
    <p:extLst>
      <p:ext uri="{19B8F6BF-5375-455C-9EA6-DF929625EA0E}">
        <p15:presenceInfo xmlns:p15="http://schemas.microsoft.com/office/powerpoint/2012/main" userId="Howell, David (OFM)" providerId="None"/>
      </p:ext>
    </p:extLst>
  </p:cmAuthor>
  <p:cmAuthor id="3" name="Brunink, Diana (OFM)" initials="BD(" lastIdx="9" clrIdx="2">
    <p:extLst>
      <p:ext uri="{19B8F6BF-5375-455C-9EA6-DF929625EA0E}">
        <p15:presenceInfo xmlns:p15="http://schemas.microsoft.com/office/powerpoint/2012/main" userId="S-1-5-21-2226630325-536777373-1012264283-14897" providerId="AD"/>
      </p:ext>
    </p:extLst>
  </p:cmAuthor>
  <p:cmAuthor id="4" name="Mohrman, Mike (OFM)" initials="MM(" lastIdx="15" clrIdx="3">
    <p:extLst>
      <p:ext uri="{19B8F6BF-5375-455C-9EA6-DF929625EA0E}">
        <p15:presenceInfo xmlns:p15="http://schemas.microsoft.com/office/powerpoint/2012/main" userId="S-1-5-21-2226630325-536777373-1012264283-133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79131"/>
    <a:srgbClr val="476FB1"/>
    <a:srgbClr val="AE3818"/>
    <a:srgbClr val="31B313"/>
    <a:srgbClr val="F73BF7"/>
    <a:srgbClr val="42E9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07" autoAdjust="0"/>
    <p:restoredTop sz="63363" autoAdjust="0"/>
  </p:normalViewPr>
  <p:slideViewPr>
    <p:cSldViewPr snapToGrid="0">
      <p:cViewPr varScale="1">
        <p:scale>
          <a:sx n="64" d="100"/>
          <a:sy n="64" d="100"/>
        </p:scale>
        <p:origin x="2074" y="72"/>
      </p:cViewPr>
      <p:guideLst/>
    </p:cSldViewPr>
  </p:slideViewPr>
  <p:outlineViewPr>
    <p:cViewPr>
      <p:scale>
        <a:sx n="33" d="100"/>
        <a:sy n="33" d="100"/>
      </p:scale>
      <p:origin x="0" y="-498"/>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2069"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3"/>
            <a:ext cx="3037840" cy="466434"/>
          </a:xfrm>
          <a:prstGeom prst="rect">
            <a:avLst/>
          </a:prstGeom>
        </p:spPr>
        <p:txBody>
          <a:bodyPr vert="horz" lIns="93177" tIns="46589" rIns="93177" bIns="46589" rtlCol="0"/>
          <a:lstStyle>
            <a:lvl1pPr algn="r">
              <a:defRPr sz="1200"/>
            </a:lvl1pPr>
          </a:lstStyle>
          <a:p>
            <a:fld id="{1441D16C-1795-44FA-A848-8A3247DD0615}" type="datetimeFigureOut">
              <a:rPr lang="en-US" smtClean="0"/>
              <a:t>1/23/2017</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1"/>
            <a:ext cx="5608320" cy="3660459"/>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B2C967D-D3AA-4157-A227-857201B78030}" type="slidenum">
              <a:rPr lang="en-US" smtClean="0"/>
              <a:t>‹#›</a:t>
            </a:fld>
            <a:endParaRPr lang="en-US" dirty="0"/>
          </a:p>
        </p:txBody>
      </p:sp>
    </p:spTree>
    <p:extLst>
      <p:ext uri="{BB962C8B-B14F-4D97-AF65-F5344CB8AC3E}">
        <p14:creationId xmlns:p14="http://schemas.microsoft.com/office/powerpoint/2010/main" val="1168819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dirty="0" smtClean="0">
                <a:latin typeface="Arial" panose="020B0604020202020204" pitchFamily="34" charset="0"/>
                <a:cs typeface="Arial" panose="020B0604020202020204" pitchFamily="34" charset="0"/>
              </a:rPr>
              <a:t>Welcome to the Office of Financial Management</a:t>
            </a:r>
            <a:r>
              <a:rPr lang="en-US" sz="1200" b="1" i="1" baseline="0" dirty="0" smtClean="0">
                <a:latin typeface="Arial" panose="020B0604020202020204" pitchFamily="34" charset="0"/>
                <a:cs typeface="Arial" panose="020B0604020202020204" pitchFamily="34" charset="0"/>
              </a:rPr>
              <a:t> census mapping training.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1" dirty="0" smtClean="0">
              <a:latin typeface="Arial" panose="020B0604020202020204" pitchFamily="34" charset="0"/>
              <a:cs typeface="Arial" panose="020B0604020202020204" pitchFamily="34" charset="0"/>
            </a:endParaRPr>
          </a:p>
          <a:p>
            <a:pPr>
              <a:lnSpc>
                <a:spcPct val="100000"/>
              </a:lnSpc>
              <a:spcBef>
                <a:spcPts val="0"/>
              </a:spcBef>
              <a:spcAft>
                <a:spcPts val="0"/>
              </a:spcAft>
            </a:pPr>
            <a:r>
              <a:rPr lang="en-US" sz="1200" baseline="0" dirty="0" smtClean="0">
                <a:latin typeface="Arial" panose="020B0604020202020204" pitchFamily="34" charset="0"/>
                <a:cs typeface="Arial" panose="020B0604020202020204" pitchFamily="34" charset="0"/>
              </a:rPr>
              <a:t>As mentioned in the Administrator training section, maps are very important for a successful census  </a:t>
            </a:r>
            <a:r>
              <a:rPr lang="en-US" sz="1200" dirty="0" smtClean="0">
                <a:latin typeface="Arial" panose="020B0604020202020204" pitchFamily="34" charset="0"/>
                <a:cs typeface="Arial" panose="020B0604020202020204" pitchFamily="34" charset="0"/>
              </a:rPr>
              <a:t>Maps help make sense and order of the census area.  They are used to keep track of progress, define the census area, help eliminate confusion, define supervisor and enumerator areas, and much more.  </a:t>
            </a:r>
          </a:p>
          <a:p>
            <a:pPr>
              <a:lnSpc>
                <a:spcPct val="100000"/>
              </a:lnSpc>
              <a:spcBef>
                <a:spcPts val="0"/>
              </a:spcBef>
              <a:spcAft>
                <a:spcPts val="0"/>
              </a:spcAft>
            </a:pPr>
            <a:endParaRPr lang="en-US" sz="1200" baseline="0" dirty="0" smtClean="0">
              <a:latin typeface="Arial" panose="020B0604020202020204" pitchFamily="34" charset="0"/>
              <a:cs typeface="Arial" panose="020B0604020202020204" pitchFamily="34" charset="0"/>
            </a:endParaRPr>
          </a:p>
          <a:p>
            <a:pPr>
              <a:lnSpc>
                <a:spcPct val="100000"/>
              </a:lnSpc>
              <a:spcBef>
                <a:spcPts val="0"/>
              </a:spcBef>
              <a:spcAft>
                <a:spcPts val="0"/>
              </a:spcAft>
            </a:pPr>
            <a:r>
              <a:rPr lang="en-US" sz="1200" baseline="0" dirty="0" smtClean="0">
                <a:latin typeface="Arial" panose="020B0604020202020204" pitchFamily="34" charset="0"/>
                <a:cs typeface="Arial" panose="020B0604020202020204" pitchFamily="34" charset="0"/>
              </a:rPr>
              <a:t>The mapping and examples in this section, will be referenced in relation to an annexation census.  The mapping techniques for an annexation census and a city census are </a:t>
            </a:r>
            <a:r>
              <a:rPr lang="en-US" sz="1200" b="1" baseline="0" dirty="0" smtClean="0">
                <a:latin typeface="Arial" panose="020B0604020202020204" pitchFamily="34" charset="0"/>
                <a:cs typeface="Arial" panose="020B0604020202020204" pitchFamily="34" charset="0"/>
              </a:rPr>
              <a:t>exactly the same</a:t>
            </a:r>
            <a:r>
              <a:rPr lang="en-US" sz="1200" baseline="0" dirty="0" smtClean="0">
                <a:latin typeface="Arial" panose="020B0604020202020204" pitchFamily="34" charset="0"/>
                <a:cs typeface="Arial" panose="020B0604020202020204" pitchFamily="34" charset="0"/>
              </a:rPr>
              <a:t>.  A city census map usually involves larger areas and larger size maps that are hard to show effectively in a presentation.  So, examples are shown from an annexation census.</a:t>
            </a:r>
          </a:p>
          <a:p>
            <a:pPr>
              <a:lnSpc>
                <a:spcPct val="100000"/>
              </a:lnSpc>
              <a:spcBef>
                <a:spcPts val="0"/>
              </a:spcBef>
              <a:spcAft>
                <a:spcPts val="0"/>
              </a:spcAft>
            </a:pPr>
            <a:endParaRPr lang="en-US" sz="1200" baseline="0" dirty="0" smtClean="0">
              <a:latin typeface="Arial" panose="020B0604020202020204" pitchFamily="34" charset="0"/>
              <a:cs typeface="Arial" panose="020B0604020202020204" pitchFamily="34" charset="0"/>
            </a:endParaRPr>
          </a:p>
          <a:p>
            <a:pPr>
              <a:lnSpc>
                <a:spcPct val="100000"/>
              </a:lnSpc>
              <a:spcBef>
                <a:spcPts val="0"/>
              </a:spcBef>
              <a:spcAft>
                <a:spcPts val="0"/>
              </a:spcAft>
            </a:pPr>
            <a:r>
              <a:rPr lang="en-US" sz="1200" baseline="0" dirty="0" smtClean="0">
                <a:latin typeface="Arial" panose="020B0604020202020204" pitchFamily="34" charset="0"/>
                <a:cs typeface="Arial" panose="020B0604020202020204" pitchFamily="34" charset="0"/>
              </a:rPr>
              <a:t>All maps in this training are real maps.  Outlined annexation areas may not be real and are just for demonstration purposes. Basic map terminology and definitions have been presented in the Administrator Training and are not repeated here.</a:t>
            </a:r>
          </a:p>
          <a:p>
            <a:pPr>
              <a:lnSpc>
                <a:spcPct val="100000"/>
              </a:lnSpc>
              <a:spcBef>
                <a:spcPts val="0"/>
              </a:spcBef>
              <a:spcAft>
                <a:spcPts val="0"/>
              </a:spcAft>
            </a:pPr>
            <a:endParaRPr lang="en-US" sz="1200" baseline="0" dirty="0" smtClean="0">
              <a:latin typeface="Arial" panose="020B0604020202020204" pitchFamily="34" charset="0"/>
              <a:cs typeface="Arial" panose="020B0604020202020204" pitchFamily="34" charset="0"/>
            </a:endParaRPr>
          </a:p>
          <a:p>
            <a:pPr>
              <a:lnSpc>
                <a:spcPct val="100000"/>
              </a:lnSpc>
              <a:spcBef>
                <a:spcPts val="0"/>
              </a:spcBef>
              <a:spcAft>
                <a:spcPts val="0"/>
              </a:spcAft>
            </a:pPr>
            <a:r>
              <a:rPr lang="en-US" sz="1200" baseline="0" dirty="0" smtClean="0">
                <a:latin typeface="Arial" panose="020B0604020202020204" pitchFamily="34" charset="0"/>
                <a:cs typeface="Arial" panose="020B0604020202020204" pitchFamily="34" charset="0"/>
              </a:rPr>
              <a:t>If you have questions, you can always contact OFM Forecasting and Research.  Contact information is found at the end of this presentation.</a:t>
            </a:r>
          </a:p>
          <a:p>
            <a:pPr>
              <a:lnSpc>
                <a:spcPct val="100000"/>
              </a:lnSpc>
              <a:spcBef>
                <a:spcPts val="0"/>
              </a:spcBef>
              <a:spcAft>
                <a:spcPts val="0"/>
              </a:spcAft>
            </a:pPr>
            <a:endParaRPr lang="en-US" sz="1200" baseline="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baseline="0" dirty="0" smtClean="0">
                <a:latin typeface="Arial" panose="020B0604020202020204" pitchFamily="34" charset="0"/>
                <a:cs typeface="Arial" panose="020B0604020202020204" pitchFamily="34" charset="0"/>
              </a:rPr>
              <a:t>During this training, our agency name is abbreviated OFM.</a:t>
            </a:r>
            <a:endParaRPr lang="en-US" strike="noStrike" baseline="0"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30E955C-EC8F-4C6F-BA26-1ED8BA53ACE2}" type="slidenum">
              <a:rPr lang="en-US" smtClean="0"/>
              <a:t>1</a:t>
            </a:fld>
            <a:endParaRPr lang="en-US" dirty="0"/>
          </a:p>
        </p:txBody>
      </p:sp>
    </p:spTree>
    <p:extLst>
      <p:ext uri="{BB962C8B-B14F-4D97-AF65-F5344CB8AC3E}">
        <p14:creationId xmlns:p14="http://schemas.microsoft.com/office/powerpoint/2010/main" val="1824471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a:spcAft>
                <a:spcPts val="600"/>
              </a:spcAft>
            </a:pPr>
            <a:r>
              <a:rPr lang="en-US" b="0" i="0" baseline="0" dirty="0" smtClean="0">
                <a:latin typeface="Arial" panose="020B0604020202020204" pitchFamily="34" charset="0"/>
              </a:rPr>
              <a:t>On this master control map, all enclosed blocks have been outlined in black first. The unenclosed blocks now need outlining.  The majority of unenclosed blocks are not square or rectangle.  They are different shapes. (if you need to refresh your memory, block information can be found in the enumerator training video, slides 27 to 31.)</a:t>
            </a:r>
          </a:p>
          <a:p>
            <a:pPr>
              <a:spcAft>
                <a:spcPts val="600"/>
              </a:spcAft>
            </a:pPr>
            <a:r>
              <a:rPr lang="en-US" b="0" i="0" baseline="0" dirty="0" smtClean="0">
                <a:latin typeface="Arial" panose="020B0604020202020204" pitchFamily="34" charset="0"/>
              </a:rPr>
              <a:t>Get out your black Sharpie and go to the unenclosed block going through the middle of the area. The “2” identifying the supervisor area is in the middle of it. (For better viewing definition, the example outlining is shown in blue.) This unenclosed block is the largest in this area. There are two non-street boundaries: one on the west and one on the east. Locate them and draw dashed lines. </a:t>
            </a:r>
            <a:r>
              <a:rPr lang="en-US" b="1" i="0" baseline="0" dirty="0" smtClean="0">
                <a:latin typeface="Arial" panose="020B0604020202020204" pitchFamily="34" charset="0"/>
              </a:rPr>
              <a:t>GREEN ARROWS show their location. </a:t>
            </a:r>
            <a:r>
              <a:rPr lang="en-US" b="0" i="0" baseline="0" dirty="0" smtClean="0">
                <a:latin typeface="Arial" panose="020B0604020202020204" pitchFamily="34" charset="0"/>
              </a:rPr>
              <a:t> Finally, connect the ends of the dashed lines with a straight line. This line will be along streets and there are two of them. Since there are two non-street boundaries, you will need two non-dashed lines.</a:t>
            </a:r>
          </a:p>
          <a:p>
            <a:pPr>
              <a:spcAft>
                <a:spcPts val="600"/>
              </a:spcAft>
            </a:pPr>
            <a:endParaRPr lang="en-US" b="0" i="0" baseline="0" dirty="0" smtClean="0">
              <a:latin typeface="Arial" panose="020B0604020202020204" pitchFamily="34" charset="0"/>
            </a:endParaRPr>
          </a:p>
          <a:p>
            <a:endParaRPr lang="en-US" b="0" i="0" baseline="0"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EB2C967D-D3AA-4157-A227-857201B78030}" type="slidenum">
              <a:rPr lang="en-US" smtClean="0"/>
              <a:t>10</a:t>
            </a:fld>
            <a:endParaRPr lang="en-US" dirty="0"/>
          </a:p>
        </p:txBody>
      </p:sp>
    </p:spTree>
    <p:extLst>
      <p:ext uri="{BB962C8B-B14F-4D97-AF65-F5344CB8AC3E}">
        <p14:creationId xmlns:p14="http://schemas.microsoft.com/office/powerpoint/2010/main" val="1399859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a:spcAft>
                <a:spcPts val="600"/>
              </a:spcAft>
            </a:pPr>
            <a:r>
              <a:rPr lang="en-US" baseline="0" dirty="0" smtClean="0">
                <a:latin typeface="Arial" panose="020B0604020202020204" pitchFamily="34" charset="0"/>
                <a:cs typeface="Arial" panose="020B0604020202020204" pitchFamily="34" charset="0"/>
              </a:rPr>
              <a:t>This map shows all enclosed blocks marked in black and unenclosed marked in blue.</a:t>
            </a:r>
          </a:p>
          <a:p>
            <a:pPr>
              <a:spcAft>
                <a:spcPts val="600"/>
              </a:spcAft>
            </a:pPr>
            <a:r>
              <a:rPr lang="en-US" baseline="0" dirty="0" smtClean="0">
                <a:latin typeface="Arial" panose="020B0604020202020204" pitchFamily="34" charset="0"/>
                <a:cs typeface="Arial" panose="020B0604020202020204" pitchFamily="34" charset="0"/>
              </a:rPr>
              <a:t>The largest block in supervisor area #2 needs subdividing into manageable sections.  Evaluate the block. Note areas that would make good boundary places:  areas with no housing units, back sides of developments (they are usually fenced and make good dividing lines).  Any area with well defined characteristics or devoid of buildings would be good for using as a non-street block boundary.  In supervisor area #2, the dividing dashed lines were placed based on a few vacant parcels or back fences of developments.</a:t>
            </a:r>
          </a:p>
          <a:p>
            <a:pPr>
              <a:spcAft>
                <a:spcPts val="600"/>
              </a:spcAft>
            </a:pPr>
            <a:endParaRPr lang="en-US" baseline="0" dirty="0" smtClean="0">
              <a:latin typeface="Arial" panose="020B0604020202020204" pitchFamily="34" charset="0"/>
              <a:cs typeface="Arial" panose="020B0604020202020204" pitchFamily="34" charset="0"/>
            </a:endParaRPr>
          </a:p>
          <a:p>
            <a:endParaRPr lang="en-US" baseline="0" dirty="0" smtClean="0">
              <a:latin typeface="Arial" panose="020B0604020202020204" pitchFamily="34" charset="0"/>
              <a:cs typeface="Arial" panose="020B0604020202020204" pitchFamily="34" charset="0"/>
            </a:endParaRPr>
          </a:p>
          <a:p>
            <a:endParaRPr lang="en-US" baseline="0" dirty="0" smtClean="0">
              <a:latin typeface="Arial" panose="020B0604020202020204" pitchFamily="34" charset="0"/>
              <a:cs typeface="Arial" panose="020B0604020202020204" pitchFamily="34" charset="0"/>
            </a:endParaRPr>
          </a:p>
          <a:p>
            <a:endParaRPr lang="en-US" baseline="0" dirty="0" smtClean="0">
              <a:latin typeface="Arial" panose="020B0604020202020204" pitchFamily="34" charset="0"/>
              <a:cs typeface="Arial" panose="020B0604020202020204" pitchFamily="34" charset="0"/>
            </a:endParaRPr>
          </a:p>
          <a:p>
            <a:endParaRPr lang="en-US" baseline="0" dirty="0" smtClean="0">
              <a:latin typeface="Arial" panose="020B0604020202020204" pitchFamily="34" charset="0"/>
              <a:cs typeface="Arial" panose="020B0604020202020204" pitchFamily="34" charset="0"/>
            </a:endParaRPr>
          </a:p>
          <a:p>
            <a:endParaRPr lang="en-US" baseline="0" dirty="0" smtClean="0">
              <a:latin typeface="Arial" panose="020B0604020202020204" pitchFamily="34" charset="0"/>
              <a:cs typeface="Arial" panose="020B0604020202020204" pitchFamily="34" charset="0"/>
            </a:endParaRPr>
          </a:p>
          <a:p>
            <a:endParaRPr lang="en-US" baseline="0" dirty="0" smtClean="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EB2C967D-D3AA-4157-A227-857201B78030}" type="slidenum">
              <a:rPr lang="en-US" smtClean="0"/>
              <a:t>11</a:t>
            </a:fld>
            <a:endParaRPr lang="en-US" dirty="0"/>
          </a:p>
        </p:txBody>
      </p:sp>
    </p:spTree>
    <p:extLst>
      <p:ext uri="{BB962C8B-B14F-4D97-AF65-F5344CB8AC3E}">
        <p14:creationId xmlns:p14="http://schemas.microsoft.com/office/powerpoint/2010/main" val="2892618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a:spcAft>
                <a:spcPts val="600"/>
              </a:spcAft>
            </a:pPr>
            <a:r>
              <a:rPr lang="en-US" baseline="0" dirty="0" smtClean="0">
                <a:latin typeface="Arial" panose="020B0604020202020204" pitchFamily="34" charset="0"/>
                <a:cs typeface="Arial" panose="020B0604020202020204" pitchFamily="34" charset="0"/>
              </a:rPr>
              <a:t>After outlining blocks in black, they are numbered in a serpentine manner starting with “1.”  In this example, the numerals were written in red to be seen better. Block numbering should restart with “1” in each supervisor area. Or, block numbering can start with “1” and continue for the entire census area. In the latter case, the numbers can get high. Overall, it is better to start with “1” in each supervisor area. Some labels can be written outside their blocks with arrows pointing to the correct block.  If you accidentally skip a number, do not worry. These are labels only and do not represent a count. Make a note to remind yourself of a missing block number</a:t>
            </a:r>
          </a:p>
          <a:p>
            <a:pPr>
              <a:spcAft>
                <a:spcPts val="600"/>
              </a:spcAft>
            </a:pPr>
            <a:r>
              <a:rPr lang="en-US" baseline="0" dirty="0" smtClean="0">
                <a:latin typeface="Arial" panose="020B0604020202020204" pitchFamily="34" charset="0"/>
                <a:cs typeface="Arial" panose="020B0604020202020204" pitchFamily="34" charset="0"/>
              </a:rPr>
              <a:t>A serpentine manner means starting at the upper left or right, with “1”. Then move horizontally incrementing the number. When you reach the opposite side of the map, go down a level and continue numbering in the opposite direction. Continue in this manner until all blocks are numbered. Adjust path as necessary. A perfect serpentine path is not always possible.</a:t>
            </a:r>
          </a:p>
          <a:p>
            <a:pPr>
              <a:spcAft>
                <a:spcPts val="600"/>
              </a:spcAft>
            </a:pPr>
            <a:endParaRPr lang="en-US" baseline="0"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B2C967D-D3AA-4157-A227-857201B78030}" type="slidenum">
              <a:rPr lang="en-US" smtClean="0"/>
              <a:t>12</a:t>
            </a:fld>
            <a:endParaRPr lang="en-US" dirty="0"/>
          </a:p>
        </p:txBody>
      </p:sp>
    </p:spTree>
    <p:extLst>
      <p:ext uri="{BB962C8B-B14F-4D97-AF65-F5344CB8AC3E}">
        <p14:creationId xmlns:p14="http://schemas.microsoft.com/office/powerpoint/2010/main" val="7789369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aseline="0" dirty="0" smtClean="0">
                <a:latin typeface="Arial" panose="020B0604020202020204" pitchFamily="34" charset="0"/>
                <a:cs typeface="Arial" panose="020B0604020202020204" pitchFamily="34" charset="0"/>
              </a:rPr>
              <a:t>This map shows the completed Master Control Map for all three supervisor areas.</a:t>
            </a:r>
          </a:p>
          <a:p>
            <a:endParaRPr lang="en-US" baseline="0" dirty="0" smtClean="0">
              <a:latin typeface="Arial" panose="020B0604020202020204" pitchFamily="34" charset="0"/>
              <a:cs typeface="Arial" panose="020B0604020202020204" pitchFamily="34" charset="0"/>
            </a:endParaRPr>
          </a:p>
          <a:p>
            <a:endParaRPr lang="en-US"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B2C967D-D3AA-4157-A227-857201B78030}" type="slidenum">
              <a:rPr lang="en-US" smtClean="0"/>
              <a:t>13</a:t>
            </a:fld>
            <a:endParaRPr lang="en-US" dirty="0"/>
          </a:p>
        </p:txBody>
      </p:sp>
    </p:spTree>
    <p:extLst>
      <p:ext uri="{BB962C8B-B14F-4D97-AF65-F5344CB8AC3E}">
        <p14:creationId xmlns:p14="http://schemas.microsoft.com/office/powerpoint/2010/main" val="2313529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lvl="0" indent="0">
              <a:lnSpc>
                <a:spcPct val="100000"/>
              </a:lnSpc>
              <a:spcBef>
                <a:spcPts val="0"/>
              </a:spcBef>
              <a:spcAft>
                <a:spcPts val="600"/>
              </a:spcAft>
              <a:buNone/>
              <a:defRPr/>
            </a:pPr>
            <a:r>
              <a:rPr lang="en-US" sz="1200" baseline="0" dirty="0" smtClean="0">
                <a:latin typeface="Arial" panose="020B0604020202020204" pitchFamily="34" charset="0"/>
                <a:cs typeface="Arial" panose="020B0604020202020204" pitchFamily="34" charset="0"/>
              </a:rPr>
              <a:t>The next step is to prepare supervisor maps.</a:t>
            </a:r>
          </a:p>
          <a:p>
            <a:pPr marL="0" indent="-219456">
              <a:lnSpc>
                <a:spcPct val="100000"/>
              </a:lnSpc>
              <a:spcBef>
                <a:spcPts val="0"/>
              </a:spcBef>
              <a:spcAft>
                <a:spcPts val="600"/>
              </a:spcAft>
              <a:defRPr/>
            </a:pPr>
            <a:r>
              <a:rPr lang="en-US" sz="1200" dirty="0" smtClean="0">
                <a:latin typeface="Arial" panose="020B0604020202020204" pitchFamily="34" charset="0"/>
                <a:cs typeface="Arial" panose="020B0604020202020204" pitchFamily="34" charset="0"/>
              </a:rPr>
              <a:t>For a large census, the area needs to be subdivided so that each supervisor has separate maps for his/her areas.</a:t>
            </a:r>
          </a:p>
          <a:p>
            <a:pPr marL="0">
              <a:lnSpc>
                <a:spcPct val="100000"/>
              </a:lnSpc>
              <a:spcBef>
                <a:spcPts val="0"/>
              </a:spcBef>
              <a:spcAft>
                <a:spcPts val="600"/>
              </a:spcAft>
            </a:pPr>
            <a:r>
              <a:rPr lang="en-US" sz="1200" baseline="0" dirty="0" smtClean="0">
                <a:latin typeface="Arial" panose="020B0604020202020204" pitchFamily="34" charset="0"/>
                <a:cs typeface="Arial" panose="020B0604020202020204" pitchFamily="34" charset="0"/>
              </a:rPr>
              <a:t>At least two unmarked master control maps will be needed to create one set of supervisor maps. If three or more areas meet in one place, the number of maps required needs increasing. The main maps will be cut to show the supervisor areas and a little extra area around it. The little extra on the cutout is to help orient the supervisor. Since supervisors have no responsibilities outside their area, they have no need for a full map.  Except, if they do not know the area and need one for the purpose of finding their area.  A complete map  would have no other function for a supervisor. </a:t>
            </a:r>
          </a:p>
          <a:p>
            <a:pPr marL="0">
              <a:lnSpc>
                <a:spcPct val="100000"/>
              </a:lnSpc>
              <a:spcBef>
                <a:spcPts val="0"/>
              </a:spcBef>
              <a:spcAft>
                <a:spcPts val="600"/>
              </a:spcAft>
            </a:pPr>
            <a:r>
              <a:rPr lang="en-US" sz="1200" baseline="0" dirty="0" smtClean="0">
                <a:latin typeface="Arial" panose="020B0604020202020204" pitchFamily="34" charset="0"/>
                <a:cs typeface="Arial" panose="020B0604020202020204" pitchFamily="34" charset="0"/>
              </a:rPr>
              <a:t>Blocking and block numbering are done after the supervisor maps are cut. Blocks must have the same numbering as shown on the master control map. This way his/her assigned blocks only are highlighted by the outlining. The “little extra” area blocks are not marked at all.  </a:t>
            </a:r>
          </a:p>
          <a:p>
            <a:pPr marL="0">
              <a:lnSpc>
                <a:spcPct val="100000"/>
              </a:lnSpc>
              <a:spcBef>
                <a:spcPts val="0"/>
              </a:spcBef>
              <a:spcAft>
                <a:spcPts val="600"/>
              </a:spcAft>
            </a:pPr>
            <a:r>
              <a:rPr lang="en-US" sz="1200" dirty="0" smtClean="0">
                <a:latin typeface="Arial" panose="020B0604020202020204" pitchFamily="34" charset="0"/>
                <a:cs typeface="Arial" panose="020B0604020202020204" pitchFamily="34" charset="0"/>
              </a:rPr>
              <a:t>A supervisor map is shown on the next slide.</a:t>
            </a:r>
          </a:p>
          <a:p>
            <a:pPr marL="0">
              <a:lnSpc>
                <a:spcPct val="100000"/>
              </a:lnSpc>
              <a:spcBef>
                <a:spcPts val="0"/>
              </a:spcBef>
              <a:spcAft>
                <a:spcPts val="600"/>
              </a:spcAft>
            </a:pPr>
            <a:endParaRPr lang="en-US" sz="1200" dirty="0" smtClean="0">
              <a:latin typeface="Arial" panose="020B0604020202020204" pitchFamily="34" charset="0"/>
              <a:cs typeface="Arial" panose="020B0604020202020204" pitchFamily="34" charset="0"/>
            </a:endParaRPr>
          </a:p>
          <a:p>
            <a:pPr>
              <a:lnSpc>
                <a:spcPct val="120000"/>
              </a:lnSpc>
              <a:spcBef>
                <a:spcPts val="400"/>
              </a:spcBef>
            </a:pPr>
            <a:endParaRPr lang="en-US" sz="12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B2C967D-D3AA-4157-A227-857201B78030}" type="slidenum">
              <a:rPr lang="en-US" smtClean="0"/>
              <a:t>14</a:t>
            </a:fld>
            <a:endParaRPr lang="en-US" dirty="0"/>
          </a:p>
        </p:txBody>
      </p:sp>
    </p:spTree>
    <p:extLst>
      <p:ext uri="{BB962C8B-B14F-4D97-AF65-F5344CB8AC3E}">
        <p14:creationId xmlns:p14="http://schemas.microsoft.com/office/powerpoint/2010/main" val="34350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indent="0">
              <a:spcAft>
                <a:spcPts val="600"/>
              </a:spcAft>
              <a:buNone/>
            </a:pPr>
            <a:r>
              <a:rPr lang="en-US" sz="1200" dirty="0" smtClean="0">
                <a:latin typeface="Arial" panose="020B0604020202020204" pitchFamily="34" charset="0"/>
                <a:cs typeface="Arial" panose="020B0604020202020204" pitchFamily="34" charset="0"/>
              </a:rPr>
              <a:t>This  map shows supervisor area number 2.  The inner area in white is the supervisor’s area of responsibility.  The areas</a:t>
            </a:r>
            <a:r>
              <a:rPr lang="en-US" sz="1200" baseline="0" dirty="0" smtClean="0">
                <a:latin typeface="Arial" panose="020B0604020202020204" pitchFamily="34" charset="0"/>
                <a:cs typeface="Arial" panose="020B0604020202020204" pitchFamily="34" charset="0"/>
              </a:rPr>
              <a:t> with the blue overlay show area outside of the supervisor #2 area. The area is shown in blue for illustrative purposes only. The blocks in the white area only are outlined in black and are numbered.  The block numbering must match the master control map. The blue area blocks are not outlined in black and are not numbered.  These areas are included on the map to give some assistance in orienting a supervisor to his/her location in the field. </a:t>
            </a:r>
            <a:r>
              <a:rPr lang="en-US" sz="1200" dirty="0" smtClean="0">
                <a:latin typeface="Arial" panose="020B0604020202020204" pitchFamily="34" charset="0"/>
                <a:cs typeface="Arial" panose="020B0604020202020204" pitchFamily="34" charset="0"/>
              </a:rPr>
              <a:t>Street names need to be present.</a:t>
            </a:r>
          </a:p>
          <a:p>
            <a:pPr marL="0" indent="0">
              <a:spcAft>
                <a:spcPts val="600"/>
              </a:spcAft>
              <a:buNone/>
            </a:pPr>
            <a:endParaRPr lang="en-US" sz="1200" dirty="0" smtClean="0">
              <a:latin typeface="Arial" panose="020B0604020202020204" pitchFamily="34" charset="0"/>
              <a:cs typeface="Arial" panose="020B0604020202020204" pitchFamily="34" charset="0"/>
            </a:endParaRPr>
          </a:p>
          <a:p>
            <a:pPr marL="0" indent="0">
              <a:spcAft>
                <a:spcPts val="600"/>
              </a:spcAft>
              <a:buNone/>
            </a:pPr>
            <a:endParaRPr 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EB2C967D-D3AA-4157-A227-857201B78030}" type="slidenum">
              <a:rPr lang="en-US" smtClean="0"/>
              <a:t>15</a:t>
            </a:fld>
            <a:endParaRPr lang="en-US" dirty="0"/>
          </a:p>
        </p:txBody>
      </p:sp>
    </p:spTree>
    <p:extLst>
      <p:ext uri="{BB962C8B-B14F-4D97-AF65-F5344CB8AC3E}">
        <p14:creationId xmlns:p14="http://schemas.microsoft.com/office/powerpoint/2010/main" val="3675781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a:spcAft>
                <a:spcPts val="600"/>
              </a:spcAft>
            </a:pPr>
            <a:r>
              <a:rPr lang="en-US" sz="1200" dirty="0" smtClean="0">
                <a:latin typeface="Arial" panose="020B0604020202020204" pitchFamily="34" charset="0"/>
                <a:cs typeface="Arial" panose="020B0604020202020204" pitchFamily="34" charset="0"/>
              </a:rPr>
              <a:t>Next, the supervisors prepare the enumerator maps. Enumerator maps are used in the field to guide canvassers to their assigned blocks. Map scale should be of the same scale as a supervisor map or larger. </a:t>
            </a:r>
          </a:p>
          <a:p>
            <a:pPr marL="219456" indent="-219456">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At least two unmarked master control maps will be needed to create one set of enumerator maps. If three or more enumerators</a:t>
            </a:r>
            <a:r>
              <a:rPr lang="en-US" sz="1200" baseline="0" dirty="0" smtClean="0">
                <a:latin typeface="Arial" panose="020B0604020202020204" pitchFamily="34" charset="0"/>
                <a:cs typeface="Arial" panose="020B0604020202020204" pitchFamily="34" charset="0"/>
              </a:rPr>
              <a:t> have a common or near common meeting point, three or more maps will be needed. </a:t>
            </a:r>
            <a:endParaRPr lang="en-US" sz="1200" dirty="0" smtClean="0">
              <a:latin typeface="Arial" panose="020B0604020202020204" pitchFamily="34" charset="0"/>
              <a:cs typeface="Arial" panose="020B0604020202020204" pitchFamily="34" charset="0"/>
            </a:endParaRPr>
          </a:p>
          <a:p>
            <a:pPr marL="219456" indent="-219456">
              <a:spcBef>
                <a:spcPts val="0"/>
              </a:spcBef>
              <a:spcAft>
                <a:spcPts val="600"/>
              </a:spcAft>
              <a:buFont typeface="Arial" panose="020B0604020202020204" pitchFamily="34" charset="0"/>
              <a:buChar char="•"/>
            </a:pPr>
            <a:r>
              <a:rPr lang="en-US" sz="1200" baseline="0" dirty="0" smtClean="0">
                <a:latin typeface="Arial" panose="020B0604020202020204" pitchFamily="34" charset="0"/>
                <a:cs typeface="Arial" panose="020B0604020202020204" pitchFamily="34" charset="0"/>
              </a:rPr>
              <a:t>Extra area surrounding the assigned area will be needed.</a:t>
            </a:r>
            <a:r>
              <a:rPr lang="en-US" sz="1200" dirty="0" smtClean="0">
                <a:latin typeface="Arial" panose="020B0604020202020204" pitchFamily="34" charset="0"/>
                <a:cs typeface="Arial" panose="020B0604020202020204" pitchFamily="34" charset="0"/>
              </a:rPr>
              <a:t>   This helps the enumerator orient themselves in the field.</a:t>
            </a:r>
          </a:p>
          <a:p>
            <a:pPr marL="219456" indent="-219456">
              <a:spcBef>
                <a:spcPts val="0"/>
              </a:spcBef>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The enumerator areas as are not shown on the Master Control Map</a:t>
            </a:r>
            <a:r>
              <a:rPr lang="en-US" sz="1200" baseline="0" dirty="0" smtClean="0">
                <a:latin typeface="Arial" panose="020B0604020202020204" pitchFamily="34" charset="0"/>
                <a:cs typeface="Arial" panose="020B0604020202020204" pitchFamily="34" charset="0"/>
              </a:rPr>
              <a:t> but do duplicate the blocking and numbering.</a:t>
            </a:r>
          </a:p>
          <a:p>
            <a:pPr marL="219456" indent="-219456">
              <a:spcBef>
                <a:spcPts val="0"/>
              </a:spcBef>
              <a:spcAft>
                <a:spcPts val="600"/>
              </a:spcAft>
              <a:buFont typeface="Arial" panose="020B0604020202020204" pitchFamily="34" charset="0"/>
              <a:buChar char="•"/>
            </a:pPr>
            <a:r>
              <a:rPr lang="en-US" sz="1200" baseline="0" dirty="0" smtClean="0">
                <a:latin typeface="Arial" panose="020B0604020202020204" pitchFamily="34" charset="0"/>
                <a:cs typeface="Arial" panose="020B0604020202020204" pitchFamily="34" charset="0"/>
              </a:rPr>
              <a:t>Enumerator maps can identify either daily or an entire census assignment.</a:t>
            </a:r>
          </a:p>
          <a:p>
            <a:pPr marL="0" indent="0">
              <a:spcBef>
                <a:spcPts val="400"/>
              </a:spcBef>
              <a:buFont typeface="Arial" panose="020B0604020202020204" pitchFamily="34" charset="0"/>
              <a:buNone/>
            </a:pPr>
            <a:r>
              <a:rPr lang="en-US" sz="1200" baseline="0" dirty="0" smtClean="0">
                <a:latin typeface="Arial" panose="020B0604020202020204" pitchFamily="34" charset="0"/>
                <a:cs typeface="Arial" panose="020B0604020202020204" pitchFamily="34" charset="0"/>
              </a:rPr>
              <a:t>An example is shown on the next slide. The blue areas are outside the enumerator’s assigned area and are for reference. The blue overlay is just for example in this presentation.</a:t>
            </a:r>
            <a:endParaRPr lang="en-US" sz="12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B2C967D-D3AA-4157-A227-857201B78030}" type="slidenum">
              <a:rPr lang="en-US" smtClean="0"/>
              <a:t>16</a:t>
            </a:fld>
            <a:endParaRPr lang="en-US" dirty="0"/>
          </a:p>
        </p:txBody>
      </p:sp>
    </p:spTree>
    <p:extLst>
      <p:ext uri="{BB962C8B-B14F-4D97-AF65-F5344CB8AC3E}">
        <p14:creationId xmlns:p14="http://schemas.microsoft.com/office/powerpoint/2010/main" val="22695437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indent="0">
              <a:spcAft>
                <a:spcPts val="600"/>
              </a:spcAft>
              <a:buNone/>
            </a:pPr>
            <a:r>
              <a:rPr lang="en-US" sz="1200" dirty="0" smtClean="0">
                <a:latin typeface="Arial" panose="020B0604020202020204" pitchFamily="34" charset="0"/>
                <a:cs typeface="Arial" panose="020B0604020202020204" pitchFamily="34" charset="0"/>
              </a:rPr>
              <a:t>The Enumerator maps show the area/blocks that one enumerator/team canvasses.</a:t>
            </a:r>
          </a:p>
          <a:p>
            <a:pPr marL="0" indent="0">
              <a:spcAft>
                <a:spcPts val="600"/>
              </a:spcAft>
              <a:buNone/>
            </a:pPr>
            <a:r>
              <a:rPr lang="en-US" sz="1200" dirty="0" smtClean="0">
                <a:latin typeface="Arial" panose="020B0604020202020204" pitchFamily="34" charset="0"/>
                <a:cs typeface="Arial" panose="020B0604020202020204" pitchFamily="34" charset="0"/>
              </a:rPr>
              <a:t>Like the supervisor map, the map shows a little extra area for purposes of orienting the enumerator (area highlighted in blue-it is colored blue for illustrative purposes only). Notice that no block markings/coding show outside the enumerator area.</a:t>
            </a:r>
          </a:p>
          <a:p>
            <a:pPr>
              <a:spcAft>
                <a:spcPts val="600"/>
              </a:spcAft>
            </a:pPr>
            <a:r>
              <a:rPr lang="en-US" dirty="0" smtClean="0">
                <a:latin typeface="Arial" panose="020B0604020202020204" pitchFamily="34" charset="0"/>
              </a:rPr>
              <a:t>All block information</a:t>
            </a:r>
            <a:r>
              <a:rPr lang="en-US" baseline="0" dirty="0" smtClean="0">
                <a:latin typeface="Arial" panose="020B0604020202020204" pitchFamily="34" charset="0"/>
              </a:rPr>
              <a:t> marked on the map in the assigned area should be the same as on the master control map.</a:t>
            </a:r>
          </a:p>
          <a:p>
            <a:pPr>
              <a:spcAft>
                <a:spcPts val="600"/>
              </a:spcAft>
            </a:pPr>
            <a:r>
              <a:rPr lang="en-US" dirty="0" smtClean="0">
                <a:latin typeface="Arial" panose="020B0604020202020204" pitchFamily="34" charset="0"/>
              </a:rPr>
              <a:t>All blocks should be marked with an “x” and</a:t>
            </a:r>
            <a:r>
              <a:rPr lang="en-US" baseline="0" dirty="0" smtClean="0">
                <a:latin typeface="Arial" panose="020B0604020202020204" pitchFamily="34" charset="0"/>
              </a:rPr>
              <a:t> a line with an arrowhead.  As mentioned in the enumerator training session, the “x” should be placed in the northeast corner of the block or as close as practical.  Some blocks, especially unenclosed, will have the “x” significantly distant from the northeast corner.  This is usually because this area is where there are no roads.  What you do is imagine a clockwise path and put the “x” at the first chance to enumerate.  The enumerator will then continue in a clockwise route. </a:t>
            </a:r>
          </a:p>
          <a:p>
            <a:endParaRPr lang="en-US" baseline="0" dirty="0" smtClean="0"/>
          </a:p>
        </p:txBody>
      </p:sp>
      <p:sp>
        <p:nvSpPr>
          <p:cNvPr id="4" name="Slide Number Placeholder 3"/>
          <p:cNvSpPr>
            <a:spLocks noGrp="1"/>
          </p:cNvSpPr>
          <p:nvPr>
            <p:ph type="sldNum" sz="quarter" idx="10"/>
          </p:nvPr>
        </p:nvSpPr>
        <p:spPr/>
        <p:txBody>
          <a:bodyPr/>
          <a:lstStyle/>
          <a:p>
            <a:fld id="{EB2C967D-D3AA-4157-A227-857201B78030}" type="slidenum">
              <a:rPr lang="en-US" smtClean="0"/>
              <a:t>17</a:t>
            </a:fld>
            <a:endParaRPr lang="en-US" dirty="0"/>
          </a:p>
        </p:txBody>
      </p:sp>
    </p:spTree>
    <p:extLst>
      <p:ext uri="{BB962C8B-B14F-4D97-AF65-F5344CB8AC3E}">
        <p14:creationId xmlns:p14="http://schemas.microsoft.com/office/powerpoint/2010/main" val="13741307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a:spcAft>
                <a:spcPts val="600"/>
              </a:spcAft>
            </a:pPr>
            <a:r>
              <a:rPr lang="en-US" sz="1200" dirty="0" smtClean="0">
                <a:latin typeface="Arial" panose="020B0604020202020204" pitchFamily="34" charset="0"/>
                <a:cs typeface="Arial" panose="020B0604020202020204" pitchFamily="34" charset="0"/>
              </a:rPr>
              <a:t>Maps are the major organizational tool of a census,</a:t>
            </a:r>
          </a:p>
          <a:p>
            <a:pPr>
              <a:spcAft>
                <a:spcPts val="600"/>
              </a:spcAft>
            </a:pPr>
            <a:r>
              <a:rPr lang="en-US" sz="1200" dirty="0" smtClean="0">
                <a:latin typeface="Arial" panose="020B0604020202020204" pitchFamily="34" charset="0"/>
                <a:cs typeface="Arial" panose="020B0604020202020204" pitchFamily="34" charset="0"/>
              </a:rPr>
              <a:t>Without a map properly updated, marked, and a useable scale, a census could go wrong.</a:t>
            </a:r>
          </a:p>
          <a:p>
            <a:pPr>
              <a:spcAft>
                <a:spcPts val="600"/>
              </a:spcAft>
            </a:pPr>
            <a:r>
              <a:rPr lang="en-US" sz="1200" smtClean="0">
                <a:latin typeface="Arial" panose="020B0604020202020204" pitchFamily="34" charset="0"/>
                <a:cs typeface="Arial" panose="020B0604020202020204" pitchFamily="34" charset="0"/>
              </a:rPr>
              <a:t>If </a:t>
            </a:r>
            <a:r>
              <a:rPr lang="en-US" sz="1200" dirty="0" smtClean="0">
                <a:latin typeface="Arial" panose="020B0604020202020204" pitchFamily="34" charset="0"/>
                <a:cs typeface="Arial" panose="020B0604020202020204" pitchFamily="34" charset="0"/>
              </a:rPr>
              <a:t>there is any sign of potential problems, please contact the Office of Financial Management, Forecasting and Research Division, Population Studies unit at the following phone number:</a:t>
            </a:r>
          </a:p>
          <a:p>
            <a:pPr marL="0" lvl="1">
              <a:spcAft>
                <a:spcPts val="600"/>
              </a:spcAft>
            </a:pPr>
            <a:r>
              <a:rPr lang="en-US" sz="1200" dirty="0" smtClean="0">
                <a:latin typeface="Arial" panose="020B0604020202020204" pitchFamily="34" charset="0"/>
                <a:cs typeface="Arial" panose="020B0604020202020204" pitchFamily="34" charset="0"/>
              </a:rPr>
              <a:t>Forecasting and Research Division: 360-902-0599</a:t>
            </a:r>
          </a:p>
          <a:p>
            <a:pPr>
              <a:spcAft>
                <a:spcPts val="600"/>
              </a:spcAft>
            </a:pPr>
            <a:r>
              <a:rPr lang="en-US" sz="1200" dirty="0" smtClean="0">
                <a:latin typeface="Arial" panose="020B0604020202020204" pitchFamily="34" charset="0"/>
                <a:cs typeface="Arial" panose="020B0604020202020204" pitchFamily="34" charset="0"/>
              </a:rPr>
              <a:t>We will assist you in any way we can.</a:t>
            </a:r>
          </a:p>
          <a:p>
            <a:endParaRPr lang="en-US" sz="1200" dirty="0" smtClean="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EB2C967D-D3AA-4157-A227-857201B78030}" type="slidenum">
              <a:rPr lang="en-US" smtClean="0"/>
              <a:t>18</a:t>
            </a:fld>
            <a:endParaRPr lang="en-US" dirty="0"/>
          </a:p>
        </p:txBody>
      </p:sp>
    </p:spTree>
    <p:extLst>
      <p:ext uri="{BB962C8B-B14F-4D97-AF65-F5344CB8AC3E}">
        <p14:creationId xmlns:p14="http://schemas.microsoft.com/office/powerpoint/2010/main" val="1833161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algn="l">
              <a:lnSpc>
                <a:spcPct val="100000"/>
              </a:lnSpc>
            </a:pPr>
            <a:r>
              <a:rPr lang="en-US" sz="1200" dirty="0" smtClean="0">
                <a:latin typeface="Arial" panose="020B0604020202020204" pitchFamily="34" charset="0"/>
                <a:cs typeface="Arial" panose="020B0604020202020204" pitchFamily="34" charset="0"/>
              </a:rPr>
              <a:t>NOTE:  This training contains visual elements including data forms and geographical maps. To meet accessibility standards, visual elements are tagged and/or described in readable text. If you have any difficulty or need assistance accessing any of the information contained in this training, please contact the Office of Financial Management, Forecasting and Research Division, by phone at 360-902-0599, or by email at pop.annexations@ofm.wa.gov</a:t>
            </a:r>
          </a:p>
          <a:p>
            <a:pPr algn="l">
              <a:lnSpc>
                <a:spcPct val="100000"/>
              </a:lnSpc>
            </a:pPr>
            <a:endParaRPr lang="en-US" sz="1200" dirty="0" smtClean="0">
              <a:latin typeface="Arial" panose="020B0604020202020204" pitchFamily="34" charset="0"/>
              <a:cs typeface="Arial" panose="020B0604020202020204" pitchFamily="34" charset="0"/>
            </a:endParaRPr>
          </a:p>
          <a:p>
            <a:pPr>
              <a:lnSpc>
                <a:spcPct val="100000"/>
              </a:lnSpc>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B2C967D-D3AA-4157-A227-857201B78030}" type="slidenum">
              <a:rPr lang="en-US" smtClean="0"/>
              <a:t>2</a:t>
            </a:fld>
            <a:endParaRPr lang="en-US" dirty="0"/>
          </a:p>
        </p:txBody>
      </p:sp>
    </p:spTree>
    <p:extLst>
      <p:ext uri="{BB962C8B-B14F-4D97-AF65-F5344CB8AC3E}">
        <p14:creationId xmlns:p14="http://schemas.microsoft.com/office/powerpoint/2010/main" val="619665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indent="0">
              <a:spcAft>
                <a:spcPts val="600"/>
              </a:spcAft>
              <a:buNone/>
            </a:pPr>
            <a:r>
              <a:rPr lang="en-US" sz="1200" dirty="0" smtClean="0">
                <a:latin typeface="Arial" panose="020B0604020202020204" pitchFamily="34" charset="0"/>
                <a:cs typeface="Arial" panose="020B0604020202020204" pitchFamily="34" charset="0"/>
              </a:rPr>
              <a:t>There are three different levels of maps for use by different people:</a:t>
            </a:r>
          </a:p>
          <a:p>
            <a:pPr marL="219456" indent="-219456">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Master Control Map: This map shows the entire census area.  It is generally on the wall of the main census office.  Everybody can see it and refer to it.  Since it can be marked to show progress, this map is very valuable for control purposes. Only one Master Control Map is needed. </a:t>
            </a:r>
          </a:p>
          <a:p>
            <a:pPr marL="219456" indent="-219456">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Supervisor Map: If a census area is large enough, the administrator cannot supervise all employees directly.  So, the area is subdivided into smaller areas.  One supervisor is in charge of the census in a subdivided area. The supervisor is to receive a map of their area only. </a:t>
            </a:r>
          </a:p>
          <a:p>
            <a:pPr marL="219456" indent="-219456">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Enumerator Map: Each enumerator will receive a map of a subdivided supervisor area.  </a:t>
            </a:r>
          </a:p>
          <a:p>
            <a:pPr marL="0" indent="0">
              <a:buNone/>
            </a:pPr>
            <a:r>
              <a:rPr lang="en-US" sz="1200" dirty="0" smtClean="0">
                <a:latin typeface="Arial" panose="020B0604020202020204" pitchFamily="34" charset="0"/>
                <a:cs typeface="Arial" panose="020B0604020202020204" pitchFamily="34" charset="0"/>
              </a:rPr>
              <a:t>Copies of each type of map are shown and discussed on the following slides.</a:t>
            </a:r>
          </a:p>
          <a:p>
            <a:pPr marL="0" indent="0">
              <a:buNone/>
            </a:pPr>
            <a:endParaRPr lang="en-US" sz="1200"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B2C967D-D3AA-4157-A227-857201B78030}" type="slidenum">
              <a:rPr lang="en-US" smtClean="0"/>
              <a:t>3</a:t>
            </a:fld>
            <a:endParaRPr lang="en-US" dirty="0"/>
          </a:p>
        </p:txBody>
      </p:sp>
    </p:spTree>
    <p:extLst>
      <p:ext uri="{BB962C8B-B14F-4D97-AF65-F5344CB8AC3E}">
        <p14:creationId xmlns:p14="http://schemas.microsoft.com/office/powerpoint/2010/main" val="1511683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a:spcAft>
                <a:spcPts val="600"/>
              </a:spcAft>
            </a:pPr>
            <a:r>
              <a:rPr lang="en-US" sz="1200" dirty="0" smtClean="0">
                <a:latin typeface="Arial" panose="020B0604020202020204" pitchFamily="34" charset="0"/>
                <a:cs typeface="Arial" panose="020B0604020202020204" pitchFamily="34" charset="0"/>
              </a:rPr>
              <a:t>The Master Control Map is critical to census success and must be as accurate as possible. The administrator needs to:</a:t>
            </a:r>
          </a:p>
          <a:p>
            <a:pPr marL="219456" marR="0" lvl="0" indent="-21945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baseline="0" dirty="0" smtClean="0">
                <a:latin typeface="Arial" panose="020B0604020202020204" pitchFamily="34" charset="0"/>
                <a:cs typeface="Arial" panose="020B0604020202020204" pitchFamily="34" charset="0"/>
              </a:rPr>
              <a:t>Make the map an appropriate scale.  This map will not be used in the field so the scale can be zoomed in for clear reference and marking. This map should be on display at all times in the census room. </a:t>
            </a:r>
            <a:r>
              <a:rPr lang="en-US" sz="1200" dirty="0" smtClean="0">
                <a:latin typeface="Arial" panose="020B0604020202020204" pitchFamily="34" charset="0"/>
                <a:cs typeface="Arial" panose="020B0604020202020204" pitchFamily="34" charset="0"/>
              </a:rPr>
              <a:t>A good scale would be 1”=400”. Also, 1”=800” would work.</a:t>
            </a:r>
            <a:endParaRPr lang="en-US" sz="1200" baseline="0" dirty="0" smtClean="0">
              <a:latin typeface="Arial" panose="020B0604020202020204" pitchFamily="34" charset="0"/>
              <a:cs typeface="Arial" panose="020B0604020202020204" pitchFamily="34" charset="0"/>
            </a:endParaRPr>
          </a:p>
          <a:p>
            <a:pPr marL="219456" marR="0" lvl="0" indent="-21945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dirty="0" smtClean="0">
                <a:latin typeface="Arial" panose="020B0604020202020204" pitchFamily="34" charset="0"/>
                <a:cs typeface="Arial" panose="020B0604020202020204" pitchFamily="34" charset="0"/>
              </a:rPr>
              <a:t>Mark the following</a:t>
            </a:r>
            <a:r>
              <a:rPr lang="en-US" sz="1200" baseline="0" dirty="0" smtClean="0">
                <a:latin typeface="Arial" panose="020B0604020202020204" pitchFamily="34" charset="0"/>
                <a:cs typeface="Arial" panose="020B0604020202020204" pitchFamily="34" charset="0"/>
              </a:rPr>
              <a:t> on the map </a:t>
            </a:r>
            <a:r>
              <a:rPr lang="en-US" sz="1200" dirty="0" smtClean="0">
                <a:latin typeface="Arial" panose="020B0604020202020204" pitchFamily="34" charset="0"/>
                <a:cs typeface="Arial" panose="020B0604020202020204" pitchFamily="34" charset="0"/>
              </a:rPr>
              <a:t>so the enumerator can be prepared to handle</a:t>
            </a:r>
            <a:r>
              <a:rPr lang="en-US" sz="1200" baseline="0" dirty="0" smtClean="0">
                <a:latin typeface="Arial" panose="020B0604020202020204" pitchFamily="34" charset="0"/>
                <a:cs typeface="Arial" panose="020B0604020202020204" pitchFamily="34" charset="0"/>
              </a:rPr>
              <a:t> the situation:</a:t>
            </a:r>
            <a:endParaRPr lang="en-US" sz="1200" dirty="0" smtClean="0">
              <a:latin typeface="Arial" panose="020B0604020202020204" pitchFamily="34" charset="0"/>
              <a:cs typeface="Arial" panose="020B0604020202020204" pitchFamily="34" charset="0"/>
            </a:endParaRPr>
          </a:p>
          <a:p>
            <a:pPr marL="438912" marR="0" lvl="1" indent="-219456" algn="l" defTabSz="914400" rtl="0" eaLnBrk="1" fontAlgn="auto" latinLnBrk="0" hangingPunct="1">
              <a:lnSpc>
                <a:spcPct val="100000"/>
              </a:lnSpc>
              <a:spcBef>
                <a:spcPts val="0"/>
              </a:spcBef>
              <a:spcAft>
                <a:spcPts val="600"/>
              </a:spcAft>
              <a:buClrTx/>
              <a:buSzPct val="75000"/>
              <a:buFont typeface="Courier New" panose="02070309020205020404" pitchFamily="49" charset="0"/>
              <a:buChar char="o"/>
              <a:tabLst/>
              <a:defRPr/>
            </a:pPr>
            <a:r>
              <a:rPr lang="en-US" sz="1200" dirty="0" smtClean="0">
                <a:latin typeface="Arial" panose="020B0604020202020204" pitchFamily="34" charset="0"/>
                <a:cs typeface="Arial" panose="020B0604020202020204" pitchFamily="34" charset="0"/>
              </a:rPr>
              <a:t>Group quarters facilities, </a:t>
            </a:r>
          </a:p>
          <a:p>
            <a:pPr marL="438912" marR="0" lvl="1" indent="-219456" algn="l" defTabSz="914400" rtl="0" eaLnBrk="1" fontAlgn="auto" latinLnBrk="0" hangingPunct="1">
              <a:lnSpc>
                <a:spcPct val="100000"/>
              </a:lnSpc>
              <a:spcBef>
                <a:spcPts val="0"/>
              </a:spcBef>
              <a:spcAft>
                <a:spcPts val="600"/>
              </a:spcAft>
              <a:buClrTx/>
              <a:buSzPct val="75000"/>
              <a:buFont typeface="Courier New" panose="02070309020205020404" pitchFamily="49" charset="0"/>
              <a:buChar char="o"/>
              <a:tabLst/>
              <a:defRPr/>
            </a:pPr>
            <a:r>
              <a:rPr lang="en-US" sz="1200" dirty="0" smtClean="0">
                <a:latin typeface="Arial" panose="020B0604020202020204" pitchFamily="34" charset="0"/>
                <a:cs typeface="Arial" panose="020B0604020202020204" pitchFamily="34" charset="0"/>
              </a:rPr>
              <a:t>Security apartments/gated</a:t>
            </a:r>
            <a:r>
              <a:rPr lang="en-US" sz="1200" baseline="0" dirty="0" smtClean="0">
                <a:latin typeface="Arial" panose="020B0604020202020204" pitchFamily="34" charset="0"/>
                <a:cs typeface="Arial" panose="020B0604020202020204" pitchFamily="34" charset="0"/>
              </a:rPr>
              <a:t> communities</a:t>
            </a:r>
            <a:endParaRPr lang="en-US" sz="1200" dirty="0" smtClean="0">
              <a:latin typeface="Arial" panose="020B0604020202020204" pitchFamily="34" charset="0"/>
              <a:cs typeface="Arial" panose="020B0604020202020204" pitchFamily="34" charset="0"/>
            </a:endParaRPr>
          </a:p>
          <a:p>
            <a:pPr marL="438912" marR="0" lvl="1" indent="-219456" algn="l" defTabSz="914400" rtl="0" eaLnBrk="1" fontAlgn="auto" latinLnBrk="0" hangingPunct="1">
              <a:lnSpc>
                <a:spcPct val="100000"/>
              </a:lnSpc>
              <a:spcBef>
                <a:spcPts val="0"/>
              </a:spcBef>
              <a:spcAft>
                <a:spcPts val="600"/>
              </a:spcAft>
              <a:buClrTx/>
              <a:buSzPct val="75000"/>
              <a:buFont typeface="Courier New" panose="02070309020205020404" pitchFamily="49" charset="0"/>
              <a:buChar char="o"/>
              <a:tabLst/>
              <a:defRPr/>
            </a:pPr>
            <a:r>
              <a:rPr lang="en-US" sz="1200" dirty="0" smtClean="0">
                <a:latin typeface="Arial" panose="020B0604020202020204" pitchFamily="34" charset="0"/>
                <a:cs typeface="Arial" panose="020B0604020202020204" pitchFamily="34" charset="0"/>
              </a:rPr>
              <a:t>Large apartment complexes</a:t>
            </a:r>
          </a:p>
          <a:p>
            <a:pPr marL="438912" marR="0" lvl="1" indent="-219456" algn="l" defTabSz="914400" rtl="0" eaLnBrk="1" fontAlgn="auto" latinLnBrk="0" hangingPunct="1">
              <a:lnSpc>
                <a:spcPct val="100000"/>
              </a:lnSpc>
              <a:spcBef>
                <a:spcPts val="0"/>
              </a:spcBef>
              <a:spcAft>
                <a:spcPts val="600"/>
              </a:spcAft>
              <a:buClrTx/>
              <a:buSzPct val="75000"/>
              <a:buFont typeface="Courier New" panose="02070309020205020404" pitchFamily="49" charset="0"/>
              <a:buChar char="o"/>
              <a:tabLst/>
              <a:defRPr/>
            </a:pPr>
            <a:r>
              <a:rPr lang="en-US" sz="1200" dirty="0" smtClean="0">
                <a:latin typeface="Arial" panose="020B0604020202020204" pitchFamily="34" charset="0"/>
                <a:cs typeface="Arial" panose="020B0604020202020204" pitchFamily="34" charset="0"/>
              </a:rPr>
              <a:t>Manufactured</a:t>
            </a:r>
            <a:r>
              <a:rPr lang="en-US" sz="1200" baseline="0" dirty="0" smtClean="0">
                <a:latin typeface="Arial" panose="020B0604020202020204" pitchFamily="34" charset="0"/>
                <a:cs typeface="Arial" panose="020B0604020202020204" pitchFamily="34" charset="0"/>
              </a:rPr>
              <a:t> home parks</a:t>
            </a:r>
          </a:p>
          <a:p>
            <a:pPr marL="438912" marR="0" lvl="1" indent="-219456" algn="l" defTabSz="914400" rtl="0" eaLnBrk="1" fontAlgn="auto" latinLnBrk="0" hangingPunct="1">
              <a:lnSpc>
                <a:spcPct val="100000"/>
              </a:lnSpc>
              <a:spcBef>
                <a:spcPts val="0"/>
              </a:spcBef>
              <a:spcAft>
                <a:spcPts val="600"/>
              </a:spcAft>
              <a:buClrTx/>
              <a:buSzPct val="75000"/>
              <a:buFont typeface="Courier New" panose="02070309020205020404" pitchFamily="49" charset="0"/>
              <a:buChar char="o"/>
              <a:tabLst/>
              <a:defRPr/>
            </a:pPr>
            <a:r>
              <a:rPr lang="en-US" sz="1200" baseline="0" dirty="0" smtClean="0">
                <a:latin typeface="Arial" panose="020B0604020202020204" pitchFamily="34" charset="0"/>
                <a:cs typeface="Arial" panose="020B0604020202020204" pitchFamily="34" charset="0"/>
              </a:rPr>
              <a:t>Motels/hotels</a:t>
            </a:r>
          </a:p>
        </p:txBody>
      </p:sp>
      <p:sp>
        <p:nvSpPr>
          <p:cNvPr id="4" name="Slide Number Placeholder 3"/>
          <p:cNvSpPr>
            <a:spLocks noGrp="1"/>
          </p:cNvSpPr>
          <p:nvPr>
            <p:ph type="sldNum" sz="quarter" idx="10"/>
          </p:nvPr>
        </p:nvSpPr>
        <p:spPr/>
        <p:txBody>
          <a:bodyPr/>
          <a:lstStyle/>
          <a:p>
            <a:fld id="{EB2C967D-D3AA-4157-A227-857201B78030}" type="slidenum">
              <a:rPr lang="en-US" smtClean="0"/>
              <a:t>4</a:t>
            </a:fld>
            <a:endParaRPr lang="en-US" dirty="0"/>
          </a:p>
        </p:txBody>
      </p:sp>
    </p:spTree>
    <p:extLst>
      <p:ext uri="{BB962C8B-B14F-4D97-AF65-F5344CB8AC3E}">
        <p14:creationId xmlns:p14="http://schemas.microsoft.com/office/powerpoint/2010/main" val="2919187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baseline="0" dirty="0" smtClean="0">
                <a:latin typeface="Arial" panose="020B0604020202020204" pitchFamily="34" charset="0"/>
                <a:cs typeface="Arial" panose="020B0604020202020204" pitchFamily="34" charset="0"/>
              </a:rPr>
              <a:t>After getting a map of the census area,  you need to field check and update the map: </a:t>
            </a:r>
          </a:p>
          <a:p>
            <a:pPr marL="438912" marR="0" lvl="1" indent="-219456" algn="l" defTabSz="914400" rtl="0" eaLnBrk="1" fontAlgn="auto" latinLnBrk="0" hangingPunct="1">
              <a:lnSpc>
                <a:spcPct val="100000"/>
              </a:lnSpc>
              <a:spcBef>
                <a:spcPts val="0"/>
              </a:spcBef>
              <a:spcAft>
                <a:spcPts val="600"/>
              </a:spcAft>
              <a:buClrTx/>
              <a:buSzPct val="100000"/>
              <a:buFont typeface="Arial" panose="020B0604020202020204" pitchFamily="34" charset="0"/>
              <a:buChar char="•"/>
              <a:tabLst/>
              <a:defRPr/>
            </a:pPr>
            <a:r>
              <a:rPr lang="en-US" sz="1200" dirty="0" smtClean="0">
                <a:latin typeface="Arial" panose="020B0604020202020204" pitchFamily="34" charset="0"/>
                <a:cs typeface="Arial" panose="020B0604020202020204" pitchFamily="34" charset="0"/>
              </a:rPr>
              <a:t>Use white-out or tape to remove non-existent roads</a:t>
            </a:r>
            <a:r>
              <a:rPr lang="en-US" sz="1200" baseline="0" dirty="0" smtClean="0">
                <a:latin typeface="Arial" panose="020B0604020202020204" pitchFamily="34" charset="0"/>
                <a:cs typeface="Arial" panose="020B0604020202020204" pitchFamily="34" charset="0"/>
              </a:rPr>
              <a:t> and mark full or partial closures. </a:t>
            </a:r>
            <a:r>
              <a:rPr lang="en-US" sz="1200" dirty="0" smtClean="0">
                <a:latin typeface="Arial" panose="020B0604020202020204" pitchFamily="34" charset="0"/>
                <a:cs typeface="Arial" panose="020B0604020202020204" pitchFamily="34" charset="0"/>
              </a:rPr>
              <a:t> </a:t>
            </a:r>
          </a:p>
          <a:p>
            <a:pPr marL="438912" marR="0" lvl="1" indent="-219456" algn="l" defTabSz="914400" rtl="0" eaLnBrk="1" fontAlgn="auto" latinLnBrk="0" hangingPunct="1">
              <a:lnSpc>
                <a:spcPct val="100000"/>
              </a:lnSpc>
              <a:spcBef>
                <a:spcPts val="0"/>
              </a:spcBef>
              <a:spcAft>
                <a:spcPts val="600"/>
              </a:spcAft>
              <a:buClrTx/>
              <a:buSzPct val="100000"/>
              <a:buFont typeface="Arial" panose="020B0604020202020204" pitchFamily="34" charset="0"/>
              <a:buChar char="•"/>
              <a:tabLst/>
              <a:defRPr/>
            </a:pPr>
            <a:r>
              <a:rPr lang="en-US" sz="1200" dirty="0" smtClean="0">
                <a:latin typeface="Arial" panose="020B0604020202020204" pitchFamily="34" charset="0"/>
                <a:cs typeface="Arial" panose="020B0604020202020204" pitchFamily="34" charset="0"/>
              </a:rPr>
              <a:t>Add new roads.</a:t>
            </a:r>
          </a:p>
          <a:p>
            <a:pPr marL="438912" marR="0" lvl="1" indent="-219456" algn="l" defTabSz="914400" rtl="0" eaLnBrk="1" fontAlgn="auto" latinLnBrk="0" hangingPunct="1">
              <a:lnSpc>
                <a:spcPct val="100000"/>
              </a:lnSpc>
              <a:spcBef>
                <a:spcPts val="0"/>
              </a:spcBef>
              <a:spcAft>
                <a:spcPts val="600"/>
              </a:spcAft>
              <a:buClrTx/>
              <a:buSzPct val="100000"/>
              <a:buFont typeface="Arial" panose="020B0604020202020204" pitchFamily="34" charset="0"/>
              <a:buChar char="•"/>
              <a:tabLst/>
              <a:defRPr/>
            </a:pPr>
            <a:r>
              <a:rPr lang="en-US" sz="1200" dirty="0" smtClean="0">
                <a:latin typeface="Arial" panose="020B0604020202020204" pitchFamily="34" charset="0"/>
                <a:cs typeface="Arial" panose="020B0604020202020204" pitchFamily="34" charset="0"/>
              </a:rPr>
              <a:t>Clarify potential boundary problems</a:t>
            </a:r>
          </a:p>
          <a:p>
            <a:pPr marL="438912" marR="0" lvl="1" indent="-219456" algn="l" defTabSz="914400" rtl="0" eaLnBrk="1" fontAlgn="auto" latinLnBrk="0" hangingPunct="1">
              <a:lnSpc>
                <a:spcPct val="100000"/>
              </a:lnSpc>
              <a:spcBef>
                <a:spcPts val="0"/>
              </a:spcBef>
              <a:spcAft>
                <a:spcPts val="600"/>
              </a:spcAft>
              <a:buClrTx/>
              <a:buSzPct val="100000"/>
              <a:buFont typeface="Arial" panose="020B0604020202020204" pitchFamily="34" charset="0"/>
              <a:buChar char="•"/>
              <a:tabLst/>
              <a:defRPr/>
            </a:pPr>
            <a:r>
              <a:rPr lang="en-US" sz="1200" dirty="0" smtClean="0">
                <a:latin typeface="Arial" panose="020B0604020202020204" pitchFamily="34" charset="0"/>
                <a:cs typeface="Arial" panose="020B0604020202020204" pitchFamily="34" charset="0"/>
              </a:rPr>
              <a:t>Mark physical barriers such as railroad tracks, rivers/creeks/ditches, and anything that affects enumerator travel</a:t>
            </a:r>
          </a:p>
          <a:p>
            <a:pPr marL="438912" marR="0" lvl="1" indent="-21945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sz="1200"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B2C967D-D3AA-4157-A227-857201B78030}" type="slidenum">
              <a:rPr lang="en-US" smtClean="0"/>
              <a:t>5</a:t>
            </a:fld>
            <a:endParaRPr lang="en-US" dirty="0"/>
          </a:p>
        </p:txBody>
      </p:sp>
    </p:spTree>
    <p:extLst>
      <p:ext uri="{BB962C8B-B14F-4D97-AF65-F5344CB8AC3E}">
        <p14:creationId xmlns:p14="http://schemas.microsoft.com/office/powerpoint/2010/main" val="119831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a:spcAft>
                <a:spcPts val="600"/>
              </a:spcAft>
            </a:pPr>
            <a:r>
              <a:rPr lang="en-US" sz="1200" baseline="0" dirty="0" smtClean="0">
                <a:latin typeface="Arial" panose="020B0604020202020204" pitchFamily="34" charset="0"/>
                <a:cs typeface="Arial" panose="020B0604020202020204" pitchFamily="34" charset="0"/>
              </a:rPr>
              <a:t>This is an example of a map that is ready to be marked into a master control map.  </a:t>
            </a:r>
          </a:p>
          <a:p>
            <a:pPr marL="219456" indent="-219456">
              <a:lnSpc>
                <a:spcPct val="100000"/>
              </a:lnSpc>
              <a:spcBef>
                <a:spcPts val="0"/>
              </a:spcBef>
              <a:spcAft>
                <a:spcPts val="600"/>
              </a:spcAft>
              <a:buFont typeface="Arial" panose="020B0604020202020204" pitchFamily="34" charset="0"/>
              <a:buChar char="•"/>
            </a:pPr>
            <a:r>
              <a:rPr lang="en-US" sz="1200" b="0" baseline="0" dirty="0" smtClean="0">
                <a:latin typeface="Arial" panose="020B0604020202020204" pitchFamily="34" charset="0"/>
                <a:cs typeface="Arial" panose="020B0604020202020204" pitchFamily="34" charset="0"/>
              </a:rPr>
              <a:t>This map shows the entire annexation area. </a:t>
            </a:r>
            <a:r>
              <a:rPr lang="en-US" sz="1200" baseline="0" dirty="0" smtClean="0">
                <a:latin typeface="Arial" panose="020B0604020202020204" pitchFamily="34" charset="0"/>
                <a:cs typeface="Arial" panose="020B0604020202020204" pitchFamily="34" charset="0"/>
              </a:rPr>
              <a:t>The purple stars show the approximate boundary of the area that was annexed. </a:t>
            </a:r>
          </a:p>
          <a:p>
            <a:pPr marL="219456" indent="-219456">
              <a:lnSpc>
                <a:spcPct val="100000"/>
              </a:lnSpc>
              <a:spcBef>
                <a:spcPts val="0"/>
              </a:spcBef>
              <a:spcAft>
                <a:spcPts val="600"/>
              </a:spcAft>
              <a:buFont typeface="Arial" panose="020B0604020202020204" pitchFamily="34" charset="0"/>
              <a:buChar char="•"/>
            </a:pPr>
            <a:r>
              <a:rPr lang="en-US" sz="1200" baseline="0" dirty="0" smtClean="0">
                <a:latin typeface="Arial" panose="020B0604020202020204" pitchFamily="34" charset="0"/>
                <a:cs typeface="Arial" panose="020B0604020202020204" pitchFamily="34" charset="0"/>
              </a:rPr>
              <a:t>All changes from the administrator field survey have to be put on the map. These include street changes, location of group quarters, barriers to enumerators, etc. </a:t>
            </a:r>
          </a:p>
          <a:p>
            <a:pPr marL="219456" indent="-219456">
              <a:lnSpc>
                <a:spcPct val="100000"/>
              </a:lnSpc>
              <a:spcBef>
                <a:spcPts val="0"/>
              </a:spcBef>
              <a:spcAft>
                <a:spcPts val="600"/>
              </a:spcAft>
              <a:buFont typeface="Arial" panose="020B0604020202020204" pitchFamily="34" charset="0"/>
              <a:buChar char="•"/>
            </a:pPr>
            <a:r>
              <a:rPr lang="en-US" sz="1200" baseline="0" dirty="0" smtClean="0">
                <a:latin typeface="Arial" panose="020B0604020202020204" pitchFamily="34" charset="0"/>
                <a:cs typeface="Arial" panose="020B0604020202020204" pitchFamily="34" charset="0"/>
              </a:rPr>
              <a:t>When printed out, the scale will be such that all parts of the area will be legible and can be labelled/modified as needed.</a:t>
            </a:r>
          </a:p>
          <a:p>
            <a:pPr marL="219456" marR="0" lvl="0" indent="-21945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baseline="0" dirty="0" smtClean="0">
                <a:latin typeface="Arial" panose="020B0604020202020204" pitchFamily="34" charset="0"/>
                <a:cs typeface="Arial" panose="020B0604020202020204" pitchFamily="34" charset="0"/>
              </a:rPr>
              <a:t>Streets are drawn with names. For convenience, the streets should be represented by parallel lines. </a:t>
            </a:r>
          </a:p>
          <a:p>
            <a:pPr marL="219456" indent="-219456">
              <a:lnSpc>
                <a:spcPct val="100000"/>
              </a:lnSpc>
              <a:spcBef>
                <a:spcPts val="0"/>
              </a:spcBef>
              <a:spcAft>
                <a:spcPts val="600"/>
              </a:spcAft>
              <a:buFont typeface="Arial" panose="020B0604020202020204" pitchFamily="34" charset="0"/>
              <a:buChar char="•"/>
            </a:pPr>
            <a:r>
              <a:rPr lang="en-US" sz="1200" baseline="0" dirty="0" smtClean="0">
                <a:latin typeface="Arial" panose="020B0604020202020204" pitchFamily="34" charset="0"/>
                <a:cs typeface="Arial" panose="020B0604020202020204" pitchFamily="34" charset="0"/>
              </a:rPr>
              <a:t>North arrow is present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The Master Control Map must be marked and labelled in a specific</a:t>
            </a:r>
            <a:r>
              <a:rPr lang="en-US" sz="1200" baseline="0" dirty="0" smtClean="0">
                <a:latin typeface="Arial" panose="020B0604020202020204" pitchFamily="34" charset="0"/>
                <a:cs typeface="Arial" panose="020B0604020202020204" pitchFamily="34" charset="0"/>
              </a:rPr>
              <a:t> manner.  Beginning with the next slide, you will learn how to mark/label the map properly in different stages. Preferred colors are green, red, orange, and black. The specific colors will be mentioned when they are to be used. Definitions and concepts introduced in other training sessions will be used without repeating the definitions. </a:t>
            </a:r>
            <a:endParaRPr lang="en-US"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B2C967D-D3AA-4157-A227-857201B78030}" type="slidenum">
              <a:rPr lang="en-US" smtClean="0"/>
              <a:t>6</a:t>
            </a:fld>
            <a:endParaRPr lang="en-US" dirty="0"/>
          </a:p>
        </p:txBody>
      </p:sp>
    </p:spTree>
    <p:extLst>
      <p:ext uri="{BB962C8B-B14F-4D97-AF65-F5344CB8AC3E}">
        <p14:creationId xmlns:p14="http://schemas.microsoft.com/office/powerpoint/2010/main" val="1518328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dirty="0" smtClean="0">
                <a:latin typeface="Arial" panose="020B0604020202020204" pitchFamily="34" charset="0"/>
                <a:cs typeface="Arial" panose="020B0604020202020204" pitchFamily="34" charset="0"/>
              </a:rPr>
              <a:t>This is the master control map with the boundaries outlined in color.</a:t>
            </a:r>
            <a:r>
              <a:rPr lang="en-US" baseline="0" dirty="0" smtClean="0">
                <a:latin typeface="Arial" panose="020B0604020202020204" pitchFamily="34" charset="0"/>
                <a:cs typeface="Arial" panose="020B0604020202020204" pitchFamily="34" charset="0"/>
              </a:rPr>
              <a:t> </a:t>
            </a:r>
          </a:p>
          <a:p>
            <a:pPr marL="219456" marR="0" lvl="0" indent="-21945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latin typeface="Arial" panose="020B0604020202020204" pitchFamily="34" charset="0"/>
                <a:cs typeface="Arial" panose="020B0604020202020204" pitchFamily="34" charset="0"/>
              </a:rPr>
              <a:t>The green lines represent the municipal boundaries before the annexation. </a:t>
            </a:r>
          </a:p>
          <a:p>
            <a:pPr marL="219456" marR="0" lvl="0" indent="-21945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latin typeface="Arial" panose="020B0604020202020204" pitchFamily="34" charset="0"/>
                <a:cs typeface="Arial" panose="020B0604020202020204" pitchFamily="34" charset="0"/>
              </a:rPr>
              <a:t>The red line represents one boundary of the annexation area.  In this map, the red boundary is the annexation boundary with the unincorporated county.</a:t>
            </a:r>
          </a:p>
          <a:p>
            <a:pPr marL="219456" marR="0" lvl="0" indent="-21945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0" baseline="0" dirty="0" smtClean="0">
                <a:latin typeface="Arial" panose="020B0604020202020204" pitchFamily="34" charset="0"/>
                <a:cs typeface="Arial" panose="020B0604020202020204" pitchFamily="34" charset="0"/>
              </a:rPr>
              <a:t>Determine how many supervisors are needed and outline their areas with orange.  The Administrator must decide where the supervisor boundaries are. Several factors must be taken into account when making the boundaries.  Each supervisor area should have approximately the same amount of work no matter the size of the area.  The factors to take into account are:</a:t>
            </a:r>
          </a:p>
          <a:p>
            <a:pPr marL="438912" marR="0" lvl="0" indent="-219456" algn="l" defTabSz="914400" rtl="0" eaLnBrk="1" fontAlgn="auto" latinLnBrk="0" hangingPunct="1">
              <a:lnSpc>
                <a:spcPct val="100000"/>
              </a:lnSpc>
              <a:spcBef>
                <a:spcPts val="0"/>
              </a:spcBef>
              <a:spcAft>
                <a:spcPts val="600"/>
              </a:spcAft>
              <a:buClrTx/>
              <a:buSzPct val="75000"/>
              <a:buFont typeface="Courier New" panose="02070309020205020404" pitchFamily="49" charset="0"/>
              <a:buChar char="o"/>
              <a:tabLst/>
              <a:defRPr/>
            </a:pPr>
            <a:r>
              <a:rPr lang="en-US" b="0" baseline="0" dirty="0" smtClean="0">
                <a:latin typeface="Arial" panose="020B0604020202020204" pitchFamily="34" charset="0"/>
                <a:cs typeface="Arial" panose="020B0604020202020204" pitchFamily="34" charset="0"/>
              </a:rPr>
              <a:t>Hostility to the annexation</a:t>
            </a:r>
          </a:p>
          <a:p>
            <a:pPr marL="438912" marR="0" lvl="0" indent="-219456" algn="l" defTabSz="914400" rtl="0" eaLnBrk="1" fontAlgn="auto" latinLnBrk="0" hangingPunct="1">
              <a:lnSpc>
                <a:spcPct val="100000"/>
              </a:lnSpc>
              <a:spcBef>
                <a:spcPts val="0"/>
              </a:spcBef>
              <a:spcAft>
                <a:spcPts val="600"/>
              </a:spcAft>
              <a:buClrTx/>
              <a:buSzPct val="75000"/>
              <a:buFont typeface="Courier New" panose="02070309020205020404" pitchFamily="49" charset="0"/>
              <a:buChar char="o"/>
              <a:tabLst/>
              <a:defRPr/>
            </a:pPr>
            <a:r>
              <a:rPr lang="en-US" b="0" baseline="0" dirty="0" smtClean="0">
                <a:latin typeface="Arial" panose="020B0604020202020204" pitchFamily="34" charset="0"/>
                <a:cs typeface="Arial" panose="020B0604020202020204" pitchFamily="34" charset="0"/>
              </a:rPr>
              <a:t>Number of housing units</a:t>
            </a:r>
          </a:p>
          <a:p>
            <a:pPr marL="438912" marR="0" lvl="0" indent="-219456" algn="l" defTabSz="914400" rtl="0" eaLnBrk="1" fontAlgn="auto" latinLnBrk="0" hangingPunct="1">
              <a:lnSpc>
                <a:spcPct val="100000"/>
              </a:lnSpc>
              <a:spcBef>
                <a:spcPts val="0"/>
              </a:spcBef>
              <a:spcAft>
                <a:spcPts val="600"/>
              </a:spcAft>
              <a:buClrTx/>
              <a:buSzPct val="75000"/>
              <a:buFont typeface="Courier New" panose="02070309020205020404" pitchFamily="49" charset="0"/>
              <a:buChar char="o"/>
              <a:tabLst/>
              <a:defRPr/>
            </a:pPr>
            <a:r>
              <a:rPr lang="en-US" b="0" baseline="0" dirty="0" smtClean="0">
                <a:latin typeface="Arial" panose="020B0604020202020204" pitchFamily="34" charset="0"/>
                <a:cs typeface="Arial" panose="020B0604020202020204" pitchFamily="34" charset="0"/>
              </a:rPr>
              <a:t>Housing unit structure type</a:t>
            </a:r>
          </a:p>
          <a:p>
            <a:pPr marL="438912" marR="0" lvl="0" indent="-219456" algn="l" defTabSz="914400" rtl="0" eaLnBrk="1" fontAlgn="auto" latinLnBrk="0" hangingPunct="1">
              <a:lnSpc>
                <a:spcPct val="100000"/>
              </a:lnSpc>
              <a:spcBef>
                <a:spcPts val="0"/>
              </a:spcBef>
              <a:spcAft>
                <a:spcPts val="600"/>
              </a:spcAft>
              <a:buClrTx/>
              <a:buSzPct val="75000"/>
              <a:buFont typeface="Courier New" panose="02070309020205020404" pitchFamily="49" charset="0"/>
              <a:buChar char="o"/>
              <a:tabLst/>
              <a:defRPr/>
            </a:pPr>
            <a:r>
              <a:rPr lang="en-US" b="0" baseline="0" dirty="0" smtClean="0">
                <a:latin typeface="Arial" panose="020B0604020202020204" pitchFamily="34" charset="0"/>
                <a:cs typeface="Arial" panose="020B0604020202020204" pitchFamily="34" charset="0"/>
              </a:rPr>
              <a:t>Density of housing units </a:t>
            </a:r>
          </a:p>
          <a:p>
            <a:pPr marL="438912" marR="0" lvl="0" indent="-219456" algn="l" defTabSz="914400" rtl="0" eaLnBrk="1" fontAlgn="auto" latinLnBrk="0" hangingPunct="1">
              <a:lnSpc>
                <a:spcPct val="100000"/>
              </a:lnSpc>
              <a:spcBef>
                <a:spcPts val="0"/>
              </a:spcBef>
              <a:spcAft>
                <a:spcPts val="600"/>
              </a:spcAft>
              <a:buClrTx/>
              <a:buSzPct val="75000"/>
              <a:buFont typeface="Courier New" panose="02070309020205020404" pitchFamily="49" charset="0"/>
              <a:buChar char="o"/>
              <a:tabLst/>
              <a:defRPr/>
            </a:pPr>
            <a:r>
              <a:rPr lang="en-US" b="0" baseline="0" dirty="0" smtClean="0">
                <a:latin typeface="Arial" panose="020B0604020202020204" pitchFamily="34" charset="0"/>
                <a:cs typeface="Arial" panose="020B0604020202020204" pitchFamily="34" charset="0"/>
              </a:rPr>
              <a:t>Effect of geography on enumeration</a:t>
            </a:r>
          </a:p>
          <a:p>
            <a:pPr marL="438912" marR="0" lvl="0" indent="-219456" algn="l" defTabSz="914400" rtl="0" eaLnBrk="1" fontAlgn="auto" latinLnBrk="0" hangingPunct="1">
              <a:lnSpc>
                <a:spcPct val="100000"/>
              </a:lnSpc>
              <a:spcBef>
                <a:spcPts val="0"/>
              </a:spcBef>
              <a:spcAft>
                <a:spcPts val="600"/>
              </a:spcAft>
              <a:buClrTx/>
              <a:buSzPct val="75000"/>
              <a:buFont typeface="Courier New" panose="02070309020205020404" pitchFamily="49" charset="0"/>
              <a:buChar char="o"/>
              <a:tabLst/>
              <a:defRPr/>
            </a:pPr>
            <a:r>
              <a:rPr lang="en-US" b="0" baseline="0" dirty="0" smtClean="0">
                <a:latin typeface="Arial" panose="020B0604020202020204" pitchFamily="34" charset="0"/>
                <a:cs typeface="Arial" panose="020B0604020202020204" pitchFamily="34" charset="0"/>
              </a:rPr>
              <a:t>Weather at time of census.</a:t>
            </a:r>
          </a:p>
          <a:p>
            <a:pPr marL="438912" marR="0" lvl="0" indent="-219456" algn="l" defTabSz="914400" rtl="0" eaLnBrk="1" fontAlgn="auto" latinLnBrk="0" hangingPunct="1">
              <a:lnSpc>
                <a:spcPct val="100000"/>
              </a:lnSpc>
              <a:spcBef>
                <a:spcPts val="0"/>
              </a:spcBef>
              <a:spcAft>
                <a:spcPts val="600"/>
              </a:spcAft>
              <a:buClrTx/>
              <a:buSzPct val="75000"/>
              <a:buFont typeface="Courier New" panose="02070309020205020404" pitchFamily="49" charset="0"/>
              <a:buChar char="o"/>
              <a:tabLst/>
              <a:defRPr/>
            </a:pPr>
            <a:r>
              <a:rPr lang="en-US" b="0" baseline="0" dirty="0" smtClean="0">
                <a:latin typeface="Arial" panose="020B0604020202020204" pitchFamily="34" charset="0"/>
                <a:cs typeface="Arial" panose="020B0604020202020204" pitchFamily="34" charset="0"/>
              </a:rPr>
              <a:t>Time of the year (holidays significantly affect who is at home or away)</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b="0" baseline="0" dirty="0" smtClean="0">
                <a:latin typeface="Arial" panose="020B0604020202020204" pitchFamily="34" charset="0"/>
                <a:cs typeface="Arial" panose="020B0604020202020204" pitchFamily="34" charset="0"/>
              </a:rPr>
              <a:t>In our example, the city expects to hire three supervisors and has divided up the area appropriately. Supervisor areas, on our forms, are the equivalent of Block Groups on the tabulation sheets.</a:t>
            </a:r>
          </a:p>
          <a:p>
            <a:pPr marL="219456" marR="0" lvl="0" indent="-21945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0" baseline="0" dirty="0" smtClean="0">
                <a:latin typeface="Arial" panose="020B0604020202020204" pitchFamily="34" charset="0"/>
                <a:cs typeface="Arial" panose="020B0604020202020204" pitchFamily="34" charset="0"/>
              </a:rPr>
              <a:t>Area 2 has more housing units and more housing unit density. Enumerators will walk more and drive less</a:t>
            </a:r>
          </a:p>
          <a:p>
            <a:pPr marL="219456" marR="0" lvl="0" indent="-21945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0" baseline="0" dirty="0" smtClean="0">
                <a:latin typeface="Arial" panose="020B0604020202020204" pitchFamily="34" charset="0"/>
                <a:cs typeface="Arial" panose="020B0604020202020204" pitchFamily="34" charset="0"/>
              </a:rPr>
              <a:t>Area 3 has fewer housing units and less density. Enumerators will walk less and drive more. This results in fewer housing units canvassed in an hour.</a:t>
            </a:r>
          </a:p>
          <a:p>
            <a:pPr marL="219456" marR="0" lvl="0" indent="-21945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0" baseline="0" dirty="0" smtClean="0">
                <a:latin typeface="Arial" panose="020B0604020202020204" pitchFamily="34" charset="0"/>
                <a:cs typeface="Arial" panose="020B0604020202020204" pitchFamily="34" charset="0"/>
              </a:rPr>
              <a:t>Area 1 has features of both Area 2 and Area 3</a:t>
            </a:r>
          </a:p>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US" b="0" baseline="0" dirty="0" smtClean="0">
                <a:latin typeface="Arial" panose="020B0604020202020204" pitchFamily="34" charset="0"/>
                <a:cs typeface="Arial" panose="020B0604020202020204" pitchFamily="34" charset="0"/>
              </a:rPr>
              <a:t>These factors are discussed in more detail in the Administrator’s training session, slide 17.</a:t>
            </a:r>
            <a:r>
              <a:rPr lang="en-US" b="1" baseline="0" dirty="0" smtClean="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B2C967D-D3AA-4157-A227-857201B78030}" type="slidenum">
              <a:rPr lang="en-US" smtClean="0"/>
              <a:t>7</a:t>
            </a:fld>
            <a:endParaRPr lang="en-US" dirty="0"/>
          </a:p>
        </p:txBody>
      </p:sp>
    </p:spTree>
    <p:extLst>
      <p:ext uri="{BB962C8B-B14F-4D97-AF65-F5344CB8AC3E}">
        <p14:creationId xmlns:p14="http://schemas.microsoft.com/office/powerpoint/2010/main" val="1377427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a:spcAft>
                <a:spcPts val="600"/>
              </a:spcAft>
            </a:pPr>
            <a:r>
              <a:rPr lang="en-US" dirty="0" smtClean="0">
                <a:latin typeface="Arial" panose="020B0604020202020204" pitchFamily="34" charset="0"/>
                <a:cs typeface="Arial" panose="020B0604020202020204" pitchFamily="34" charset="0"/>
              </a:rPr>
              <a:t>In order to show the examples better, supervisor area #2 will be our example map. </a:t>
            </a:r>
          </a:p>
          <a:p>
            <a:pPr>
              <a:spcAft>
                <a:spcPts val="600"/>
              </a:spcAft>
            </a:pPr>
            <a:r>
              <a:rPr lang="en-US" baseline="0" dirty="0" smtClean="0">
                <a:latin typeface="Arial" panose="020B0604020202020204" pitchFamily="34" charset="0"/>
                <a:cs typeface="Arial" panose="020B0604020202020204" pitchFamily="34" charset="0"/>
              </a:rPr>
              <a:t>After the boundaries have been drawn, the individual blocks need outlining in black.</a:t>
            </a:r>
          </a:p>
          <a:p>
            <a:pPr>
              <a:spcAft>
                <a:spcPts val="600"/>
              </a:spcAft>
            </a:pPr>
            <a:r>
              <a:rPr lang="en-US" baseline="0" dirty="0" smtClean="0">
                <a:latin typeface="Arial" panose="020B0604020202020204" pitchFamily="34" charset="0"/>
                <a:cs typeface="Arial" panose="020B0604020202020204" pitchFamily="34" charset="0"/>
              </a:rPr>
              <a:t>A good practice is to look for and outline all enclosed blocks first. The majority of enclosed blocks are square or rectangle, but some can be in different shapes. (If you need to refresh your memory, block information can be found in the enumerator training, slides </a:t>
            </a:r>
            <a:r>
              <a:rPr lang="en-US" b="1" baseline="0" dirty="0" smtClean="0">
                <a:latin typeface="Arial" panose="020B0604020202020204" pitchFamily="34" charset="0"/>
                <a:cs typeface="Arial" panose="020B0604020202020204" pitchFamily="34" charset="0"/>
              </a:rPr>
              <a:t>27 to 31</a:t>
            </a:r>
            <a:r>
              <a:rPr lang="en-US" baseline="0" dirty="0" smtClean="0">
                <a:latin typeface="Arial" panose="020B0604020202020204" pitchFamily="34" charset="0"/>
                <a:cs typeface="Arial" panose="020B0604020202020204" pitchFamily="34" charset="0"/>
              </a:rPr>
              <a:t>.) Get out your black Sharpie and go to an enclosed block. On the inside parallel line, trace around the block. Be sure to follow around cul-de-sacs and other dead end streets. </a:t>
            </a:r>
          </a:p>
          <a:p>
            <a:pPr>
              <a:spcAft>
                <a:spcPts val="600"/>
              </a:spcAft>
            </a:pPr>
            <a:r>
              <a:rPr lang="en-US" baseline="0" dirty="0" smtClean="0">
                <a:latin typeface="Arial" panose="020B0604020202020204" pitchFamily="34" charset="0"/>
                <a:cs typeface="Arial" panose="020B0604020202020204" pitchFamily="34" charset="0"/>
              </a:rPr>
              <a:t>The black line should represent the path of the enumerator as they travel clockwise from the northeast corner around the block.  Remember the enumerator should be able to stop at the same place they started without crossing a street. Exceptions to path rules are made for safety reasons. For example, when a one-way street is a boundary you may decide to go in the direction of traffic. This makes supervisor quality control checks, </a:t>
            </a:r>
            <a:r>
              <a:rPr lang="en-US" baseline="0" smtClean="0">
                <a:latin typeface="Arial" panose="020B0604020202020204" pitchFamily="34" charset="0"/>
                <a:cs typeface="Arial" panose="020B0604020202020204" pitchFamily="34" charset="0"/>
              </a:rPr>
              <a:t>often done </a:t>
            </a:r>
            <a:r>
              <a:rPr lang="en-US" baseline="0" dirty="0" smtClean="0">
                <a:latin typeface="Arial" panose="020B0604020202020204" pitchFamily="34" charset="0"/>
                <a:cs typeface="Arial" panose="020B0604020202020204" pitchFamily="34" charset="0"/>
              </a:rPr>
              <a:t>in a car, easier. </a:t>
            </a:r>
          </a:p>
          <a:p>
            <a:pPr>
              <a:spcAft>
                <a:spcPts val="600"/>
              </a:spcAft>
            </a:pPr>
            <a:endParaRPr lang="en-US" baseline="0"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B2C967D-D3AA-4157-A227-857201B78030}" type="slidenum">
              <a:rPr lang="en-US" smtClean="0"/>
              <a:t>8</a:t>
            </a:fld>
            <a:endParaRPr lang="en-US" dirty="0"/>
          </a:p>
        </p:txBody>
      </p:sp>
    </p:spTree>
    <p:extLst>
      <p:ext uri="{BB962C8B-B14F-4D97-AF65-F5344CB8AC3E}">
        <p14:creationId xmlns:p14="http://schemas.microsoft.com/office/powerpoint/2010/main" val="3593945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baseline="0" dirty="0" smtClean="0">
                <a:latin typeface="Arial" panose="020B0604020202020204" pitchFamily="34" charset="0"/>
                <a:cs typeface="Arial" panose="020B0604020202020204" pitchFamily="34" charset="0"/>
              </a:rPr>
              <a:t>This map shows all enclosed blocks marked in black. The outlining follows the shape of the block. The marking follows all streets, including the cul-de-sacs and other dead end streets that extend into the block.</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baseline="0" dirty="0" smtClean="0">
                <a:latin typeface="Arial" panose="020B0604020202020204" pitchFamily="34" charset="0"/>
                <a:cs typeface="Arial" panose="020B0604020202020204" pitchFamily="34" charset="0"/>
              </a:rPr>
              <a:t>Notice that there are some unmarked blocks. These are the unenclosed blocks found in this area.</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baseline="0" dirty="0" smtClean="0">
              <a:latin typeface="Arial" panose="020B0604020202020204" pitchFamily="34" charset="0"/>
              <a:cs typeface="Arial" panose="020B0604020202020204" pitchFamily="34" charset="0"/>
            </a:endParaRPr>
          </a:p>
          <a:p>
            <a:endParaRPr lang="en-US" baseline="0" dirty="0" smtClean="0"/>
          </a:p>
        </p:txBody>
      </p:sp>
      <p:sp>
        <p:nvSpPr>
          <p:cNvPr id="4" name="Slide Number Placeholder 3"/>
          <p:cNvSpPr>
            <a:spLocks noGrp="1"/>
          </p:cNvSpPr>
          <p:nvPr>
            <p:ph type="sldNum" sz="quarter" idx="10"/>
          </p:nvPr>
        </p:nvSpPr>
        <p:spPr/>
        <p:txBody>
          <a:bodyPr/>
          <a:lstStyle/>
          <a:p>
            <a:fld id="{EB2C967D-D3AA-4157-A227-857201B78030}" type="slidenum">
              <a:rPr lang="en-US" smtClean="0"/>
              <a:t>9</a:t>
            </a:fld>
            <a:endParaRPr lang="en-US" dirty="0"/>
          </a:p>
        </p:txBody>
      </p:sp>
    </p:spTree>
    <p:extLst>
      <p:ext uri="{BB962C8B-B14F-4D97-AF65-F5344CB8AC3E}">
        <p14:creationId xmlns:p14="http://schemas.microsoft.com/office/powerpoint/2010/main" val="2420953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35C554C-F5F7-4ACE-99C9-0D79AE06CB17}" type="datetime1">
              <a:rPr lang="en-US" smtClean="0"/>
              <a:t>1/23/2017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97D531-7765-4B5F-B3CC-92E792B4793C}" type="slidenum">
              <a:rPr lang="en-US" smtClean="0"/>
              <a:t>‹#›</a:t>
            </a:fld>
            <a:endParaRPr lang="en-US" dirty="0"/>
          </a:p>
        </p:txBody>
      </p:sp>
    </p:spTree>
    <p:extLst>
      <p:ext uri="{BB962C8B-B14F-4D97-AF65-F5344CB8AC3E}">
        <p14:creationId xmlns:p14="http://schemas.microsoft.com/office/powerpoint/2010/main" val="1504944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A32011-049B-4DDB-8A41-9AF4006C1A91}" type="datetime1">
              <a:rPr lang="en-US" smtClean="0"/>
              <a:t>1/23/2017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97D531-7765-4B5F-B3CC-92E792B4793C}" type="slidenum">
              <a:rPr lang="en-US" smtClean="0"/>
              <a:t>‹#›</a:t>
            </a:fld>
            <a:endParaRPr lang="en-US" dirty="0"/>
          </a:p>
        </p:txBody>
      </p:sp>
    </p:spTree>
    <p:extLst>
      <p:ext uri="{BB962C8B-B14F-4D97-AF65-F5344CB8AC3E}">
        <p14:creationId xmlns:p14="http://schemas.microsoft.com/office/powerpoint/2010/main" val="4228182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09232DA-0124-41C0-95ED-8BC4C063F2AC}" type="datetime1">
              <a:rPr lang="en-US" smtClean="0"/>
              <a:t>1/23/2017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97D531-7765-4B5F-B3CC-92E792B4793C}" type="slidenum">
              <a:rPr lang="en-US" smtClean="0"/>
              <a:t>‹#›</a:t>
            </a:fld>
            <a:endParaRPr lang="en-US" dirty="0"/>
          </a:p>
        </p:txBody>
      </p:sp>
    </p:spTree>
    <p:extLst>
      <p:ext uri="{BB962C8B-B14F-4D97-AF65-F5344CB8AC3E}">
        <p14:creationId xmlns:p14="http://schemas.microsoft.com/office/powerpoint/2010/main" val="4231913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irst Slide">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152400"/>
            <a:ext cx="953262" cy="955548"/>
          </a:xfrm>
          <a:prstGeom prst="rect">
            <a:avLst/>
          </a:prstGeom>
        </p:spPr>
      </p:pic>
      <p:sp>
        <p:nvSpPr>
          <p:cNvPr id="17" name="Rectangle 16"/>
          <p:cNvSpPr/>
          <p:nvPr userDrawn="1"/>
        </p:nvSpPr>
        <p:spPr>
          <a:xfrm>
            <a:off x="0" y="1219200"/>
            <a:ext cx="9144000" cy="5638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4000" y="222809"/>
            <a:ext cx="4722419" cy="814730"/>
          </a:xfrm>
          <a:prstGeom prst="rect">
            <a:avLst/>
          </a:prstGeom>
        </p:spPr>
      </p:pic>
    </p:spTree>
    <p:extLst>
      <p:ext uri="{BB962C8B-B14F-4D97-AF65-F5344CB8AC3E}">
        <p14:creationId xmlns:p14="http://schemas.microsoft.com/office/powerpoint/2010/main" val="2088433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C6C83E-9E22-4967-908E-BF7EB8560883}" type="datetime1">
              <a:rPr lang="en-US" smtClean="0"/>
              <a:t>1/23/2017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97D531-7765-4B5F-B3CC-92E792B4793C}" type="slidenum">
              <a:rPr lang="en-US" smtClean="0"/>
              <a:t>‹#›</a:t>
            </a:fld>
            <a:endParaRPr lang="en-US" dirty="0"/>
          </a:p>
        </p:txBody>
      </p:sp>
    </p:spTree>
    <p:extLst>
      <p:ext uri="{BB962C8B-B14F-4D97-AF65-F5344CB8AC3E}">
        <p14:creationId xmlns:p14="http://schemas.microsoft.com/office/powerpoint/2010/main" val="3022190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61F35E-4B28-4228-A1D0-C3C1ABD23275}" type="datetime1">
              <a:rPr lang="en-US" smtClean="0"/>
              <a:t>1/23/2017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97D531-7765-4B5F-B3CC-92E792B4793C}" type="slidenum">
              <a:rPr lang="en-US" smtClean="0"/>
              <a:t>‹#›</a:t>
            </a:fld>
            <a:endParaRPr lang="en-US" dirty="0"/>
          </a:p>
        </p:txBody>
      </p:sp>
    </p:spTree>
    <p:extLst>
      <p:ext uri="{BB962C8B-B14F-4D97-AF65-F5344CB8AC3E}">
        <p14:creationId xmlns:p14="http://schemas.microsoft.com/office/powerpoint/2010/main" val="1277758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1E97B4B-2F2F-49A0-A687-6CE42E9851CB}" type="datetime1">
              <a:rPr lang="en-US" smtClean="0"/>
              <a:t>1/23/2017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97D531-7765-4B5F-B3CC-92E792B4793C}" type="slidenum">
              <a:rPr lang="en-US" smtClean="0"/>
              <a:t>‹#›</a:t>
            </a:fld>
            <a:endParaRPr lang="en-US" dirty="0"/>
          </a:p>
        </p:txBody>
      </p:sp>
    </p:spTree>
    <p:extLst>
      <p:ext uri="{BB962C8B-B14F-4D97-AF65-F5344CB8AC3E}">
        <p14:creationId xmlns:p14="http://schemas.microsoft.com/office/powerpoint/2010/main" val="1618239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FB0FF70-0679-452A-ADE2-C5A95E6096F1}" type="datetime1">
              <a:rPr lang="en-US" smtClean="0"/>
              <a:t>1/23/2017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D97D531-7765-4B5F-B3CC-92E792B4793C}" type="slidenum">
              <a:rPr lang="en-US" smtClean="0"/>
              <a:t>‹#›</a:t>
            </a:fld>
            <a:endParaRPr lang="en-US" dirty="0"/>
          </a:p>
        </p:txBody>
      </p:sp>
    </p:spTree>
    <p:extLst>
      <p:ext uri="{BB962C8B-B14F-4D97-AF65-F5344CB8AC3E}">
        <p14:creationId xmlns:p14="http://schemas.microsoft.com/office/powerpoint/2010/main" val="393408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BEAA2F7-5EE7-4E18-8DB4-6262F3961118}" type="datetime1">
              <a:rPr lang="en-US" smtClean="0"/>
              <a:t>1/23/2017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D97D531-7765-4B5F-B3CC-92E792B4793C}" type="slidenum">
              <a:rPr lang="en-US" smtClean="0"/>
              <a:t>‹#›</a:t>
            </a:fld>
            <a:endParaRPr lang="en-US" dirty="0"/>
          </a:p>
        </p:txBody>
      </p:sp>
    </p:spTree>
    <p:extLst>
      <p:ext uri="{BB962C8B-B14F-4D97-AF65-F5344CB8AC3E}">
        <p14:creationId xmlns:p14="http://schemas.microsoft.com/office/powerpoint/2010/main" val="1202391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FE5589-808F-49EA-95B8-296120D30F24}" type="datetime1">
              <a:rPr lang="en-US" smtClean="0"/>
              <a:t>1/23/2017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D97D531-7765-4B5F-B3CC-92E792B4793C}" type="slidenum">
              <a:rPr lang="en-US" smtClean="0"/>
              <a:t>‹#›</a:t>
            </a:fld>
            <a:endParaRPr lang="en-US" dirty="0"/>
          </a:p>
        </p:txBody>
      </p:sp>
    </p:spTree>
    <p:extLst>
      <p:ext uri="{BB962C8B-B14F-4D97-AF65-F5344CB8AC3E}">
        <p14:creationId xmlns:p14="http://schemas.microsoft.com/office/powerpoint/2010/main" val="1807633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BDB67C-0FF2-4CC4-900B-AC74C9298549}" type="datetime1">
              <a:rPr lang="en-US" smtClean="0"/>
              <a:t>1/23/2017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97D531-7765-4B5F-B3CC-92E792B4793C}" type="slidenum">
              <a:rPr lang="en-US" smtClean="0"/>
              <a:t>‹#›</a:t>
            </a:fld>
            <a:endParaRPr lang="en-US" dirty="0"/>
          </a:p>
        </p:txBody>
      </p:sp>
    </p:spTree>
    <p:extLst>
      <p:ext uri="{BB962C8B-B14F-4D97-AF65-F5344CB8AC3E}">
        <p14:creationId xmlns:p14="http://schemas.microsoft.com/office/powerpoint/2010/main" val="292215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9A626A-201A-4964-A8BB-75D751E12E1A}" type="datetime1">
              <a:rPr lang="en-US" smtClean="0"/>
              <a:t>1/23/2017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97D531-7765-4B5F-B3CC-92E792B4793C}" type="slidenum">
              <a:rPr lang="en-US" smtClean="0"/>
              <a:t>‹#›</a:t>
            </a:fld>
            <a:endParaRPr lang="en-US" dirty="0"/>
          </a:p>
        </p:txBody>
      </p:sp>
    </p:spTree>
    <p:extLst>
      <p:ext uri="{BB962C8B-B14F-4D97-AF65-F5344CB8AC3E}">
        <p14:creationId xmlns:p14="http://schemas.microsoft.com/office/powerpoint/2010/main" val="2902517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877270-187B-41F2-83F5-F8334DBDD5B5}" type="datetime1">
              <a:rPr lang="en-US" smtClean="0"/>
              <a:t>1/23/2017</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97D531-7765-4B5F-B3CC-92E792B4793C}" type="slidenum">
              <a:rPr lang="en-US" smtClean="0"/>
              <a:t>‹#›</a:t>
            </a:fld>
            <a:endParaRPr lang="en-US" dirty="0"/>
          </a:p>
        </p:txBody>
      </p:sp>
    </p:spTree>
    <p:extLst>
      <p:ext uri="{BB962C8B-B14F-4D97-AF65-F5344CB8AC3E}">
        <p14:creationId xmlns:p14="http://schemas.microsoft.com/office/powerpoint/2010/main" val="24818213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86354" y="2514600"/>
            <a:ext cx="7371292" cy="707886"/>
          </a:xfrm>
          <a:prstGeom prst="rect">
            <a:avLst/>
          </a:prstGeom>
          <a:noFill/>
        </p:spPr>
        <p:txBody>
          <a:bodyPr wrap="square" rtlCol="0">
            <a:spAutoFit/>
          </a:bodyPr>
          <a:lstStyle/>
          <a:p>
            <a:pPr algn="ctr"/>
            <a:r>
              <a:rPr lang="en-US" sz="4000" b="1" cap="small" baseline="0" dirty="0" smtClean="0">
                <a:solidFill>
                  <a:schemeClr val="bg1"/>
                </a:solidFill>
                <a:latin typeface="Arial" panose="020B0604020202020204" pitchFamily="34" charset="0"/>
                <a:cs typeface="Arial" panose="020B0604020202020204" pitchFamily="34" charset="0"/>
              </a:rPr>
              <a:t>Census Mapping Training</a:t>
            </a:r>
            <a:endParaRPr lang="en-US" sz="4000" b="1" cap="small" baseline="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65576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85800" y="228600"/>
            <a:ext cx="7772400" cy="713232"/>
          </a:xfrm>
        </p:spPr>
        <p:txBody>
          <a:bodyPr>
            <a:noAutofit/>
          </a:bodyPr>
          <a:lstStyle/>
          <a:p>
            <a:pPr algn="ctr"/>
            <a:r>
              <a:rPr lang="en-US" sz="3200" b="1" dirty="0">
                <a:latin typeface="Arial Narrow" panose="020B0606020202030204" pitchFamily="34" charset="0"/>
                <a:cs typeface="Arial" panose="020B0604020202020204" pitchFamily="34" charset="0"/>
              </a:rPr>
              <a:t>Step 3: Marking Unenclosed Blocks</a:t>
            </a:r>
          </a:p>
        </p:txBody>
      </p:sp>
      <p:sp>
        <p:nvSpPr>
          <p:cNvPr id="2" name="Slide Number Placeholder 1"/>
          <p:cNvSpPr>
            <a:spLocks noGrp="1"/>
          </p:cNvSpPr>
          <p:nvPr>
            <p:ph type="sldNum" sz="quarter" idx="12"/>
          </p:nvPr>
        </p:nvSpPr>
        <p:spPr/>
        <p:txBody>
          <a:bodyPr/>
          <a:lstStyle/>
          <a:p>
            <a:fld id="{5D97D531-7765-4B5F-B3CC-92E792B4793C}" type="slidenum">
              <a:rPr lang="en-US" smtClean="0">
                <a:solidFill>
                  <a:schemeClr val="tx1"/>
                </a:solidFill>
                <a:latin typeface="Arial Narrow" panose="020B0606020202030204" pitchFamily="34" charset="0"/>
              </a:rPr>
              <a:t>10</a:t>
            </a:fld>
            <a:endParaRPr lang="en-US" dirty="0">
              <a:solidFill>
                <a:schemeClr val="tx1"/>
              </a:solidFill>
              <a:latin typeface="Arial Narrow" panose="020B060602020203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2683" y="3994873"/>
            <a:ext cx="749120" cy="741751"/>
          </a:xfrm>
          <a:prstGeom prst="rect">
            <a:avLst/>
          </a:prstGeom>
        </p:spPr>
      </p:pic>
      <p:pic>
        <p:nvPicPr>
          <p:cNvPr id="4" name="Picture 3" descr="All enclosed blocks on the master control map are outlined."/>
          <p:cNvPicPr>
            <a:picLocks noChangeAspect="1"/>
          </p:cNvPicPr>
          <p:nvPr/>
        </p:nvPicPr>
        <p:blipFill>
          <a:blip r:embed="rId4"/>
          <a:stretch>
            <a:fillRect/>
          </a:stretch>
        </p:blipFill>
        <p:spPr>
          <a:xfrm rot="16200000">
            <a:off x="2640262" y="957299"/>
            <a:ext cx="3863477" cy="4143439"/>
          </a:xfrm>
          <a:prstGeom prst="rect">
            <a:avLst/>
          </a:prstGeom>
        </p:spPr>
      </p:pic>
      <p:cxnSp>
        <p:nvCxnSpPr>
          <p:cNvPr id="9" name="Straight Connector 8"/>
          <p:cNvCxnSpPr/>
          <p:nvPr/>
        </p:nvCxnSpPr>
        <p:spPr>
          <a:xfrm>
            <a:off x="2852422" y="2432443"/>
            <a:ext cx="0" cy="1613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052822" y="1531490"/>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2878315" y="1528199"/>
            <a:ext cx="3129875" cy="2954777"/>
            <a:chOff x="3837755" y="1544266"/>
            <a:chExt cx="4173166" cy="3939702"/>
          </a:xfrm>
        </p:grpSpPr>
        <p:sp>
          <p:nvSpPr>
            <p:cNvPr id="18" name="Freeform 17"/>
            <p:cNvSpPr/>
            <p:nvPr/>
          </p:nvSpPr>
          <p:spPr>
            <a:xfrm>
              <a:off x="3837755" y="1544266"/>
              <a:ext cx="4173166" cy="2071991"/>
            </a:xfrm>
            <a:custGeom>
              <a:avLst/>
              <a:gdLst>
                <a:gd name="connsiteX0" fmla="*/ 4173166 w 4173166"/>
                <a:gd name="connsiteY0" fmla="*/ 38911 h 2071991"/>
                <a:gd name="connsiteX1" fmla="*/ 4173166 w 4173166"/>
                <a:gd name="connsiteY1" fmla="*/ 38911 h 2071991"/>
                <a:gd name="connsiteX2" fmla="*/ 4085617 w 4173166"/>
                <a:gd name="connsiteY2" fmla="*/ 29183 h 2071991"/>
                <a:gd name="connsiteX3" fmla="*/ 4056434 w 4173166"/>
                <a:gd name="connsiteY3" fmla="*/ 19455 h 2071991"/>
                <a:gd name="connsiteX4" fmla="*/ 4105072 w 4173166"/>
                <a:gd name="connsiteY4" fmla="*/ 29183 h 2071991"/>
                <a:gd name="connsiteX5" fmla="*/ 4095344 w 4173166"/>
                <a:gd name="connsiteY5" fmla="*/ 398834 h 2071991"/>
                <a:gd name="connsiteX6" fmla="*/ 4066161 w 4173166"/>
                <a:gd name="connsiteY6" fmla="*/ 807396 h 2071991"/>
                <a:gd name="connsiteX7" fmla="*/ 4036978 w 4173166"/>
                <a:gd name="connsiteY7" fmla="*/ 1196502 h 2071991"/>
                <a:gd name="connsiteX8" fmla="*/ 3929974 w 4173166"/>
                <a:gd name="connsiteY8" fmla="*/ 1196502 h 2071991"/>
                <a:gd name="connsiteX9" fmla="*/ 3998068 w 4173166"/>
                <a:gd name="connsiteY9" fmla="*/ 1001949 h 2071991"/>
                <a:gd name="connsiteX10" fmla="*/ 4017523 w 4173166"/>
                <a:gd name="connsiteY10" fmla="*/ 535021 h 2071991"/>
                <a:gd name="connsiteX11" fmla="*/ 4027251 w 4173166"/>
                <a:gd name="connsiteY11" fmla="*/ 19455 h 2071991"/>
                <a:gd name="connsiteX12" fmla="*/ 3589506 w 4173166"/>
                <a:gd name="connsiteY12" fmla="*/ 0 h 2071991"/>
                <a:gd name="connsiteX13" fmla="*/ 3570051 w 4173166"/>
                <a:gd name="connsiteY13" fmla="*/ 612843 h 2071991"/>
                <a:gd name="connsiteX14" fmla="*/ 3443591 w 4173166"/>
                <a:gd name="connsiteY14" fmla="*/ 612843 h 2071991"/>
                <a:gd name="connsiteX15" fmla="*/ 3472774 w 4173166"/>
                <a:gd name="connsiteY15" fmla="*/ 0 h 2071991"/>
                <a:gd name="connsiteX16" fmla="*/ 3268493 w 4173166"/>
                <a:gd name="connsiteY16" fmla="*/ 0 h 2071991"/>
                <a:gd name="connsiteX17" fmla="*/ 3258766 w 4173166"/>
                <a:gd name="connsiteY17" fmla="*/ 651753 h 2071991"/>
                <a:gd name="connsiteX18" fmla="*/ 2976663 w 4173166"/>
                <a:gd name="connsiteY18" fmla="*/ 914400 h 2071991"/>
                <a:gd name="connsiteX19" fmla="*/ 2879387 w 4173166"/>
                <a:gd name="connsiteY19" fmla="*/ 817123 h 2071991"/>
                <a:gd name="connsiteX20" fmla="*/ 3122578 w 4173166"/>
                <a:gd name="connsiteY20" fmla="*/ 612843 h 2071991"/>
                <a:gd name="connsiteX21" fmla="*/ 3151761 w 4173166"/>
                <a:gd name="connsiteY21" fmla="*/ 9728 h 2071991"/>
                <a:gd name="connsiteX22" fmla="*/ 2782110 w 4173166"/>
                <a:gd name="connsiteY22" fmla="*/ 0 h 2071991"/>
                <a:gd name="connsiteX23" fmla="*/ 2772383 w 4173166"/>
                <a:gd name="connsiteY23" fmla="*/ 204281 h 2071991"/>
                <a:gd name="connsiteX24" fmla="*/ 2918297 w 4173166"/>
                <a:gd name="connsiteY24" fmla="*/ 204281 h 2071991"/>
                <a:gd name="connsiteX25" fmla="*/ 2918297 w 4173166"/>
                <a:gd name="connsiteY25" fmla="*/ 340468 h 2071991"/>
                <a:gd name="connsiteX26" fmla="*/ 2762655 w 4173166"/>
                <a:gd name="connsiteY26" fmla="*/ 311285 h 2071991"/>
                <a:gd name="connsiteX27" fmla="*/ 2743200 w 4173166"/>
                <a:gd name="connsiteY27" fmla="*/ 661481 h 2071991"/>
                <a:gd name="connsiteX28" fmla="*/ 2675106 w 4173166"/>
                <a:gd name="connsiteY28" fmla="*/ 817123 h 2071991"/>
                <a:gd name="connsiteX29" fmla="*/ 2577829 w 4173166"/>
                <a:gd name="connsiteY29" fmla="*/ 972766 h 2071991"/>
                <a:gd name="connsiteX30" fmla="*/ 2451370 w 4173166"/>
                <a:gd name="connsiteY30" fmla="*/ 1089498 h 2071991"/>
                <a:gd name="connsiteX31" fmla="*/ 2188723 w 4173166"/>
                <a:gd name="connsiteY31" fmla="*/ 1235413 h 2071991"/>
                <a:gd name="connsiteX32" fmla="*/ 1994170 w 4173166"/>
                <a:gd name="connsiteY32" fmla="*/ 1293779 h 2071991"/>
                <a:gd name="connsiteX33" fmla="*/ 1624519 w 4173166"/>
                <a:gd name="connsiteY33" fmla="*/ 1303506 h 2071991"/>
                <a:gd name="connsiteX34" fmla="*/ 1391055 w 4173166"/>
                <a:gd name="connsiteY34" fmla="*/ 1391055 h 2071991"/>
                <a:gd name="connsiteX35" fmla="*/ 1274323 w 4173166"/>
                <a:gd name="connsiteY35" fmla="*/ 1507787 h 2071991"/>
                <a:gd name="connsiteX36" fmla="*/ 1079770 w 4173166"/>
                <a:gd name="connsiteY36" fmla="*/ 1692613 h 2071991"/>
                <a:gd name="connsiteX37" fmla="*/ 914400 w 4173166"/>
                <a:gd name="connsiteY37" fmla="*/ 1828800 h 2071991"/>
                <a:gd name="connsiteX38" fmla="*/ 700391 w 4173166"/>
                <a:gd name="connsiteY38" fmla="*/ 2023353 h 2071991"/>
                <a:gd name="connsiteX39" fmla="*/ 486383 w 4173166"/>
                <a:gd name="connsiteY39" fmla="*/ 2071991 h 2071991"/>
                <a:gd name="connsiteX40" fmla="*/ 350195 w 4173166"/>
                <a:gd name="connsiteY40" fmla="*/ 2071991 h 2071991"/>
                <a:gd name="connsiteX41" fmla="*/ 184825 w 4173166"/>
                <a:gd name="connsiteY41" fmla="*/ 1984443 h 2071991"/>
                <a:gd name="connsiteX42" fmla="*/ 68093 w 4173166"/>
                <a:gd name="connsiteY42" fmla="*/ 1955260 h 2071991"/>
                <a:gd name="connsiteX43" fmla="*/ 0 w 4173166"/>
                <a:gd name="connsiteY43" fmla="*/ 1926077 h 2071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173166" h="2071991">
                  <a:moveTo>
                    <a:pt x="4173166" y="38911"/>
                  </a:moveTo>
                  <a:lnTo>
                    <a:pt x="4173166" y="38911"/>
                  </a:lnTo>
                  <a:cubicBezTo>
                    <a:pt x="4143983" y="35668"/>
                    <a:pt x="4114580" y="34010"/>
                    <a:pt x="4085617" y="29183"/>
                  </a:cubicBezTo>
                  <a:cubicBezTo>
                    <a:pt x="4075503" y="27497"/>
                    <a:pt x="4046180" y="19455"/>
                    <a:pt x="4056434" y="19455"/>
                  </a:cubicBezTo>
                  <a:cubicBezTo>
                    <a:pt x="4072968" y="19455"/>
                    <a:pt x="4105072" y="29183"/>
                    <a:pt x="4105072" y="29183"/>
                  </a:cubicBezTo>
                  <a:lnTo>
                    <a:pt x="4095344" y="398834"/>
                  </a:lnTo>
                  <a:lnTo>
                    <a:pt x="4066161" y="807396"/>
                  </a:lnTo>
                  <a:lnTo>
                    <a:pt x="4036978" y="1196502"/>
                  </a:lnTo>
                  <a:lnTo>
                    <a:pt x="3929974" y="1196502"/>
                  </a:lnTo>
                  <a:lnTo>
                    <a:pt x="3998068" y="1001949"/>
                  </a:lnTo>
                  <a:lnTo>
                    <a:pt x="4017523" y="535021"/>
                  </a:lnTo>
                  <a:lnTo>
                    <a:pt x="4027251" y="19455"/>
                  </a:lnTo>
                  <a:lnTo>
                    <a:pt x="3589506" y="0"/>
                  </a:lnTo>
                  <a:lnTo>
                    <a:pt x="3570051" y="612843"/>
                  </a:lnTo>
                  <a:lnTo>
                    <a:pt x="3443591" y="612843"/>
                  </a:lnTo>
                  <a:lnTo>
                    <a:pt x="3472774" y="0"/>
                  </a:lnTo>
                  <a:lnTo>
                    <a:pt x="3268493" y="0"/>
                  </a:lnTo>
                  <a:lnTo>
                    <a:pt x="3258766" y="651753"/>
                  </a:lnTo>
                  <a:lnTo>
                    <a:pt x="2976663" y="914400"/>
                  </a:lnTo>
                  <a:lnTo>
                    <a:pt x="2879387" y="817123"/>
                  </a:lnTo>
                  <a:lnTo>
                    <a:pt x="3122578" y="612843"/>
                  </a:lnTo>
                  <a:lnTo>
                    <a:pt x="3151761" y="9728"/>
                  </a:lnTo>
                  <a:lnTo>
                    <a:pt x="2782110" y="0"/>
                  </a:lnTo>
                  <a:lnTo>
                    <a:pt x="2772383" y="204281"/>
                  </a:lnTo>
                  <a:lnTo>
                    <a:pt x="2918297" y="204281"/>
                  </a:lnTo>
                  <a:lnTo>
                    <a:pt x="2918297" y="340468"/>
                  </a:lnTo>
                  <a:lnTo>
                    <a:pt x="2762655" y="311285"/>
                  </a:lnTo>
                  <a:lnTo>
                    <a:pt x="2743200" y="661481"/>
                  </a:lnTo>
                  <a:lnTo>
                    <a:pt x="2675106" y="817123"/>
                  </a:lnTo>
                  <a:lnTo>
                    <a:pt x="2577829" y="972766"/>
                  </a:lnTo>
                  <a:lnTo>
                    <a:pt x="2451370" y="1089498"/>
                  </a:lnTo>
                  <a:lnTo>
                    <a:pt x="2188723" y="1235413"/>
                  </a:lnTo>
                  <a:lnTo>
                    <a:pt x="1994170" y="1293779"/>
                  </a:lnTo>
                  <a:lnTo>
                    <a:pt x="1624519" y="1303506"/>
                  </a:lnTo>
                  <a:lnTo>
                    <a:pt x="1391055" y="1391055"/>
                  </a:lnTo>
                  <a:lnTo>
                    <a:pt x="1274323" y="1507787"/>
                  </a:lnTo>
                  <a:lnTo>
                    <a:pt x="1079770" y="1692613"/>
                  </a:lnTo>
                  <a:lnTo>
                    <a:pt x="914400" y="1828800"/>
                  </a:lnTo>
                  <a:lnTo>
                    <a:pt x="700391" y="2023353"/>
                  </a:lnTo>
                  <a:lnTo>
                    <a:pt x="486383" y="2071991"/>
                  </a:lnTo>
                  <a:lnTo>
                    <a:pt x="350195" y="2071991"/>
                  </a:lnTo>
                  <a:lnTo>
                    <a:pt x="184825" y="1984443"/>
                  </a:lnTo>
                  <a:lnTo>
                    <a:pt x="68093" y="1955260"/>
                  </a:lnTo>
                  <a:lnTo>
                    <a:pt x="0" y="1926077"/>
                  </a:lnTo>
                </a:path>
              </a:pathLst>
            </a:cu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Freeform 18"/>
            <p:cNvSpPr/>
            <p:nvPr/>
          </p:nvSpPr>
          <p:spPr>
            <a:xfrm>
              <a:off x="3866938" y="3100691"/>
              <a:ext cx="3793787" cy="2383277"/>
            </a:xfrm>
            <a:custGeom>
              <a:avLst/>
              <a:gdLst>
                <a:gd name="connsiteX0" fmla="*/ 19455 w 3793787"/>
                <a:gd name="connsiteY0" fmla="*/ 1079771 h 2383277"/>
                <a:gd name="connsiteX1" fmla="*/ 0 w 3793787"/>
                <a:gd name="connsiteY1" fmla="*/ 1400783 h 2383277"/>
                <a:gd name="connsiteX2" fmla="*/ 97276 w 3793787"/>
                <a:gd name="connsiteY2" fmla="*/ 1605064 h 2383277"/>
                <a:gd name="connsiteX3" fmla="*/ 214008 w 3793787"/>
                <a:gd name="connsiteY3" fmla="*/ 1595337 h 2383277"/>
                <a:gd name="connsiteX4" fmla="*/ 223736 w 3793787"/>
                <a:gd name="connsiteY4" fmla="*/ 1527243 h 2383277"/>
                <a:gd name="connsiteX5" fmla="*/ 330740 w 3793787"/>
                <a:gd name="connsiteY5" fmla="*/ 1556426 h 2383277"/>
                <a:gd name="connsiteX6" fmla="*/ 291829 w 3793787"/>
                <a:gd name="connsiteY6" fmla="*/ 1682886 h 2383277"/>
                <a:gd name="connsiteX7" fmla="*/ 214008 w 3793787"/>
                <a:gd name="connsiteY7" fmla="*/ 1702341 h 2383277"/>
                <a:gd name="connsiteX8" fmla="*/ 0 w 3793787"/>
                <a:gd name="connsiteY8" fmla="*/ 1682886 h 2383277"/>
                <a:gd name="connsiteX9" fmla="*/ 19455 w 3793787"/>
                <a:gd name="connsiteY9" fmla="*/ 1926077 h 2383277"/>
                <a:gd name="connsiteX10" fmla="*/ 107004 w 3793787"/>
                <a:gd name="connsiteY10" fmla="*/ 1945532 h 2383277"/>
                <a:gd name="connsiteX11" fmla="*/ 97276 w 3793787"/>
                <a:gd name="connsiteY11" fmla="*/ 2052537 h 2383277"/>
                <a:gd name="connsiteX12" fmla="*/ 19455 w 3793787"/>
                <a:gd name="connsiteY12" fmla="*/ 2042809 h 2383277"/>
                <a:gd name="connsiteX13" fmla="*/ 38910 w 3793787"/>
                <a:gd name="connsiteY13" fmla="*/ 2286000 h 2383277"/>
                <a:gd name="connsiteX14" fmla="*/ 1186774 w 3793787"/>
                <a:gd name="connsiteY14" fmla="*/ 2334639 h 2383277"/>
                <a:gd name="connsiteX15" fmla="*/ 1186774 w 3793787"/>
                <a:gd name="connsiteY15" fmla="*/ 2276273 h 2383277"/>
                <a:gd name="connsiteX16" fmla="*/ 894944 w 3793787"/>
                <a:gd name="connsiteY16" fmla="*/ 2276273 h 2383277"/>
                <a:gd name="connsiteX17" fmla="*/ 885217 w 3793787"/>
                <a:gd name="connsiteY17" fmla="*/ 2149813 h 2383277"/>
                <a:gd name="connsiteX18" fmla="*/ 1196502 w 3793787"/>
                <a:gd name="connsiteY18" fmla="*/ 2169269 h 2383277"/>
                <a:gd name="connsiteX19" fmla="*/ 1225685 w 3793787"/>
                <a:gd name="connsiteY19" fmla="*/ 1079771 h 2383277"/>
                <a:gd name="connsiteX20" fmla="*/ 1177046 w 3793787"/>
                <a:gd name="connsiteY20" fmla="*/ 1079771 h 2383277"/>
                <a:gd name="connsiteX21" fmla="*/ 1040859 w 3793787"/>
                <a:gd name="connsiteY21" fmla="*/ 1177047 h 2383277"/>
                <a:gd name="connsiteX22" fmla="*/ 992221 w 3793787"/>
                <a:gd name="connsiteY22" fmla="*/ 1225686 h 2383277"/>
                <a:gd name="connsiteX23" fmla="*/ 963038 w 3793787"/>
                <a:gd name="connsiteY23" fmla="*/ 1332690 h 2383277"/>
                <a:gd name="connsiteX24" fmla="*/ 953310 w 3793787"/>
                <a:gd name="connsiteY24" fmla="*/ 1391056 h 2383277"/>
                <a:gd name="connsiteX25" fmla="*/ 846306 w 3793787"/>
                <a:gd name="connsiteY25" fmla="*/ 1352145 h 2383277"/>
                <a:gd name="connsiteX26" fmla="*/ 865761 w 3793787"/>
                <a:gd name="connsiteY26" fmla="*/ 1206230 h 2383277"/>
                <a:gd name="connsiteX27" fmla="*/ 953310 w 3793787"/>
                <a:gd name="connsiteY27" fmla="*/ 1060315 h 2383277"/>
                <a:gd name="connsiteX28" fmla="*/ 1089497 w 3793787"/>
                <a:gd name="connsiteY28" fmla="*/ 1001949 h 2383277"/>
                <a:gd name="connsiteX29" fmla="*/ 1215957 w 3793787"/>
                <a:gd name="connsiteY29" fmla="*/ 982494 h 2383277"/>
                <a:gd name="connsiteX30" fmla="*/ 1235412 w 3793787"/>
                <a:gd name="connsiteY30" fmla="*/ 321013 h 2383277"/>
                <a:gd name="connsiteX31" fmla="*/ 1371600 w 3793787"/>
                <a:gd name="connsiteY31" fmla="*/ 389107 h 2383277"/>
                <a:gd name="connsiteX32" fmla="*/ 1322961 w 3793787"/>
                <a:gd name="connsiteY32" fmla="*/ 856035 h 2383277"/>
                <a:gd name="connsiteX33" fmla="*/ 1546697 w 3793787"/>
                <a:gd name="connsiteY33" fmla="*/ 797669 h 2383277"/>
                <a:gd name="connsiteX34" fmla="*/ 1575880 w 3793787"/>
                <a:gd name="connsiteY34" fmla="*/ 914400 h 2383277"/>
                <a:gd name="connsiteX35" fmla="*/ 1332689 w 3793787"/>
                <a:gd name="connsiteY35" fmla="*/ 982494 h 2383277"/>
                <a:gd name="connsiteX36" fmla="*/ 1741251 w 3793787"/>
                <a:gd name="connsiteY36" fmla="*/ 1001949 h 2383277"/>
                <a:gd name="connsiteX37" fmla="*/ 1741251 w 3793787"/>
                <a:gd name="connsiteY37" fmla="*/ 836579 h 2383277"/>
                <a:gd name="connsiteX38" fmla="*/ 1887166 w 3793787"/>
                <a:gd name="connsiteY38" fmla="*/ 856035 h 2383277"/>
                <a:gd name="connsiteX39" fmla="*/ 1906621 w 3793787"/>
                <a:gd name="connsiteY39" fmla="*/ 992222 h 2383277"/>
                <a:gd name="connsiteX40" fmla="*/ 2052536 w 3793787"/>
                <a:gd name="connsiteY40" fmla="*/ 992222 h 2383277"/>
                <a:gd name="connsiteX41" fmla="*/ 2033080 w 3793787"/>
                <a:gd name="connsiteY41" fmla="*/ 807396 h 2383277"/>
                <a:gd name="connsiteX42" fmla="*/ 1935804 w 3793787"/>
                <a:gd name="connsiteY42" fmla="*/ 680937 h 2383277"/>
                <a:gd name="connsiteX43" fmla="*/ 1916349 w 3793787"/>
                <a:gd name="connsiteY43" fmla="*/ 476656 h 2383277"/>
                <a:gd name="connsiteX44" fmla="*/ 1838527 w 3793787"/>
                <a:gd name="connsiteY44" fmla="*/ 476656 h 2383277"/>
                <a:gd name="connsiteX45" fmla="*/ 1770434 w 3793787"/>
                <a:gd name="connsiteY45" fmla="*/ 603115 h 2383277"/>
                <a:gd name="connsiteX46" fmla="*/ 1643974 w 3793787"/>
                <a:gd name="connsiteY46" fmla="*/ 554477 h 2383277"/>
                <a:gd name="connsiteX47" fmla="*/ 1741251 w 3793787"/>
                <a:gd name="connsiteY47" fmla="*/ 398835 h 2383277"/>
                <a:gd name="connsiteX48" fmla="*/ 1896893 w 3793787"/>
                <a:gd name="connsiteY48" fmla="*/ 340469 h 2383277"/>
                <a:gd name="connsiteX49" fmla="*/ 1974714 w 3793787"/>
                <a:gd name="connsiteY49" fmla="*/ 262647 h 2383277"/>
                <a:gd name="connsiteX50" fmla="*/ 2052536 w 3793787"/>
                <a:gd name="connsiteY50" fmla="*/ 291830 h 2383277"/>
                <a:gd name="connsiteX51" fmla="*/ 2208178 w 3793787"/>
                <a:gd name="connsiteY51" fmla="*/ 321013 h 2383277"/>
                <a:gd name="connsiteX52" fmla="*/ 2188723 w 3793787"/>
                <a:gd name="connsiteY52" fmla="*/ 379379 h 2383277"/>
                <a:gd name="connsiteX53" fmla="*/ 2062263 w 3793787"/>
                <a:gd name="connsiteY53" fmla="*/ 428018 h 2383277"/>
                <a:gd name="connsiteX54" fmla="*/ 2033080 w 3793787"/>
                <a:gd name="connsiteY54" fmla="*/ 612843 h 2383277"/>
                <a:gd name="connsiteX55" fmla="*/ 2140085 w 3793787"/>
                <a:gd name="connsiteY55" fmla="*/ 778213 h 2383277"/>
                <a:gd name="connsiteX56" fmla="*/ 2169268 w 3793787"/>
                <a:gd name="connsiteY56" fmla="*/ 914400 h 2383277"/>
                <a:gd name="connsiteX57" fmla="*/ 2178995 w 3793787"/>
                <a:gd name="connsiteY57" fmla="*/ 992222 h 2383277"/>
                <a:gd name="connsiteX58" fmla="*/ 2373549 w 3793787"/>
                <a:gd name="connsiteY58" fmla="*/ 1001949 h 2383277"/>
                <a:gd name="connsiteX59" fmla="*/ 2393004 w 3793787"/>
                <a:gd name="connsiteY59" fmla="*/ 612843 h 2383277"/>
                <a:gd name="connsiteX60" fmla="*/ 2256817 w 3793787"/>
                <a:gd name="connsiteY60" fmla="*/ 544749 h 2383277"/>
                <a:gd name="connsiteX61" fmla="*/ 2256817 w 3793787"/>
                <a:gd name="connsiteY61" fmla="*/ 457200 h 2383277"/>
                <a:gd name="connsiteX62" fmla="*/ 2500008 w 3793787"/>
                <a:gd name="connsiteY62" fmla="*/ 535022 h 2383277"/>
                <a:gd name="connsiteX63" fmla="*/ 2461097 w 3793787"/>
                <a:gd name="connsiteY63" fmla="*/ 1011677 h 2383277"/>
                <a:gd name="connsiteX64" fmla="*/ 2577829 w 3793787"/>
                <a:gd name="connsiteY64" fmla="*/ 1001949 h 2383277"/>
                <a:gd name="connsiteX65" fmla="*/ 2597285 w 3793787"/>
                <a:gd name="connsiteY65" fmla="*/ 311286 h 2383277"/>
                <a:gd name="connsiteX66" fmla="*/ 2402731 w 3793787"/>
                <a:gd name="connsiteY66" fmla="*/ 243192 h 2383277"/>
                <a:gd name="connsiteX67" fmla="*/ 2412459 w 3793787"/>
                <a:gd name="connsiteY67" fmla="*/ 145915 h 2383277"/>
                <a:gd name="connsiteX68" fmla="*/ 2577829 w 3793787"/>
                <a:gd name="connsiteY68" fmla="*/ 214009 h 2383277"/>
                <a:gd name="connsiteX69" fmla="*/ 2636195 w 3793787"/>
                <a:gd name="connsiteY69" fmla="*/ 48639 h 2383277"/>
                <a:gd name="connsiteX70" fmla="*/ 2743200 w 3793787"/>
                <a:gd name="connsiteY70" fmla="*/ 0 h 2383277"/>
                <a:gd name="connsiteX71" fmla="*/ 2840476 w 3793787"/>
                <a:gd name="connsiteY71" fmla="*/ 126460 h 2383277"/>
                <a:gd name="connsiteX72" fmla="*/ 2743200 w 3793787"/>
                <a:gd name="connsiteY72" fmla="*/ 145915 h 2383277"/>
                <a:gd name="connsiteX73" fmla="*/ 2675106 w 3793787"/>
                <a:gd name="connsiteY73" fmla="*/ 214009 h 2383277"/>
                <a:gd name="connsiteX74" fmla="*/ 2772383 w 3793787"/>
                <a:gd name="connsiteY74" fmla="*/ 165371 h 2383277"/>
                <a:gd name="connsiteX75" fmla="*/ 2859931 w 3793787"/>
                <a:gd name="connsiteY75" fmla="*/ 301558 h 2383277"/>
                <a:gd name="connsiteX76" fmla="*/ 2743200 w 3793787"/>
                <a:gd name="connsiteY76" fmla="*/ 321013 h 2383277"/>
                <a:gd name="connsiteX77" fmla="*/ 2694561 w 3793787"/>
                <a:gd name="connsiteY77" fmla="*/ 593388 h 2383277"/>
                <a:gd name="connsiteX78" fmla="*/ 2879387 w 3793787"/>
                <a:gd name="connsiteY78" fmla="*/ 564205 h 2383277"/>
                <a:gd name="connsiteX79" fmla="*/ 2966936 w 3793787"/>
                <a:gd name="connsiteY79" fmla="*/ 457200 h 2383277"/>
                <a:gd name="connsiteX80" fmla="*/ 3035029 w 3793787"/>
                <a:gd name="connsiteY80" fmla="*/ 165371 h 2383277"/>
                <a:gd name="connsiteX81" fmla="*/ 3385225 w 3793787"/>
                <a:gd name="connsiteY81" fmla="*/ 145915 h 2383277"/>
                <a:gd name="connsiteX82" fmla="*/ 3492229 w 3793787"/>
                <a:gd name="connsiteY82" fmla="*/ 233464 h 2383277"/>
                <a:gd name="connsiteX83" fmla="*/ 3570051 w 3793787"/>
                <a:gd name="connsiteY83" fmla="*/ 466928 h 2383277"/>
                <a:gd name="connsiteX84" fmla="*/ 3725693 w 3793787"/>
                <a:gd name="connsiteY84" fmla="*/ 797669 h 2383277"/>
                <a:gd name="connsiteX85" fmla="*/ 3725693 w 3793787"/>
                <a:gd name="connsiteY85" fmla="*/ 856035 h 2383277"/>
                <a:gd name="connsiteX86" fmla="*/ 3793787 w 3793787"/>
                <a:gd name="connsiteY86" fmla="*/ 894945 h 2383277"/>
                <a:gd name="connsiteX87" fmla="*/ 3715966 w 3793787"/>
                <a:gd name="connsiteY87" fmla="*/ 1021405 h 2383277"/>
                <a:gd name="connsiteX88" fmla="*/ 3638144 w 3793787"/>
                <a:gd name="connsiteY88" fmla="*/ 943583 h 2383277"/>
                <a:gd name="connsiteX89" fmla="*/ 3326859 w 3793787"/>
                <a:gd name="connsiteY89" fmla="*/ 972766 h 2383277"/>
                <a:gd name="connsiteX90" fmla="*/ 3180944 w 3793787"/>
                <a:gd name="connsiteY90" fmla="*/ 924128 h 2383277"/>
                <a:gd name="connsiteX91" fmla="*/ 3083668 w 3793787"/>
                <a:gd name="connsiteY91" fmla="*/ 885218 h 2383277"/>
                <a:gd name="connsiteX92" fmla="*/ 3035029 w 3793787"/>
                <a:gd name="connsiteY92" fmla="*/ 963039 h 2383277"/>
                <a:gd name="connsiteX93" fmla="*/ 2859931 w 3793787"/>
                <a:gd name="connsiteY93" fmla="*/ 894945 h 2383277"/>
                <a:gd name="connsiteX94" fmla="*/ 2976663 w 3793787"/>
                <a:gd name="connsiteY94" fmla="*/ 778213 h 2383277"/>
                <a:gd name="connsiteX95" fmla="*/ 2957208 w 3793787"/>
                <a:gd name="connsiteY95" fmla="*/ 680937 h 2383277"/>
                <a:gd name="connsiteX96" fmla="*/ 2704289 w 3793787"/>
                <a:gd name="connsiteY96" fmla="*/ 661481 h 2383277"/>
                <a:gd name="connsiteX97" fmla="*/ 2714017 w 3793787"/>
                <a:gd name="connsiteY97" fmla="*/ 1147864 h 2383277"/>
                <a:gd name="connsiteX98" fmla="*/ 2908570 w 3793787"/>
                <a:gd name="connsiteY98" fmla="*/ 1147864 h 2383277"/>
                <a:gd name="connsiteX99" fmla="*/ 3093395 w 3793787"/>
                <a:gd name="connsiteY99" fmla="*/ 1177047 h 2383277"/>
                <a:gd name="connsiteX100" fmla="*/ 3142034 w 3793787"/>
                <a:gd name="connsiteY100" fmla="*/ 1274324 h 2383277"/>
                <a:gd name="connsiteX101" fmla="*/ 3180944 w 3793787"/>
                <a:gd name="connsiteY101" fmla="*/ 1381328 h 2383277"/>
                <a:gd name="connsiteX102" fmla="*/ 3239310 w 3793787"/>
                <a:gd name="connsiteY102" fmla="*/ 1293779 h 2383277"/>
                <a:gd name="connsiteX103" fmla="*/ 3326859 w 3793787"/>
                <a:gd name="connsiteY103" fmla="*/ 1245141 h 2383277"/>
                <a:gd name="connsiteX104" fmla="*/ 3443591 w 3793787"/>
                <a:gd name="connsiteY104" fmla="*/ 1196503 h 2383277"/>
                <a:gd name="connsiteX105" fmla="*/ 3540868 w 3793787"/>
                <a:gd name="connsiteY105" fmla="*/ 1225686 h 2383277"/>
                <a:gd name="connsiteX106" fmla="*/ 3677055 w 3793787"/>
                <a:gd name="connsiteY106" fmla="*/ 1352145 h 2383277"/>
                <a:gd name="connsiteX107" fmla="*/ 3618689 w 3793787"/>
                <a:gd name="connsiteY107" fmla="*/ 1439694 h 2383277"/>
                <a:gd name="connsiteX108" fmla="*/ 3657600 w 3793787"/>
                <a:gd name="connsiteY108" fmla="*/ 1585609 h 2383277"/>
                <a:gd name="connsiteX109" fmla="*/ 3550595 w 3793787"/>
                <a:gd name="connsiteY109" fmla="*/ 1682886 h 2383277"/>
                <a:gd name="connsiteX110" fmla="*/ 3424136 w 3793787"/>
                <a:gd name="connsiteY110" fmla="*/ 1653703 h 2383277"/>
                <a:gd name="connsiteX111" fmla="*/ 3365770 w 3793787"/>
                <a:gd name="connsiteY111" fmla="*/ 1634247 h 2383277"/>
                <a:gd name="connsiteX112" fmla="*/ 3385225 w 3793787"/>
                <a:gd name="connsiteY112" fmla="*/ 1546698 h 2383277"/>
                <a:gd name="connsiteX113" fmla="*/ 3492229 w 3793787"/>
                <a:gd name="connsiteY113" fmla="*/ 1575881 h 2383277"/>
                <a:gd name="connsiteX114" fmla="*/ 3540868 w 3793787"/>
                <a:gd name="connsiteY114" fmla="*/ 1439694 h 2383277"/>
                <a:gd name="connsiteX115" fmla="*/ 3433863 w 3793787"/>
                <a:gd name="connsiteY115" fmla="*/ 1361873 h 2383277"/>
                <a:gd name="connsiteX116" fmla="*/ 3249038 w 3793787"/>
                <a:gd name="connsiteY116" fmla="*/ 1468877 h 2383277"/>
                <a:gd name="connsiteX117" fmla="*/ 3180944 w 3793787"/>
                <a:gd name="connsiteY117" fmla="*/ 1546698 h 2383277"/>
                <a:gd name="connsiteX118" fmla="*/ 3210127 w 3793787"/>
                <a:gd name="connsiteY118" fmla="*/ 1760707 h 2383277"/>
                <a:gd name="connsiteX119" fmla="*/ 3229583 w 3793787"/>
                <a:gd name="connsiteY119" fmla="*/ 2003898 h 2383277"/>
                <a:gd name="connsiteX120" fmla="*/ 3219855 w 3793787"/>
                <a:gd name="connsiteY120" fmla="*/ 2178996 h 2383277"/>
                <a:gd name="connsiteX121" fmla="*/ 2996119 w 3793787"/>
                <a:gd name="connsiteY121" fmla="*/ 2247090 h 2383277"/>
                <a:gd name="connsiteX122" fmla="*/ 2928025 w 3793787"/>
                <a:gd name="connsiteY122" fmla="*/ 2110903 h 2383277"/>
                <a:gd name="connsiteX123" fmla="*/ 3112851 w 3793787"/>
                <a:gd name="connsiteY123" fmla="*/ 2081720 h 2383277"/>
                <a:gd name="connsiteX124" fmla="*/ 3112851 w 3793787"/>
                <a:gd name="connsiteY124" fmla="*/ 1974715 h 2383277"/>
                <a:gd name="connsiteX125" fmla="*/ 3005846 w 3793787"/>
                <a:gd name="connsiteY125" fmla="*/ 1945532 h 2383277"/>
                <a:gd name="connsiteX126" fmla="*/ 2986391 w 3793787"/>
                <a:gd name="connsiteY126" fmla="*/ 1828800 h 2383277"/>
                <a:gd name="connsiteX127" fmla="*/ 3093395 w 3793787"/>
                <a:gd name="connsiteY127" fmla="*/ 1828800 h 2383277"/>
                <a:gd name="connsiteX128" fmla="*/ 3083668 w 3793787"/>
                <a:gd name="connsiteY128" fmla="*/ 1595337 h 2383277"/>
                <a:gd name="connsiteX129" fmla="*/ 2996119 w 3793787"/>
                <a:gd name="connsiteY129" fmla="*/ 1653703 h 2383277"/>
                <a:gd name="connsiteX130" fmla="*/ 2811293 w 3793787"/>
                <a:gd name="connsiteY130" fmla="*/ 1663430 h 2383277"/>
                <a:gd name="connsiteX131" fmla="*/ 2723744 w 3793787"/>
                <a:gd name="connsiteY131" fmla="*/ 1663430 h 2383277"/>
                <a:gd name="connsiteX132" fmla="*/ 2704289 w 3793787"/>
                <a:gd name="connsiteY132" fmla="*/ 2354094 h 2383277"/>
                <a:gd name="connsiteX133" fmla="*/ 3219855 w 3793787"/>
                <a:gd name="connsiteY133" fmla="*/ 2373549 h 2383277"/>
                <a:gd name="connsiteX134" fmla="*/ 3356042 w 3793787"/>
                <a:gd name="connsiteY134" fmla="*/ 2315183 h 2383277"/>
                <a:gd name="connsiteX135" fmla="*/ 3307404 w 3793787"/>
                <a:gd name="connsiteY135" fmla="*/ 2140086 h 2383277"/>
                <a:gd name="connsiteX136" fmla="*/ 3297676 w 3793787"/>
                <a:gd name="connsiteY136" fmla="*/ 1887166 h 2383277"/>
                <a:gd name="connsiteX137" fmla="*/ 3385225 w 3793787"/>
                <a:gd name="connsiteY137" fmla="*/ 1789890 h 2383277"/>
                <a:gd name="connsiteX138" fmla="*/ 3706238 w 3793787"/>
                <a:gd name="connsiteY138" fmla="*/ 1799618 h 2383277"/>
                <a:gd name="connsiteX139" fmla="*/ 3725693 w 3793787"/>
                <a:gd name="connsiteY139" fmla="*/ 2071992 h 2383277"/>
                <a:gd name="connsiteX140" fmla="*/ 3754876 w 3793787"/>
                <a:gd name="connsiteY140" fmla="*/ 2247090 h 2383277"/>
                <a:gd name="connsiteX141" fmla="*/ 3686783 w 3793787"/>
                <a:gd name="connsiteY141" fmla="*/ 2383277 h 2383277"/>
                <a:gd name="connsiteX142" fmla="*/ 3754876 w 3793787"/>
                <a:gd name="connsiteY142" fmla="*/ 2383277 h 23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3793787" h="2383277">
                  <a:moveTo>
                    <a:pt x="19455" y="1079771"/>
                  </a:moveTo>
                  <a:lnTo>
                    <a:pt x="0" y="1400783"/>
                  </a:lnTo>
                  <a:lnTo>
                    <a:pt x="97276" y="1605064"/>
                  </a:lnTo>
                  <a:lnTo>
                    <a:pt x="214008" y="1595337"/>
                  </a:lnTo>
                  <a:lnTo>
                    <a:pt x="223736" y="1527243"/>
                  </a:lnTo>
                  <a:lnTo>
                    <a:pt x="330740" y="1556426"/>
                  </a:lnTo>
                  <a:lnTo>
                    <a:pt x="291829" y="1682886"/>
                  </a:lnTo>
                  <a:lnTo>
                    <a:pt x="214008" y="1702341"/>
                  </a:lnTo>
                  <a:lnTo>
                    <a:pt x="0" y="1682886"/>
                  </a:lnTo>
                  <a:lnTo>
                    <a:pt x="19455" y="1926077"/>
                  </a:lnTo>
                  <a:lnTo>
                    <a:pt x="107004" y="1945532"/>
                  </a:lnTo>
                  <a:lnTo>
                    <a:pt x="97276" y="2052537"/>
                  </a:lnTo>
                  <a:lnTo>
                    <a:pt x="19455" y="2042809"/>
                  </a:lnTo>
                  <a:lnTo>
                    <a:pt x="38910" y="2286000"/>
                  </a:lnTo>
                  <a:lnTo>
                    <a:pt x="1186774" y="2334639"/>
                  </a:lnTo>
                  <a:lnTo>
                    <a:pt x="1186774" y="2276273"/>
                  </a:lnTo>
                  <a:lnTo>
                    <a:pt x="894944" y="2276273"/>
                  </a:lnTo>
                  <a:lnTo>
                    <a:pt x="885217" y="2149813"/>
                  </a:lnTo>
                  <a:lnTo>
                    <a:pt x="1196502" y="2169269"/>
                  </a:lnTo>
                  <a:lnTo>
                    <a:pt x="1225685" y="1079771"/>
                  </a:lnTo>
                  <a:lnTo>
                    <a:pt x="1177046" y="1079771"/>
                  </a:lnTo>
                  <a:lnTo>
                    <a:pt x="1040859" y="1177047"/>
                  </a:lnTo>
                  <a:lnTo>
                    <a:pt x="992221" y="1225686"/>
                  </a:lnTo>
                  <a:lnTo>
                    <a:pt x="963038" y="1332690"/>
                  </a:lnTo>
                  <a:lnTo>
                    <a:pt x="953310" y="1391056"/>
                  </a:lnTo>
                  <a:lnTo>
                    <a:pt x="846306" y="1352145"/>
                  </a:lnTo>
                  <a:lnTo>
                    <a:pt x="865761" y="1206230"/>
                  </a:lnTo>
                  <a:lnTo>
                    <a:pt x="953310" y="1060315"/>
                  </a:lnTo>
                  <a:lnTo>
                    <a:pt x="1089497" y="1001949"/>
                  </a:lnTo>
                  <a:lnTo>
                    <a:pt x="1215957" y="982494"/>
                  </a:lnTo>
                  <a:lnTo>
                    <a:pt x="1235412" y="321013"/>
                  </a:lnTo>
                  <a:lnTo>
                    <a:pt x="1371600" y="389107"/>
                  </a:lnTo>
                  <a:lnTo>
                    <a:pt x="1322961" y="856035"/>
                  </a:lnTo>
                  <a:lnTo>
                    <a:pt x="1546697" y="797669"/>
                  </a:lnTo>
                  <a:lnTo>
                    <a:pt x="1575880" y="914400"/>
                  </a:lnTo>
                  <a:lnTo>
                    <a:pt x="1332689" y="982494"/>
                  </a:lnTo>
                  <a:lnTo>
                    <a:pt x="1741251" y="1001949"/>
                  </a:lnTo>
                  <a:lnTo>
                    <a:pt x="1741251" y="836579"/>
                  </a:lnTo>
                  <a:lnTo>
                    <a:pt x="1887166" y="856035"/>
                  </a:lnTo>
                  <a:lnTo>
                    <a:pt x="1906621" y="992222"/>
                  </a:lnTo>
                  <a:lnTo>
                    <a:pt x="2052536" y="992222"/>
                  </a:lnTo>
                  <a:lnTo>
                    <a:pt x="2033080" y="807396"/>
                  </a:lnTo>
                  <a:lnTo>
                    <a:pt x="1935804" y="680937"/>
                  </a:lnTo>
                  <a:lnTo>
                    <a:pt x="1916349" y="476656"/>
                  </a:lnTo>
                  <a:lnTo>
                    <a:pt x="1838527" y="476656"/>
                  </a:lnTo>
                  <a:lnTo>
                    <a:pt x="1770434" y="603115"/>
                  </a:lnTo>
                  <a:lnTo>
                    <a:pt x="1643974" y="554477"/>
                  </a:lnTo>
                  <a:lnTo>
                    <a:pt x="1741251" y="398835"/>
                  </a:lnTo>
                  <a:lnTo>
                    <a:pt x="1896893" y="340469"/>
                  </a:lnTo>
                  <a:lnTo>
                    <a:pt x="1974714" y="262647"/>
                  </a:lnTo>
                  <a:lnTo>
                    <a:pt x="2052536" y="291830"/>
                  </a:lnTo>
                  <a:lnTo>
                    <a:pt x="2208178" y="321013"/>
                  </a:lnTo>
                  <a:lnTo>
                    <a:pt x="2188723" y="379379"/>
                  </a:lnTo>
                  <a:lnTo>
                    <a:pt x="2062263" y="428018"/>
                  </a:lnTo>
                  <a:lnTo>
                    <a:pt x="2033080" y="612843"/>
                  </a:lnTo>
                  <a:lnTo>
                    <a:pt x="2140085" y="778213"/>
                  </a:lnTo>
                  <a:lnTo>
                    <a:pt x="2169268" y="914400"/>
                  </a:lnTo>
                  <a:lnTo>
                    <a:pt x="2178995" y="992222"/>
                  </a:lnTo>
                  <a:lnTo>
                    <a:pt x="2373549" y="1001949"/>
                  </a:lnTo>
                  <a:lnTo>
                    <a:pt x="2393004" y="612843"/>
                  </a:lnTo>
                  <a:lnTo>
                    <a:pt x="2256817" y="544749"/>
                  </a:lnTo>
                  <a:lnTo>
                    <a:pt x="2256817" y="457200"/>
                  </a:lnTo>
                  <a:lnTo>
                    <a:pt x="2500008" y="535022"/>
                  </a:lnTo>
                  <a:lnTo>
                    <a:pt x="2461097" y="1011677"/>
                  </a:lnTo>
                  <a:lnTo>
                    <a:pt x="2577829" y="1001949"/>
                  </a:lnTo>
                  <a:lnTo>
                    <a:pt x="2597285" y="311286"/>
                  </a:lnTo>
                  <a:lnTo>
                    <a:pt x="2402731" y="243192"/>
                  </a:lnTo>
                  <a:lnTo>
                    <a:pt x="2412459" y="145915"/>
                  </a:lnTo>
                  <a:lnTo>
                    <a:pt x="2577829" y="214009"/>
                  </a:lnTo>
                  <a:lnTo>
                    <a:pt x="2636195" y="48639"/>
                  </a:lnTo>
                  <a:lnTo>
                    <a:pt x="2743200" y="0"/>
                  </a:lnTo>
                  <a:lnTo>
                    <a:pt x="2840476" y="126460"/>
                  </a:lnTo>
                  <a:lnTo>
                    <a:pt x="2743200" y="145915"/>
                  </a:lnTo>
                  <a:lnTo>
                    <a:pt x="2675106" y="214009"/>
                  </a:lnTo>
                  <a:lnTo>
                    <a:pt x="2772383" y="165371"/>
                  </a:lnTo>
                  <a:lnTo>
                    <a:pt x="2859931" y="301558"/>
                  </a:lnTo>
                  <a:lnTo>
                    <a:pt x="2743200" y="321013"/>
                  </a:lnTo>
                  <a:lnTo>
                    <a:pt x="2694561" y="593388"/>
                  </a:lnTo>
                  <a:lnTo>
                    <a:pt x="2879387" y="564205"/>
                  </a:lnTo>
                  <a:lnTo>
                    <a:pt x="2966936" y="457200"/>
                  </a:lnTo>
                  <a:lnTo>
                    <a:pt x="3035029" y="165371"/>
                  </a:lnTo>
                  <a:lnTo>
                    <a:pt x="3385225" y="145915"/>
                  </a:lnTo>
                  <a:lnTo>
                    <a:pt x="3492229" y="233464"/>
                  </a:lnTo>
                  <a:lnTo>
                    <a:pt x="3570051" y="466928"/>
                  </a:lnTo>
                  <a:lnTo>
                    <a:pt x="3725693" y="797669"/>
                  </a:lnTo>
                  <a:lnTo>
                    <a:pt x="3725693" y="856035"/>
                  </a:lnTo>
                  <a:lnTo>
                    <a:pt x="3793787" y="894945"/>
                  </a:lnTo>
                  <a:lnTo>
                    <a:pt x="3715966" y="1021405"/>
                  </a:lnTo>
                  <a:lnTo>
                    <a:pt x="3638144" y="943583"/>
                  </a:lnTo>
                  <a:lnTo>
                    <a:pt x="3326859" y="972766"/>
                  </a:lnTo>
                  <a:lnTo>
                    <a:pt x="3180944" y="924128"/>
                  </a:lnTo>
                  <a:lnTo>
                    <a:pt x="3083668" y="885218"/>
                  </a:lnTo>
                  <a:lnTo>
                    <a:pt x="3035029" y="963039"/>
                  </a:lnTo>
                  <a:lnTo>
                    <a:pt x="2859931" y="894945"/>
                  </a:lnTo>
                  <a:lnTo>
                    <a:pt x="2976663" y="778213"/>
                  </a:lnTo>
                  <a:lnTo>
                    <a:pt x="2957208" y="680937"/>
                  </a:lnTo>
                  <a:lnTo>
                    <a:pt x="2704289" y="661481"/>
                  </a:lnTo>
                  <a:lnTo>
                    <a:pt x="2714017" y="1147864"/>
                  </a:lnTo>
                  <a:lnTo>
                    <a:pt x="2908570" y="1147864"/>
                  </a:lnTo>
                  <a:lnTo>
                    <a:pt x="3093395" y="1177047"/>
                  </a:lnTo>
                  <a:lnTo>
                    <a:pt x="3142034" y="1274324"/>
                  </a:lnTo>
                  <a:lnTo>
                    <a:pt x="3180944" y="1381328"/>
                  </a:lnTo>
                  <a:lnTo>
                    <a:pt x="3239310" y="1293779"/>
                  </a:lnTo>
                  <a:lnTo>
                    <a:pt x="3326859" y="1245141"/>
                  </a:lnTo>
                  <a:lnTo>
                    <a:pt x="3443591" y="1196503"/>
                  </a:lnTo>
                  <a:lnTo>
                    <a:pt x="3540868" y="1225686"/>
                  </a:lnTo>
                  <a:lnTo>
                    <a:pt x="3677055" y="1352145"/>
                  </a:lnTo>
                  <a:lnTo>
                    <a:pt x="3618689" y="1439694"/>
                  </a:lnTo>
                  <a:lnTo>
                    <a:pt x="3657600" y="1585609"/>
                  </a:lnTo>
                  <a:lnTo>
                    <a:pt x="3550595" y="1682886"/>
                  </a:lnTo>
                  <a:lnTo>
                    <a:pt x="3424136" y="1653703"/>
                  </a:lnTo>
                  <a:lnTo>
                    <a:pt x="3365770" y="1634247"/>
                  </a:lnTo>
                  <a:lnTo>
                    <a:pt x="3385225" y="1546698"/>
                  </a:lnTo>
                  <a:lnTo>
                    <a:pt x="3492229" y="1575881"/>
                  </a:lnTo>
                  <a:lnTo>
                    <a:pt x="3540868" y="1439694"/>
                  </a:lnTo>
                  <a:lnTo>
                    <a:pt x="3433863" y="1361873"/>
                  </a:lnTo>
                  <a:lnTo>
                    <a:pt x="3249038" y="1468877"/>
                  </a:lnTo>
                  <a:lnTo>
                    <a:pt x="3180944" y="1546698"/>
                  </a:lnTo>
                  <a:lnTo>
                    <a:pt x="3210127" y="1760707"/>
                  </a:lnTo>
                  <a:lnTo>
                    <a:pt x="3229583" y="2003898"/>
                  </a:lnTo>
                  <a:lnTo>
                    <a:pt x="3219855" y="2178996"/>
                  </a:lnTo>
                  <a:lnTo>
                    <a:pt x="2996119" y="2247090"/>
                  </a:lnTo>
                  <a:lnTo>
                    <a:pt x="2928025" y="2110903"/>
                  </a:lnTo>
                  <a:lnTo>
                    <a:pt x="3112851" y="2081720"/>
                  </a:lnTo>
                  <a:lnTo>
                    <a:pt x="3112851" y="1974715"/>
                  </a:lnTo>
                  <a:lnTo>
                    <a:pt x="3005846" y="1945532"/>
                  </a:lnTo>
                  <a:lnTo>
                    <a:pt x="2986391" y="1828800"/>
                  </a:lnTo>
                  <a:lnTo>
                    <a:pt x="3093395" y="1828800"/>
                  </a:lnTo>
                  <a:lnTo>
                    <a:pt x="3083668" y="1595337"/>
                  </a:lnTo>
                  <a:lnTo>
                    <a:pt x="2996119" y="1653703"/>
                  </a:lnTo>
                  <a:lnTo>
                    <a:pt x="2811293" y="1663430"/>
                  </a:lnTo>
                  <a:lnTo>
                    <a:pt x="2723744" y="1663430"/>
                  </a:lnTo>
                  <a:lnTo>
                    <a:pt x="2704289" y="2354094"/>
                  </a:lnTo>
                  <a:lnTo>
                    <a:pt x="3219855" y="2373549"/>
                  </a:lnTo>
                  <a:lnTo>
                    <a:pt x="3356042" y="2315183"/>
                  </a:lnTo>
                  <a:lnTo>
                    <a:pt x="3307404" y="2140086"/>
                  </a:lnTo>
                  <a:lnTo>
                    <a:pt x="3297676" y="1887166"/>
                  </a:lnTo>
                  <a:lnTo>
                    <a:pt x="3385225" y="1789890"/>
                  </a:lnTo>
                  <a:lnTo>
                    <a:pt x="3706238" y="1799618"/>
                  </a:lnTo>
                  <a:lnTo>
                    <a:pt x="3725693" y="2071992"/>
                  </a:lnTo>
                  <a:lnTo>
                    <a:pt x="3754876" y="2247090"/>
                  </a:lnTo>
                  <a:lnTo>
                    <a:pt x="3686783" y="2383277"/>
                  </a:lnTo>
                  <a:lnTo>
                    <a:pt x="3754876" y="2383277"/>
                  </a:lnTo>
                </a:path>
              </a:pathLst>
            </a:cu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26" name="Group 25"/>
          <p:cNvGrpSpPr/>
          <p:nvPr/>
        </p:nvGrpSpPr>
        <p:grpSpPr>
          <a:xfrm>
            <a:off x="1588506" y="1504596"/>
            <a:ext cx="5966987" cy="3361765"/>
            <a:chOff x="2118009" y="1512794"/>
            <a:chExt cx="7955982" cy="4482353"/>
          </a:xfrm>
        </p:grpSpPr>
        <p:grpSp>
          <p:nvGrpSpPr>
            <p:cNvPr id="25" name="Group 24"/>
            <p:cNvGrpSpPr/>
            <p:nvPr/>
          </p:nvGrpSpPr>
          <p:grpSpPr>
            <a:xfrm>
              <a:off x="3803231" y="1512794"/>
              <a:ext cx="4267200" cy="4482353"/>
              <a:chOff x="3803231" y="1512794"/>
              <a:chExt cx="4267200" cy="4482353"/>
            </a:xfrm>
          </p:grpSpPr>
          <p:cxnSp>
            <p:nvCxnSpPr>
              <p:cNvPr id="11" name="Straight Connector 10"/>
              <p:cNvCxnSpPr/>
              <p:nvPr/>
            </p:nvCxnSpPr>
            <p:spPr>
              <a:xfrm>
                <a:off x="3803231" y="3545357"/>
                <a:ext cx="0" cy="620990"/>
              </a:xfrm>
              <a:prstGeom prst="line">
                <a:avLst/>
              </a:prstGeom>
              <a:ln w="63500">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14" name="Freeform 13"/>
              <p:cNvSpPr/>
              <p:nvPr/>
            </p:nvSpPr>
            <p:spPr>
              <a:xfrm>
                <a:off x="7550478" y="1512794"/>
                <a:ext cx="519953" cy="4482353"/>
              </a:xfrm>
              <a:custGeom>
                <a:avLst/>
                <a:gdLst>
                  <a:gd name="connsiteX0" fmla="*/ 519953 w 519953"/>
                  <a:gd name="connsiteY0" fmla="*/ 0 h 4482353"/>
                  <a:gd name="connsiteX1" fmla="*/ 502024 w 519953"/>
                  <a:gd name="connsiteY1" fmla="*/ 358588 h 4482353"/>
                  <a:gd name="connsiteX2" fmla="*/ 484094 w 519953"/>
                  <a:gd name="connsiteY2" fmla="*/ 645459 h 4482353"/>
                  <a:gd name="connsiteX3" fmla="*/ 430306 w 519953"/>
                  <a:gd name="connsiteY3" fmla="*/ 968188 h 4482353"/>
                  <a:gd name="connsiteX4" fmla="*/ 358588 w 519953"/>
                  <a:gd name="connsiteY4" fmla="*/ 1775012 h 4482353"/>
                  <a:gd name="connsiteX5" fmla="*/ 340659 w 519953"/>
                  <a:gd name="connsiteY5" fmla="*/ 2277035 h 4482353"/>
                  <a:gd name="connsiteX6" fmla="*/ 268941 w 519953"/>
                  <a:gd name="connsiteY6" fmla="*/ 2796988 h 4482353"/>
                  <a:gd name="connsiteX7" fmla="*/ 197224 w 519953"/>
                  <a:gd name="connsiteY7" fmla="*/ 3281082 h 4482353"/>
                  <a:gd name="connsiteX8" fmla="*/ 143435 w 519953"/>
                  <a:gd name="connsiteY8" fmla="*/ 3818965 h 4482353"/>
                  <a:gd name="connsiteX9" fmla="*/ 125506 w 519953"/>
                  <a:gd name="connsiteY9" fmla="*/ 4123765 h 4482353"/>
                  <a:gd name="connsiteX10" fmla="*/ 0 w 519953"/>
                  <a:gd name="connsiteY10" fmla="*/ 4482353 h 4482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9953" h="4482353">
                    <a:moveTo>
                      <a:pt x="519953" y="0"/>
                    </a:moveTo>
                    <a:lnTo>
                      <a:pt x="502024" y="358588"/>
                    </a:lnTo>
                    <a:lnTo>
                      <a:pt x="484094" y="645459"/>
                    </a:lnTo>
                    <a:lnTo>
                      <a:pt x="430306" y="968188"/>
                    </a:lnTo>
                    <a:lnTo>
                      <a:pt x="358588" y="1775012"/>
                    </a:lnTo>
                    <a:lnTo>
                      <a:pt x="340659" y="2277035"/>
                    </a:lnTo>
                    <a:lnTo>
                      <a:pt x="268941" y="2796988"/>
                    </a:lnTo>
                    <a:lnTo>
                      <a:pt x="197224" y="3281082"/>
                    </a:lnTo>
                    <a:lnTo>
                      <a:pt x="143435" y="3818965"/>
                    </a:lnTo>
                    <a:lnTo>
                      <a:pt x="125506" y="4123765"/>
                    </a:lnTo>
                    <a:lnTo>
                      <a:pt x="0" y="4482353"/>
                    </a:lnTo>
                  </a:path>
                </a:pathLst>
              </a:custGeom>
              <a:noFill/>
              <a:ln w="6350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23" name="Group 22"/>
            <p:cNvGrpSpPr/>
            <p:nvPr/>
          </p:nvGrpSpPr>
          <p:grpSpPr>
            <a:xfrm>
              <a:off x="2118009" y="2828523"/>
              <a:ext cx="7955982" cy="1187784"/>
              <a:chOff x="2492331" y="2714223"/>
              <a:chExt cx="7955982" cy="1187784"/>
            </a:xfrm>
          </p:grpSpPr>
          <p:sp>
            <p:nvSpPr>
              <p:cNvPr id="21" name="Right Arrow 20"/>
              <p:cNvSpPr/>
              <p:nvPr/>
            </p:nvSpPr>
            <p:spPr>
              <a:xfrm>
                <a:off x="2492331" y="3501957"/>
                <a:ext cx="1585912" cy="400050"/>
              </a:xfrm>
              <a:prstGeom prst="rightArrow">
                <a:avLst/>
              </a:prstGeom>
              <a:solidFill>
                <a:srgbClr val="2791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Right Arrow 21"/>
              <p:cNvSpPr/>
              <p:nvPr/>
            </p:nvSpPr>
            <p:spPr>
              <a:xfrm rot="10344490">
                <a:off x="8437753" y="2714223"/>
                <a:ext cx="2010560" cy="444666"/>
              </a:xfrm>
              <a:prstGeom prst="rightArrow">
                <a:avLst/>
              </a:prstGeom>
              <a:solidFill>
                <a:srgbClr val="2791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spTree>
    <p:extLst>
      <p:ext uri="{BB962C8B-B14F-4D97-AF65-F5344CB8AC3E}">
        <p14:creationId xmlns:p14="http://schemas.microsoft.com/office/powerpoint/2010/main" val="16159285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85800" y="228600"/>
            <a:ext cx="7772400" cy="713232"/>
          </a:xfrm>
        </p:spPr>
        <p:txBody>
          <a:bodyPr>
            <a:normAutofit/>
          </a:bodyPr>
          <a:lstStyle/>
          <a:p>
            <a:pPr algn="ctr"/>
            <a:r>
              <a:rPr lang="en-US" sz="3200" b="1" dirty="0">
                <a:latin typeface="Arial Narrow" panose="020B0606020202030204" pitchFamily="34" charset="0"/>
                <a:cs typeface="Arial" panose="020B0604020202020204" pitchFamily="34" charset="0"/>
              </a:rPr>
              <a:t>Step 3: Marking Unenclosed Blocks</a:t>
            </a:r>
          </a:p>
        </p:txBody>
      </p:sp>
      <p:sp>
        <p:nvSpPr>
          <p:cNvPr id="3" name="Slide Number Placeholder 2"/>
          <p:cNvSpPr>
            <a:spLocks noGrp="1"/>
          </p:cNvSpPr>
          <p:nvPr>
            <p:ph type="sldNum" sz="quarter" idx="12"/>
          </p:nvPr>
        </p:nvSpPr>
        <p:spPr/>
        <p:txBody>
          <a:bodyPr/>
          <a:lstStyle/>
          <a:p>
            <a:fld id="{5D97D531-7765-4B5F-B3CC-92E792B4793C}" type="slidenum">
              <a:rPr lang="en-US" smtClean="0">
                <a:solidFill>
                  <a:schemeClr val="tx1"/>
                </a:solidFill>
                <a:latin typeface="Arial Narrow" panose="020B0606020202030204" pitchFamily="34" charset="0"/>
              </a:rPr>
              <a:t>11</a:t>
            </a:fld>
            <a:endParaRPr lang="en-US" dirty="0">
              <a:solidFill>
                <a:schemeClr val="tx1"/>
              </a:solidFill>
              <a:latin typeface="Arial Narrow" panose="020B0606020202030204" pitchFamily="34" charset="0"/>
            </a:endParaRP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8577" y="3980923"/>
            <a:ext cx="749120" cy="741751"/>
          </a:xfrm>
          <a:prstGeom prst="rect">
            <a:avLst/>
          </a:prstGeom>
        </p:spPr>
      </p:pic>
      <p:grpSp>
        <p:nvGrpSpPr>
          <p:cNvPr id="6" name="Group 5"/>
          <p:cNvGrpSpPr/>
          <p:nvPr/>
        </p:nvGrpSpPr>
        <p:grpSpPr>
          <a:xfrm>
            <a:off x="2501970" y="1097280"/>
            <a:ext cx="4140059" cy="3834929"/>
            <a:chOff x="3473121" y="855406"/>
            <a:chExt cx="5520078" cy="5113238"/>
          </a:xfrm>
        </p:grpSpPr>
        <p:pic>
          <p:nvPicPr>
            <p:cNvPr id="2" name="Picture 1" descr="Master control map #1 for this slide. Unenclosed blocks are outlined in bright blue for contraxt."/>
            <p:cNvPicPr>
              <a:picLocks noChangeAspect="1"/>
            </p:cNvPicPr>
            <p:nvPr/>
          </p:nvPicPr>
          <p:blipFill>
            <a:blip r:embed="rId4"/>
            <a:stretch>
              <a:fillRect/>
            </a:stretch>
          </p:blipFill>
          <p:spPr>
            <a:xfrm rot="16200000">
              <a:off x="3676541" y="651986"/>
              <a:ext cx="5113238" cy="5520078"/>
            </a:xfrm>
            <a:prstGeom prst="rect">
              <a:avLst/>
            </a:prstGeom>
          </p:spPr>
        </p:pic>
        <p:cxnSp>
          <p:nvCxnSpPr>
            <p:cNvPr id="4" name="Straight Connector 3"/>
            <p:cNvCxnSpPr/>
            <p:nvPr/>
          </p:nvCxnSpPr>
          <p:spPr>
            <a:xfrm flipH="1">
              <a:off x="4960620" y="1380310"/>
              <a:ext cx="198120" cy="1021080"/>
            </a:xfrm>
            <a:prstGeom prst="line">
              <a:avLst/>
            </a:prstGeom>
            <a:ln w="38100">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6781800" y="2340430"/>
              <a:ext cx="213360" cy="685800"/>
            </a:xfrm>
            <a:prstGeom prst="line">
              <a:avLst/>
            </a:prstGeom>
            <a:ln w="38100">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7452360" y="3087190"/>
              <a:ext cx="670560" cy="99060"/>
            </a:xfrm>
            <a:prstGeom prst="line">
              <a:avLst/>
            </a:prstGeom>
            <a:ln w="38100">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719060" y="4474030"/>
              <a:ext cx="281940" cy="0"/>
            </a:xfrm>
            <a:prstGeom prst="line">
              <a:avLst/>
            </a:prstGeom>
            <a:ln w="381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4145280" y="3376750"/>
              <a:ext cx="1165860" cy="678180"/>
            </a:xfrm>
            <a:prstGeom prst="line">
              <a:avLst/>
            </a:prstGeom>
            <a:ln w="38100">
              <a:solidFill>
                <a:srgbClr val="00B0F0"/>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514627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5800" y="228600"/>
            <a:ext cx="7772400" cy="713232"/>
          </a:xfrm>
        </p:spPr>
        <p:txBody>
          <a:bodyPr>
            <a:normAutofit/>
          </a:bodyPr>
          <a:lstStyle/>
          <a:p>
            <a:pPr algn="ctr"/>
            <a:r>
              <a:rPr lang="en-US" sz="3200" b="1" dirty="0">
                <a:latin typeface="Arial Narrow" panose="020B0606020202030204" pitchFamily="34" charset="0"/>
                <a:cs typeface="Arial" panose="020B0604020202020204" pitchFamily="34" charset="0"/>
              </a:rPr>
              <a:t>Numbering Blocks on a Master Control Map</a:t>
            </a:r>
          </a:p>
        </p:txBody>
      </p:sp>
      <p:sp>
        <p:nvSpPr>
          <p:cNvPr id="2" name="Slide Number Placeholder 1"/>
          <p:cNvSpPr>
            <a:spLocks noGrp="1"/>
          </p:cNvSpPr>
          <p:nvPr>
            <p:ph type="sldNum" sz="quarter" idx="12"/>
          </p:nvPr>
        </p:nvSpPr>
        <p:spPr/>
        <p:txBody>
          <a:bodyPr/>
          <a:lstStyle/>
          <a:p>
            <a:fld id="{5D97D531-7765-4B5F-B3CC-92E792B4793C}" type="slidenum">
              <a:rPr lang="en-US" smtClean="0">
                <a:solidFill>
                  <a:schemeClr val="tx1"/>
                </a:solidFill>
                <a:latin typeface="Arial Narrow" panose="020B0606020202030204" pitchFamily="34" charset="0"/>
              </a:rPr>
              <a:t>12</a:t>
            </a:fld>
            <a:endParaRPr lang="en-US" dirty="0">
              <a:solidFill>
                <a:schemeClr val="tx1"/>
              </a:solidFill>
              <a:latin typeface="Arial Narrow" panose="020B0606020202030204" pitchFamily="34" charset="0"/>
            </a:endParaRPr>
          </a:p>
        </p:txBody>
      </p:sp>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0142" y="3507107"/>
            <a:ext cx="749120" cy="741751"/>
          </a:xfrm>
          <a:prstGeom prst="rect">
            <a:avLst/>
          </a:prstGeom>
        </p:spPr>
      </p:pic>
      <p:pic>
        <p:nvPicPr>
          <p:cNvPr id="48" name="Picture 47" descr="Numbered blocks in a serpentine manner."/>
          <p:cNvPicPr>
            <a:picLocks noChangeAspect="1"/>
          </p:cNvPicPr>
          <p:nvPr/>
        </p:nvPicPr>
        <p:blipFill>
          <a:blip r:embed="rId4"/>
          <a:stretch>
            <a:fillRect/>
          </a:stretch>
        </p:blipFill>
        <p:spPr>
          <a:xfrm>
            <a:off x="2757331" y="1097280"/>
            <a:ext cx="3629339" cy="3194962"/>
          </a:xfrm>
          <a:prstGeom prst="rect">
            <a:avLst/>
          </a:prstGeom>
          <a:ln>
            <a:solidFill>
              <a:schemeClr val="tx1"/>
            </a:solidFill>
          </a:ln>
        </p:spPr>
      </p:pic>
      <p:cxnSp>
        <p:nvCxnSpPr>
          <p:cNvPr id="3" name="Straight Connector 2" descr="Master control map with numbering done in a serpentine manner."/>
          <p:cNvCxnSpPr/>
          <p:nvPr/>
        </p:nvCxnSpPr>
        <p:spPr>
          <a:xfrm flipH="1">
            <a:off x="3279140" y="2772992"/>
            <a:ext cx="745221" cy="47596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5029200" y="2044637"/>
            <a:ext cx="126596" cy="51568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594971" y="3499196"/>
            <a:ext cx="177800"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3332321" y="1762409"/>
            <a:ext cx="193142" cy="253916"/>
          </a:xfrm>
          <a:prstGeom prst="rect">
            <a:avLst/>
          </a:prstGeom>
        </p:spPr>
        <p:txBody>
          <a:bodyPr wrap="square">
            <a:spAutoFit/>
          </a:bodyPr>
          <a:lstStyle/>
          <a:p>
            <a:r>
              <a:rPr lang="en-US" sz="1050" b="1" dirty="0">
                <a:solidFill>
                  <a:srgbClr val="FF0000"/>
                </a:solidFill>
                <a:latin typeface="Arial Narrow" panose="020B0606020202030204" pitchFamily="34" charset="0"/>
              </a:rPr>
              <a:t>1</a:t>
            </a:r>
          </a:p>
        </p:txBody>
      </p:sp>
      <p:sp>
        <p:nvSpPr>
          <p:cNvPr id="27" name="Rectangle 26"/>
          <p:cNvSpPr/>
          <p:nvPr/>
        </p:nvSpPr>
        <p:spPr>
          <a:xfrm>
            <a:off x="4226688" y="1489043"/>
            <a:ext cx="245580" cy="253916"/>
          </a:xfrm>
          <a:prstGeom prst="rect">
            <a:avLst/>
          </a:prstGeom>
        </p:spPr>
        <p:txBody>
          <a:bodyPr wrap="none">
            <a:spAutoFit/>
          </a:bodyPr>
          <a:lstStyle/>
          <a:p>
            <a:r>
              <a:rPr lang="en-US" sz="1050" b="1" dirty="0">
                <a:solidFill>
                  <a:srgbClr val="FF0000"/>
                </a:solidFill>
                <a:latin typeface="Arial Narrow" panose="020B0606020202030204" pitchFamily="34" charset="0"/>
              </a:rPr>
              <a:t>2</a:t>
            </a:r>
          </a:p>
        </p:txBody>
      </p:sp>
      <p:sp>
        <p:nvSpPr>
          <p:cNvPr id="29" name="Rectangle 28"/>
          <p:cNvSpPr/>
          <p:nvPr/>
        </p:nvSpPr>
        <p:spPr>
          <a:xfrm>
            <a:off x="4955962" y="1667474"/>
            <a:ext cx="175013" cy="253916"/>
          </a:xfrm>
          <a:prstGeom prst="rect">
            <a:avLst/>
          </a:prstGeom>
        </p:spPr>
        <p:txBody>
          <a:bodyPr wrap="square">
            <a:spAutoFit/>
          </a:bodyPr>
          <a:lstStyle/>
          <a:p>
            <a:r>
              <a:rPr lang="en-US" sz="1050" b="1" dirty="0">
                <a:solidFill>
                  <a:srgbClr val="FF0000"/>
                </a:solidFill>
                <a:latin typeface="Arial Narrow" panose="020B0606020202030204" pitchFamily="34" charset="0"/>
              </a:rPr>
              <a:t>3</a:t>
            </a:r>
          </a:p>
        </p:txBody>
      </p:sp>
      <p:sp>
        <p:nvSpPr>
          <p:cNvPr id="30" name="Rectangle 29"/>
          <p:cNvSpPr/>
          <p:nvPr/>
        </p:nvSpPr>
        <p:spPr>
          <a:xfrm>
            <a:off x="5599463" y="1642374"/>
            <a:ext cx="179316" cy="253916"/>
          </a:xfrm>
          <a:prstGeom prst="rect">
            <a:avLst/>
          </a:prstGeom>
        </p:spPr>
        <p:txBody>
          <a:bodyPr wrap="square">
            <a:spAutoFit/>
          </a:bodyPr>
          <a:lstStyle/>
          <a:p>
            <a:r>
              <a:rPr lang="en-US" sz="1050" b="1" dirty="0">
                <a:solidFill>
                  <a:srgbClr val="FF0000"/>
                </a:solidFill>
                <a:latin typeface="Arial Narrow" panose="020B0606020202030204" pitchFamily="34" charset="0"/>
              </a:rPr>
              <a:t>4</a:t>
            </a:r>
          </a:p>
        </p:txBody>
      </p:sp>
      <p:sp>
        <p:nvSpPr>
          <p:cNvPr id="31" name="Rectangle 30"/>
          <p:cNvSpPr/>
          <p:nvPr/>
        </p:nvSpPr>
        <p:spPr>
          <a:xfrm>
            <a:off x="4461491" y="1995982"/>
            <a:ext cx="245580" cy="253916"/>
          </a:xfrm>
          <a:prstGeom prst="rect">
            <a:avLst/>
          </a:prstGeom>
        </p:spPr>
        <p:txBody>
          <a:bodyPr wrap="square">
            <a:spAutoFit/>
          </a:bodyPr>
          <a:lstStyle/>
          <a:p>
            <a:r>
              <a:rPr lang="en-US" sz="1050" b="1" dirty="0">
                <a:solidFill>
                  <a:srgbClr val="FF0000"/>
                </a:solidFill>
                <a:latin typeface="Arial Narrow" panose="020B0606020202030204" pitchFamily="34" charset="0"/>
              </a:rPr>
              <a:t>5</a:t>
            </a:r>
          </a:p>
        </p:txBody>
      </p:sp>
      <p:sp>
        <p:nvSpPr>
          <p:cNvPr id="32" name="Rectangle 31"/>
          <p:cNvSpPr/>
          <p:nvPr/>
        </p:nvSpPr>
        <p:spPr>
          <a:xfrm>
            <a:off x="2094952" y="2282151"/>
            <a:ext cx="245580" cy="253916"/>
          </a:xfrm>
          <a:prstGeom prst="rect">
            <a:avLst/>
          </a:prstGeom>
        </p:spPr>
        <p:txBody>
          <a:bodyPr wrap="none">
            <a:spAutoFit/>
          </a:bodyPr>
          <a:lstStyle/>
          <a:p>
            <a:r>
              <a:rPr lang="en-US" sz="1050" b="1" dirty="0">
                <a:solidFill>
                  <a:srgbClr val="FF0000"/>
                </a:solidFill>
                <a:latin typeface="Arial Narrow" panose="020B0606020202030204" pitchFamily="34" charset="0"/>
              </a:rPr>
              <a:t>6</a:t>
            </a:r>
          </a:p>
        </p:txBody>
      </p:sp>
      <p:sp>
        <p:nvSpPr>
          <p:cNvPr id="33" name="Rectangle 32"/>
          <p:cNvSpPr/>
          <p:nvPr/>
        </p:nvSpPr>
        <p:spPr>
          <a:xfrm>
            <a:off x="2053985" y="2593809"/>
            <a:ext cx="245580" cy="253916"/>
          </a:xfrm>
          <a:prstGeom prst="rect">
            <a:avLst/>
          </a:prstGeom>
        </p:spPr>
        <p:txBody>
          <a:bodyPr wrap="none">
            <a:spAutoFit/>
          </a:bodyPr>
          <a:lstStyle/>
          <a:p>
            <a:r>
              <a:rPr lang="en-US" sz="1050" b="1" dirty="0">
                <a:solidFill>
                  <a:srgbClr val="FF0000"/>
                </a:solidFill>
                <a:latin typeface="Arial Narrow" panose="020B0606020202030204" pitchFamily="34" charset="0"/>
              </a:rPr>
              <a:t>8</a:t>
            </a:r>
          </a:p>
        </p:txBody>
      </p:sp>
      <p:sp>
        <p:nvSpPr>
          <p:cNvPr id="34" name="Rectangle 33"/>
          <p:cNvSpPr/>
          <p:nvPr/>
        </p:nvSpPr>
        <p:spPr>
          <a:xfrm>
            <a:off x="5252762" y="2748307"/>
            <a:ext cx="245580" cy="253916"/>
          </a:xfrm>
          <a:prstGeom prst="rect">
            <a:avLst/>
          </a:prstGeom>
        </p:spPr>
        <p:txBody>
          <a:bodyPr wrap="square">
            <a:spAutoFit/>
          </a:bodyPr>
          <a:lstStyle/>
          <a:p>
            <a:r>
              <a:rPr lang="en-US" sz="1050" b="1" dirty="0">
                <a:solidFill>
                  <a:srgbClr val="FF0000"/>
                </a:solidFill>
                <a:latin typeface="Arial Narrow" panose="020B0606020202030204" pitchFamily="34" charset="0"/>
              </a:rPr>
              <a:t>9</a:t>
            </a:r>
          </a:p>
        </p:txBody>
      </p:sp>
      <p:sp>
        <p:nvSpPr>
          <p:cNvPr id="36" name="Rectangle 35"/>
          <p:cNvSpPr/>
          <p:nvPr/>
        </p:nvSpPr>
        <p:spPr>
          <a:xfrm>
            <a:off x="5549543" y="2677186"/>
            <a:ext cx="306494" cy="253916"/>
          </a:xfrm>
          <a:prstGeom prst="rect">
            <a:avLst/>
          </a:prstGeom>
        </p:spPr>
        <p:txBody>
          <a:bodyPr wrap="square">
            <a:spAutoFit/>
          </a:bodyPr>
          <a:lstStyle/>
          <a:p>
            <a:r>
              <a:rPr lang="en-US" sz="1050" b="1" dirty="0">
                <a:solidFill>
                  <a:srgbClr val="FF0000"/>
                </a:solidFill>
                <a:latin typeface="Arial Narrow" panose="020B0606020202030204" pitchFamily="34" charset="0"/>
              </a:rPr>
              <a:t>10</a:t>
            </a:r>
          </a:p>
        </p:txBody>
      </p:sp>
      <p:sp>
        <p:nvSpPr>
          <p:cNvPr id="37" name="Rectangle 36"/>
          <p:cNvSpPr/>
          <p:nvPr/>
        </p:nvSpPr>
        <p:spPr>
          <a:xfrm>
            <a:off x="6355528" y="3036792"/>
            <a:ext cx="306494" cy="253916"/>
          </a:xfrm>
          <a:prstGeom prst="rect">
            <a:avLst/>
          </a:prstGeom>
        </p:spPr>
        <p:txBody>
          <a:bodyPr wrap="none">
            <a:spAutoFit/>
          </a:bodyPr>
          <a:lstStyle/>
          <a:p>
            <a:r>
              <a:rPr lang="en-US" sz="1050" b="1" dirty="0">
                <a:solidFill>
                  <a:srgbClr val="FF0000"/>
                </a:solidFill>
                <a:latin typeface="Arial Narrow" panose="020B0606020202030204" pitchFamily="34" charset="0"/>
              </a:rPr>
              <a:t>11</a:t>
            </a:r>
          </a:p>
        </p:txBody>
      </p:sp>
      <p:sp>
        <p:nvSpPr>
          <p:cNvPr id="38" name="Rectangle 37"/>
          <p:cNvSpPr/>
          <p:nvPr/>
        </p:nvSpPr>
        <p:spPr>
          <a:xfrm>
            <a:off x="4931782" y="3296792"/>
            <a:ext cx="341996" cy="253916"/>
          </a:xfrm>
          <a:prstGeom prst="rect">
            <a:avLst/>
          </a:prstGeom>
        </p:spPr>
        <p:txBody>
          <a:bodyPr wrap="square">
            <a:spAutoFit/>
          </a:bodyPr>
          <a:lstStyle/>
          <a:p>
            <a:r>
              <a:rPr lang="en-US" sz="1050" b="1" dirty="0">
                <a:solidFill>
                  <a:srgbClr val="FF0000"/>
                </a:solidFill>
                <a:latin typeface="Arial Narrow" panose="020B0606020202030204" pitchFamily="34" charset="0"/>
              </a:rPr>
              <a:t>13</a:t>
            </a:r>
          </a:p>
        </p:txBody>
      </p:sp>
      <p:sp>
        <p:nvSpPr>
          <p:cNvPr id="39" name="Rectangle 38"/>
          <p:cNvSpPr/>
          <p:nvPr/>
        </p:nvSpPr>
        <p:spPr>
          <a:xfrm>
            <a:off x="4328133" y="3532582"/>
            <a:ext cx="306494" cy="253916"/>
          </a:xfrm>
          <a:prstGeom prst="rect">
            <a:avLst/>
          </a:prstGeom>
        </p:spPr>
        <p:txBody>
          <a:bodyPr wrap="none">
            <a:spAutoFit/>
          </a:bodyPr>
          <a:lstStyle/>
          <a:p>
            <a:r>
              <a:rPr lang="en-US" sz="1050" b="1" dirty="0">
                <a:solidFill>
                  <a:srgbClr val="FF0000"/>
                </a:solidFill>
                <a:latin typeface="Arial Narrow" panose="020B0606020202030204" pitchFamily="34" charset="0"/>
              </a:rPr>
              <a:t>15</a:t>
            </a:r>
          </a:p>
        </p:txBody>
      </p:sp>
      <p:sp>
        <p:nvSpPr>
          <p:cNvPr id="41" name="Rectangle 40"/>
          <p:cNvSpPr/>
          <p:nvPr/>
        </p:nvSpPr>
        <p:spPr>
          <a:xfrm>
            <a:off x="4938871" y="3677987"/>
            <a:ext cx="306494" cy="253916"/>
          </a:xfrm>
          <a:prstGeom prst="rect">
            <a:avLst/>
          </a:prstGeom>
        </p:spPr>
        <p:txBody>
          <a:bodyPr wrap="none">
            <a:spAutoFit/>
          </a:bodyPr>
          <a:lstStyle/>
          <a:p>
            <a:r>
              <a:rPr lang="en-US" sz="1050" b="1" dirty="0">
                <a:solidFill>
                  <a:srgbClr val="FF0000"/>
                </a:solidFill>
                <a:latin typeface="Arial Narrow" panose="020B0606020202030204" pitchFamily="34" charset="0"/>
              </a:rPr>
              <a:t>17</a:t>
            </a:r>
          </a:p>
        </p:txBody>
      </p:sp>
      <p:sp>
        <p:nvSpPr>
          <p:cNvPr id="42" name="Rectangle 41"/>
          <p:cNvSpPr/>
          <p:nvPr/>
        </p:nvSpPr>
        <p:spPr>
          <a:xfrm>
            <a:off x="3472497" y="3431204"/>
            <a:ext cx="306494" cy="253916"/>
          </a:xfrm>
          <a:prstGeom prst="rect">
            <a:avLst/>
          </a:prstGeom>
        </p:spPr>
        <p:txBody>
          <a:bodyPr wrap="none">
            <a:spAutoFit/>
          </a:bodyPr>
          <a:lstStyle/>
          <a:p>
            <a:r>
              <a:rPr lang="en-US" sz="1050" b="1" dirty="0">
                <a:solidFill>
                  <a:srgbClr val="FF0000"/>
                </a:solidFill>
                <a:latin typeface="Arial Narrow" panose="020B0606020202030204" pitchFamily="34" charset="0"/>
              </a:rPr>
              <a:t>14</a:t>
            </a:r>
          </a:p>
        </p:txBody>
      </p:sp>
      <p:cxnSp>
        <p:nvCxnSpPr>
          <p:cNvPr id="23" name="Straight Arrow Connector 22"/>
          <p:cNvCxnSpPr/>
          <p:nvPr/>
        </p:nvCxnSpPr>
        <p:spPr>
          <a:xfrm flipH="1" flipV="1">
            <a:off x="5358334" y="3043537"/>
            <a:ext cx="1062786" cy="12638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2271417" y="2194560"/>
            <a:ext cx="1934823" cy="21057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5551373" y="3369758"/>
            <a:ext cx="1257219"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33" idx="3"/>
          </p:cNvCxnSpPr>
          <p:nvPr/>
        </p:nvCxnSpPr>
        <p:spPr>
          <a:xfrm flipV="1">
            <a:off x="2299565" y="2570480"/>
            <a:ext cx="1500275" cy="15028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6748950" y="3225686"/>
            <a:ext cx="306494" cy="253916"/>
          </a:xfrm>
          <a:prstGeom prst="rect">
            <a:avLst/>
          </a:prstGeom>
        </p:spPr>
        <p:txBody>
          <a:bodyPr wrap="none">
            <a:spAutoFit/>
          </a:bodyPr>
          <a:lstStyle/>
          <a:p>
            <a:r>
              <a:rPr lang="en-US" sz="1050" b="1" dirty="0">
                <a:solidFill>
                  <a:srgbClr val="FF0000"/>
                </a:solidFill>
                <a:latin typeface="Arial Narrow" panose="020B0606020202030204" pitchFamily="34" charset="0"/>
              </a:rPr>
              <a:t>12</a:t>
            </a:r>
          </a:p>
        </p:txBody>
      </p:sp>
      <p:cxnSp>
        <p:nvCxnSpPr>
          <p:cNvPr id="7" name="Straight Connector 6"/>
          <p:cNvCxnSpPr/>
          <p:nvPr/>
        </p:nvCxnSpPr>
        <p:spPr>
          <a:xfrm flipH="1">
            <a:off x="3847486" y="1460133"/>
            <a:ext cx="100823" cy="63788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4713117" y="3148720"/>
            <a:ext cx="448328" cy="5589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3951716" y="1986485"/>
            <a:ext cx="245580" cy="253916"/>
          </a:xfrm>
          <a:prstGeom prst="rect">
            <a:avLst/>
          </a:prstGeom>
        </p:spPr>
        <p:txBody>
          <a:bodyPr wrap="square">
            <a:spAutoFit/>
          </a:bodyPr>
          <a:lstStyle/>
          <a:p>
            <a:r>
              <a:rPr lang="en-US" sz="1050" b="1" dirty="0">
                <a:solidFill>
                  <a:srgbClr val="FF0000"/>
                </a:solidFill>
                <a:latin typeface="Arial Narrow" panose="020B0606020202030204" pitchFamily="34" charset="0"/>
              </a:rPr>
              <a:t>7</a:t>
            </a:r>
          </a:p>
        </p:txBody>
      </p:sp>
      <p:sp>
        <p:nvSpPr>
          <p:cNvPr id="44" name="Rectangle 43"/>
          <p:cNvSpPr/>
          <p:nvPr/>
        </p:nvSpPr>
        <p:spPr>
          <a:xfrm>
            <a:off x="4248822" y="3820060"/>
            <a:ext cx="306494" cy="253916"/>
          </a:xfrm>
          <a:prstGeom prst="rect">
            <a:avLst/>
          </a:prstGeom>
        </p:spPr>
        <p:txBody>
          <a:bodyPr wrap="none">
            <a:spAutoFit/>
          </a:bodyPr>
          <a:lstStyle/>
          <a:p>
            <a:r>
              <a:rPr lang="en-US" sz="1050" b="1" dirty="0">
                <a:solidFill>
                  <a:srgbClr val="FF0000"/>
                </a:solidFill>
                <a:latin typeface="Arial Narrow" panose="020B0606020202030204" pitchFamily="34" charset="0"/>
              </a:rPr>
              <a:t>16</a:t>
            </a:r>
          </a:p>
        </p:txBody>
      </p:sp>
      <p:sp>
        <p:nvSpPr>
          <p:cNvPr id="45" name="Rectangle 44"/>
          <p:cNvSpPr/>
          <p:nvPr/>
        </p:nvSpPr>
        <p:spPr>
          <a:xfrm>
            <a:off x="5344504" y="3751057"/>
            <a:ext cx="306494" cy="253916"/>
          </a:xfrm>
          <a:prstGeom prst="rect">
            <a:avLst/>
          </a:prstGeom>
        </p:spPr>
        <p:txBody>
          <a:bodyPr wrap="none">
            <a:spAutoFit/>
          </a:bodyPr>
          <a:lstStyle/>
          <a:p>
            <a:r>
              <a:rPr lang="en-US" sz="1050" b="1" dirty="0">
                <a:solidFill>
                  <a:srgbClr val="FF0000"/>
                </a:solidFill>
                <a:latin typeface="Arial Narrow" panose="020B0606020202030204" pitchFamily="34" charset="0"/>
              </a:rPr>
              <a:t>18</a:t>
            </a:r>
          </a:p>
        </p:txBody>
      </p:sp>
      <p:cxnSp>
        <p:nvCxnSpPr>
          <p:cNvPr id="46" name="Straight Connector 45"/>
          <p:cNvCxnSpPr/>
          <p:nvPr/>
        </p:nvCxnSpPr>
        <p:spPr>
          <a:xfrm flipV="1">
            <a:off x="5462891" y="2722880"/>
            <a:ext cx="419749" cy="4156"/>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26001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658368" y="228600"/>
            <a:ext cx="7772400" cy="533630"/>
          </a:xfrm>
        </p:spPr>
        <p:txBody>
          <a:bodyPr>
            <a:normAutofit/>
          </a:bodyPr>
          <a:lstStyle/>
          <a:p>
            <a:pPr algn="ctr"/>
            <a:r>
              <a:rPr lang="en-US" sz="3200" b="1" dirty="0">
                <a:latin typeface="Arial Narrow" panose="020B0606020202030204" pitchFamily="34" charset="0"/>
                <a:cs typeface="Arial" panose="020B0604020202020204" pitchFamily="34" charset="0"/>
              </a:rPr>
              <a:t>Master Control Map</a:t>
            </a:r>
          </a:p>
        </p:txBody>
      </p:sp>
      <p:sp>
        <p:nvSpPr>
          <p:cNvPr id="3" name="Slide Number Placeholder 2"/>
          <p:cNvSpPr>
            <a:spLocks noGrp="1"/>
          </p:cNvSpPr>
          <p:nvPr>
            <p:ph type="sldNum" sz="quarter" idx="12"/>
          </p:nvPr>
        </p:nvSpPr>
        <p:spPr/>
        <p:txBody>
          <a:bodyPr/>
          <a:lstStyle/>
          <a:p>
            <a:fld id="{5D97D531-7765-4B5F-B3CC-92E792B4793C}" type="slidenum">
              <a:rPr lang="en-US" smtClean="0">
                <a:solidFill>
                  <a:schemeClr val="tx1"/>
                </a:solidFill>
                <a:latin typeface="Arial Narrow" panose="020B0606020202030204" pitchFamily="34" charset="0"/>
              </a:rPr>
              <a:t>13</a:t>
            </a:fld>
            <a:endParaRPr lang="en-US" dirty="0">
              <a:solidFill>
                <a:schemeClr val="tx1"/>
              </a:solidFill>
              <a:latin typeface="Arial Narrow" panose="020B0606020202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1789" y="4099628"/>
            <a:ext cx="749120" cy="741751"/>
          </a:xfrm>
          <a:prstGeom prst="rect">
            <a:avLst/>
          </a:prstGeom>
        </p:spPr>
      </p:pic>
      <p:pic>
        <p:nvPicPr>
          <p:cNvPr id="2" name="Picture 1" descr="This map shows the completed Master Control Map for all three supervisor areas.&#10;"/>
          <p:cNvPicPr>
            <a:picLocks noChangeAspect="1"/>
          </p:cNvPicPr>
          <p:nvPr/>
        </p:nvPicPr>
        <p:blipFill rotWithShape="1">
          <a:blip r:embed="rId4"/>
          <a:srcRect b="8609"/>
          <a:stretch/>
        </p:blipFill>
        <p:spPr>
          <a:xfrm rot="10634214">
            <a:off x="1587444" y="1097280"/>
            <a:ext cx="5969111" cy="4258633"/>
          </a:xfrm>
          <a:prstGeom prst="rect">
            <a:avLst/>
          </a:prstGeom>
        </p:spPr>
      </p:pic>
      <p:sp>
        <p:nvSpPr>
          <p:cNvPr id="31" name="Rectangle 30"/>
          <p:cNvSpPr/>
          <p:nvPr/>
        </p:nvSpPr>
        <p:spPr>
          <a:xfrm>
            <a:off x="4172471" y="2026894"/>
            <a:ext cx="193142" cy="219291"/>
          </a:xfrm>
          <a:prstGeom prst="rect">
            <a:avLst/>
          </a:prstGeom>
        </p:spPr>
        <p:txBody>
          <a:bodyPr wrap="square">
            <a:spAutoFit/>
          </a:bodyPr>
          <a:lstStyle/>
          <a:p>
            <a:r>
              <a:rPr lang="en-US" sz="825" b="1" dirty="0">
                <a:solidFill>
                  <a:srgbClr val="FF0000"/>
                </a:solidFill>
                <a:latin typeface="Arial Narrow" panose="020B0606020202030204" pitchFamily="34" charset="0"/>
              </a:rPr>
              <a:t>1</a:t>
            </a:r>
          </a:p>
        </p:txBody>
      </p:sp>
      <p:sp>
        <p:nvSpPr>
          <p:cNvPr id="32" name="Rectangle 31"/>
          <p:cNvSpPr/>
          <p:nvPr/>
        </p:nvSpPr>
        <p:spPr>
          <a:xfrm>
            <a:off x="5069839" y="2035010"/>
            <a:ext cx="173063" cy="219291"/>
          </a:xfrm>
          <a:prstGeom prst="rect">
            <a:avLst/>
          </a:prstGeom>
        </p:spPr>
        <p:txBody>
          <a:bodyPr wrap="square">
            <a:spAutoFit/>
          </a:bodyPr>
          <a:lstStyle/>
          <a:p>
            <a:r>
              <a:rPr lang="en-US" sz="825" b="1" dirty="0">
                <a:solidFill>
                  <a:srgbClr val="FF0000"/>
                </a:solidFill>
                <a:latin typeface="Arial Narrow" panose="020B0606020202030204" pitchFamily="34" charset="0"/>
              </a:rPr>
              <a:t>2</a:t>
            </a:r>
          </a:p>
        </p:txBody>
      </p:sp>
      <p:sp>
        <p:nvSpPr>
          <p:cNvPr id="33" name="Rectangle 32"/>
          <p:cNvSpPr/>
          <p:nvPr/>
        </p:nvSpPr>
        <p:spPr>
          <a:xfrm>
            <a:off x="4751455" y="1553532"/>
            <a:ext cx="179316" cy="219291"/>
          </a:xfrm>
          <a:prstGeom prst="rect">
            <a:avLst/>
          </a:prstGeom>
        </p:spPr>
        <p:txBody>
          <a:bodyPr wrap="square">
            <a:spAutoFit/>
          </a:bodyPr>
          <a:lstStyle/>
          <a:p>
            <a:r>
              <a:rPr lang="en-US" sz="825" b="1" dirty="0">
                <a:solidFill>
                  <a:srgbClr val="FF0000"/>
                </a:solidFill>
                <a:latin typeface="Arial Narrow" panose="020B0606020202030204" pitchFamily="34" charset="0"/>
              </a:rPr>
              <a:t>4</a:t>
            </a:r>
          </a:p>
        </p:txBody>
      </p:sp>
      <p:sp>
        <p:nvSpPr>
          <p:cNvPr id="34" name="Rectangle 33"/>
          <p:cNvSpPr/>
          <p:nvPr/>
        </p:nvSpPr>
        <p:spPr>
          <a:xfrm>
            <a:off x="4930344" y="2250555"/>
            <a:ext cx="232756" cy="219291"/>
          </a:xfrm>
          <a:prstGeom prst="rect">
            <a:avLst/>
          </a:prstGeom>
        </p:spPr>
        <p:txBody>
          <a:bodyPr wrap="none">
            <a:spAutoFit/>
          </a:bodyPr>
          <a:lstStyle/>
          <a:p>
            <a:r>
              <a:rPr lang="en-US" sz="825" b="1" dirty="0">
                <a:solidFill>
                  <a:srgbClr val="FF0000"/>
                </a:solidFill>
                <a:latin typeface="Arial Narrow" panose="020B0606020202030204" pitchFamily="34" charset="0"/>
              </a:rPr>
              <a:t>5</a:t>
            </a:r>
          </a:p>
        </p:txBody>
      </p:sp>
      <p:sp>
        <p:nvSpPr>
          <p:cNvPr id="35" name="Rectangle 34"/>
          <p:cNvSpPr/>
          <p:nvPr/>
        </p:nvSpPr>
        <p:spPr>
          <a:xfrm>
            <a:off x="1492030" y="2021313"/>
            <a:ext cx="232756" cy="219291"/>
          </a:xfrm>
          <a:prstGeom prst="rect">
            <a:avLst/>
          </a:prstGeom>
        </p:spPr>
        <p:txBody>
          <a:bodyPr wrap="none">
            <a:spAutoFit/>
          </a:bodyPr>
          <a:lstStyle/>
          <a:p>
            <a:r>
              <a:rPr lang="en-US" sz="825" b="1" dirty="0">
                <a:solidFill>
                  <a:srgbClr val="FF0000"/>
                </a:solidFill>
                <a:latin typeface="Arial Narrow" panose="020B0606020202030204" pitchFamily="34" charset="0"/>
              </a:rPr>
              <a:t>6</a:t>
            </a:r>
          </a:p>
        </p:txBody>
      </p:sp>
      <p:sp>
        <p:nvSpPr>
          <p:cNvPr id="36" name="Rectangle 35"/>
          <p:cNvSpPr/>
          <p:nvPr/>
        </p:nvSpPr>
        <p:spPr>
          <a:xfrm>
            <a:off x="4507782" y="2380807"/>
            <a:ext cx="232756" cy="219291"/>
          </a:xfrm>
          <a:prstGeom prst="rect">
            <a:avLst/>
          </a:prstGeom>
        </p:spPr>
        <p:txBody>
          <a:bodyPr wrap="none">
            <a:spAutoFit/>
          </a:bodyPr>
          <a:lstStyle/>
          <a:p>
            <a:r>
              <a:rPr lang="en-US" sz="825" b="1" dirty="0">
                <a:solidFill>
                  <a:srgbClr val="FF0000"/>
                </a:solidFill>
                <a:latin typeface="Arial Narrow" panose="020B0606020202030204" pitchFamily="34" charset="0"/>
              </a:rPr>
              <a:t>7</a:t>
            </a:r>
          </a:p>
        </p:txBody>
      </p:sp>
      <p:cxnSp>
        <p:nvCxnSpPr>
          <p:cNvPr id="37" name="Straight Arrow Connector 36"/>
          <p:cNvCxnSpPr/>
          <p:nvPr/>
        </p:nvCxnSpPr>
        <p:spPr>
          <a:xfrm>
            <a:off x="1738277" y="2140646"/>
            <a:ext cx="3068438" cy="29154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descr="Finished master control map with all markings."/>
          <p:cNvCxnSpPr/>
          <p:nvPr/>
        </p:nvCxnSpPr>
        <p:spPr>
          <a:xfrm>
            <a:off x="1801091" y="2424545"/>
            <a:ext cx="2624946" cy="27012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5308450" y="2089240"/>
            <a:ext cx="232756" cy="219291"/>
          </a:xfrm>
          <a:prstGeom prst="rect">
            <a:avLst/>
          </a:prstGeom>
        </p:spPr>
        <p:txBody>
          <a:bodyPr wrap="none">
            <a:spAutoFit/>
          </a:bodyPr>
          <a:lstStyle/>
          <a:p>
            <a:r>
              <a:rPr lang="en-US" sz="825" b="1" dirty="0">
                <a:solidFill>
                  <a:srgbClr val="FF0000"/>
                </a:solidFill>
                <a:latin typeface="Arial Narrow" panose="020B0606020202030204" pitchFamily="34" charset="0"/>
              </a:rPr>
              <a:t>3</a:t>
            </a:r>
          </a:p>
        </p:txBody>
      </p:sp>
      <p:sp>
        <p:nvSpPr>
          <p:cNvPr id="43" name="Rectangle 42"/>
          <p:cNvSpPr/>
          <p:nvPr/>
        </p:nvSpPr>
        <p:spPr>
          <a:xfrm>
            <a:off x="1692297" y="2944762"/>
            <a:ext cx="232756" cy="219291"/>
          </a:xfrm>
          <a:prstGeom prst="rect">
            <a:avLst/>
          </a:prstGeom>
        </p:spPr>
        <p:txBody>
          <a:bodyPr wrap="none">
            <a:spAutoFit/>
          </a:bodyPr>
          <a:lstStyle/>
          <a:p>
            <a:r>
              <a:rPr lang="en-US" sz="825" b="1" dirty="0">
                <a:solidFill>
                  <a:srgbClr val="FF0000"/>
                </a:solidFill>
                <a:latin typeface="Arial Narrow" panose="020B0606020202030204" pitchFamily="34" charset="0"/>
              </a:rPr>
              <a:t>8</a:t>
            </a:r>
          </a:p>
        </p:txBody>
      </p:sp>
      <p:sp>
        <p:nvSpPr>
          <p:cNvPr id="44" name="Rectangle 43"/>
          <p:cNvSpPr/>
          <p:nvPr/>
        </p:nvSpPr>
        <p:spPr>
          <a:xfrm>
            <a:off x="5509486" y="2822133"/>
            <a:ext cx="232756" cy="219291"/>
          </a:xfrm>
          <a:prstGeom prst="rect">
            <a:avLst/>
          </a:prstGeom>
        </p:spPr>
        <p:txBody>
          <a:bodyPr wrap="none">
            <a:spAutoFit/>
          </a:bodyPr>
          <a:lstStyle/>
          <a:p>
            <a:r>
              <a:rPr lang="en-US" sz="825" b="1" dirty="0">
                <a:solidFill>
                  <a:srgbClr val="FF0000"/>
                </a:solidFill>
                <a:latin typeface="Arial Narrow" panose="020B0606020202030204" pitchFamily="34" charset="0"/>
              </a:rPr>
              <a:t>9</a:t>
            </a:r>
          </a:p>
        </p:txBody>
      </p:sp>
      <p:sp>
        <p:nvSpPr>
          <p:cNvPr id="45" name="Rectangle 44"/>
          <p:cNvSpPr/>
          <p:nvPr/>
        </p:nvSpPr>
        <p:spPr>
          <a:xfrm>
            <a:off x="7314511" y="2962395"/>
            <a:ext cx="341996" cy="219291"/>
          </a:xfrm>
          <a:prstGeom prst="rect">
            <a:avLst/>
          </a:prstGeom>
        </p:spPr>
        <p:txBody>
          <a:bodyPr wrap="square">
            <a:spAutoFit/>
          </a:bodyPr>
          <a:lstStyle/>
          <a:p>
            <a:r>
              <a:rPr lang="en-US" sz="825" b="1" dirty="0">
                <a:solidFill>
                  <a:srgbClr val="FF0000"/>
                </a:solidFill>
                <a:latin typeface="Arial Narrow" panose="020B0606020202030204" pitchFamily="34" charset="0"/>
              </a:rPr>
              <a:t>11</a:t>
            </a:r>
          </a:p>
        </p:txBody>
      </p:sp>
      <p:sp>
        <p:nvSpPr>
          <p:cNvPr id="46" name="Rectangle 45"/>
          <p:cNvSpPr/>
          <p:nvPr/>
        </p:nvSpPr>
        <p:spPr>
          <a:xfrm>
            <a:off x="7574278" y="3795115"/>
            <a:ext cx="280846" cy="219291"/>
          </a:xfrm>
          <a:prstGeom prst="rect">
            <a:avLst/>
          </a:prstGeom>
        </p:spPr>
        <p:txBody>
          <a:bodyPr wrap="none">
            <a:spAutoFit/>
          </a:bodyPr>
          <a:lstStyle/>
          <a:p>
            <a:r>
              <a:rPr lang="en-US" sz="825" b="1" dirty="0">
                <a:solidFill>
                  <a:srgbClr val="FF0000"/>
                </a:solidFill>
                <a:latin typeface="Arial Narrow" panose="020B0606020202030204" pitchFamily="34" charset="0"/>
              </a:rPr>
              <a:t>12</a:t>
            </a:r>
          </a:p>
        </p:txBody>
      </p:sp>
      <p:sp>
        <p:nvSpPr>
          <p:cNvPr id="48" name="Rectangle 47"/>
          <p:cNvSpPr/>
          <p:nvPr/>
        </p:nvSpPr>
        <p:spPr>
          <a:xfrm>
            <a:off x="4215015" y="3416918"/>
            <a:ext cx="280846" cy="219291"/>
          </a:xfrm>
          <a:prstGeom prst="rect">
            <a:avLst/>
          </a:prstGeom>
        </p:spPr>
        <p:txBody>
          <a:bodyPr wrap="none">
            <a:spAutoFit/>
          </a:bodyPr>
          <a:lstStyle/>
          <a:p>
            <a:r>
              <a:rPr lang="en-US" sz="825" b="1" dirty="0">
                <a:solidFill>
                  <a:srgbClr val="FF0000"/>
                </a:solidFill>
                <a:latin typeface="Arial Narrow" panose="020B0606020202030204" pitchFamily="34" charset="0"/>
              </a:rPr>
              <a:t>14</a:t>
            </a:r>
          </a:p>
        </p:txBody>
      </p:sp>
      <p:cxnSp>
        <p:nvCxnSpPr>
          <p:cNvPr id="49" name="Straight Arrow Connector 48"/>
          <p:cNvCxnSpPr/>
          <p:nvPr/>
        </p:nvCxnSpPr>
        <p:spPr>
          <a:xfrm flipH="1" flipV="1">
            <a:off x="5708322" y="3272634"/>
            <a:ext cx="1883969" cy="62742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flipV="1">
            <a:off x="5615829" y="3067743"/>
            <a:ext cx="1723103" cy="553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5732672" y="2758785"/>
            <a:ext cx="280846" cy="219291"/>
          </a:xfrm>
          <a:prstGeom prst="rect">
            <a:avLst/>
          </a:prstGeom>
        </p:spPr>
        <p:txBody>
          <a:bodyPr wrap="none">
            <a:spAutoFit/>
          </a:bodyPr>
          <a:lstStyle/>
          <a:p>
            <a:r>
              <a:rPr lang="en-US" sz="825" b="1" dirty="0">
                <a:solidFill>
                  <a:srgbClr val="FF0000"/>
                </a:solidFill>
                <a:latin typeface="Arial Narrow" panose="020B0606020202030204" pitchFamily="34" charset="0"/>
              </a:rPr>
              <a:t>10</a:t>
            </a:r>
          </a:p>
        </p:txBody>
      </p:sp>
      <p:sp>
        <p:nvSpPr>
          <p:cNvPr id="47" name="Rectangle 46"/>
          <p:cNvSpPr/>
          <p:nvPr/>
        </p:nvSpPr>
        <p:spPr>
          <a:xfrm>
            <a:off x="5289427" y="3235224"/>
            <a:ext cx="291907" cy="219291"/>
          </a:xfrm>
          <a:prstGeom prst="rect">
            <a:avLst/>
          </a:prstGeom>
        </p:spPr>
        <p:txBody>
          <a:bodyPr wrap="square">
            <a:spAutoFit/>
          </a:bodyPr>
          <a:lstStyle/>
          <a:p>
            <a:r>
              <a:rPr lang="en-US" sz="825" b="1" dirty="0">
                <a:solidFill>
                  <a:srgbClr val="FF0000"/>
                </a:solidFill>
                <a:latin typeface="Arial Narrow" panose="020B0606020202030204" pitchFamily="34" charset="0"/>
              </a:rPr>
              <a:t>13</a:t>
            </a:r>
          </a:p>
        </p:txBody>
      </p:sp>
      <p:cxnSp>
        <p:nvCxnSpPr>
          <p:cNvPr id="57" name="Straight Connector 56"/>
          <p:cNvCxnSpPr/>
          <p:nvPr/>
        </p:nvCxnSpPr>
        <p:spPr>
          <a:xfrm>
            <a:off x="10453817" y="3630455"/>
            <a:ext cx="6858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descr="Final master control map showing entire census area with all markings."/>
          <p:cNvCxnSpPr/>
          <p:nvPr/>
        </p:nvCxnSpPr>
        <p:spPr>
          <a:xfrm flipH="1">
            <a:off x="4506768" y="1949450"/>
            <a:ext cx="57448" cy="461912"/>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descr="Final, completed master control map for the entire census."/>
          <p:cNvCxnSpPr/>
          <p:nvPr/>
        </p:nvCxnSpPr>
        <p:spPr>
          <a:xfrm flipH="1">
            <a:off x="4927600" y="1333640"/>
            <a:ext cx="215901" cy="5866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5659075" y="2749031"/>
            <a:ext cx="315997" cy="784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4107873" y="2884598"/>
            <a:ext cx="534768" cy="54150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5409219" y="4558795"/>
            <a:ext cx="280846" cy="219291"/>
          </a:xfrm>
          <a:prstGeom prst="rect">
            <a:avLst/>
          </a:prstGeom>
        </p:spPr>
        <p:txBody>
          <a:bodyPr wrap="none">
            <a:spAutoFit/>
          </a:bodyPr>
          <a:lstStyle/>
          <a:p>
            <a:r>
              <a:rPr lang="en-US" sz="825" b="1" dirty="0">
                <a:solidFill>
                  <a:srgbClr val="FF0000"/>
                </a:solidFill>
                <a:latin typeface="Arial Narrow" panose="020B0606020202030204" pitchFamily="34" charset="0"/>
              </a:rPr>
              <a:t>15</a:t>
            </a:r>
          </a:p>
        </p:txBody>
      </p:sp>
      <p:sp>
        <p:nvSpPr>
          <p:cNvPr id="67" name="Rectangle 66"/>
          <p:cNvSpPr/>
          <p:nvPr/>
        </p:nvSpPr>
        <p:spPr>
          <a:xfrm>
            <a:off x="4789129" y="3605867"/>
            <a:ext cx="280846" cy="219291"/>
          </a:xfrm>
          <a:prstGeom prst="rect">
            <a:avLst/>
          </a:prstGeom>
        </p:spPr>
        <p:txBody>
          <a:bodyPr wrap="none">
            <a:spAutoFit/>
          </a:bodyPr>
          <a:lstStyle/>
          <a:p>
            <a:r>
              <a:rPr lang="en-US" sz="825" b="1" dirty="0">
                <a:solidFill>
                  <a:srgbClr val="FF0000"/>
                </a:solidFill>
                <a:latin typeface="Arial Narrow" panose="020B0606020202030204" pitchFamily="34" charset="0"/>
              </a:rPr>
              <a:t>16</a:t>
            </a:r>
          </a:p>
        </p:txBody>
      </p:sp>
      <p:sp>
        <p:nvSpPr>
          <p:cNvPr id="68" name="Rectangle 67"/>
          <p:cNvSpPr/>
          <p:nvPr/>
        </p:nvSpPr>
        <p:spPr>
          <a:xfrm>
            <a:off x="5261716" y="3542117"/>
            <a:ext cx="280846" cy="219291"/>
          </a:xfrm>
          <a:prstGeom prst="rect">
            <a:avLst/>
          </a:prstGeom>
        </p:spPr>
        <p:txBody>
          <a:bodyPr wrap="none">
            <a:spAutoFit/>
          </a:bodyPr>
          <a:lstStyle/>
          <a:p>
            <a:r>
              <a:rPr lang="en-US" sz="825" b="1" dirty="0">
                <a:solidFill>
                  <a:srgbClr val="FF0000"/>
                </a:solidFill>
                <a:latin typeface="Arial Narrow" panose="020B0606020202030204" pitchFamily="34" charset="0"/>
              </a:rPr>
              <a:t>17</a:t>
            </a:r>
          </a:p>
        </p:txBody>
      </p:sp>
      <p:sp>
        <p:nvSpPr>
          <p:cNvPr id="69" name="Rectangle 68"/>
          <p:cNvSpPr/>
          <p:nvPr/>
        </p:nvSpPr>
        <p:spPr>
          <a:xfrm>
            <a:off x="5565274" y="3540305"/>
            <a:ext cx="280846" cy="219291"/>
          </a:xfrm>
          <a:prstGeom prst="rect">
            <a:avLst/>
          </a:prstGeom>
        </p:spPr>
        <p:txBody>
          <a:bodyPr wrap="none">
            <a:spAutoFit/>
          </a:bodyPr>
          <a:lstStyle/>
          <a:p>
            <a:r>
              <a:rPr lang="en-US" sz="825" b="1" dirty="0">
                <a:solidFill>
                  <a:srgbClr val="FF0000"/>
                </a:solidFill>
                <a:latin typeface="Arial Narrow" panose="020B0606020202030204" pitchFamily="34" charset="0"/>
              </a:rPr>
              <a:t>18</a:t>
            </a:r>
          </a:p>
        </p:txBody>
      </p:sp>
      <p:sp>
        <p:nvSpPr>
          <p:cNvPr id="70" name="Rectangle 69"/>
          <p:cNvSpPr/>
          <p:nvPr/>
        </p:nvSpPr>
        <p:spPr>
          <a:xfrm>
            <a:off x="2545601" y="1391131"/>
            <a:ext cx="193142" cy="219291"/>
          </a:xfrm>
          <a:prstGeom prst="rect">
            <a:avLst/>
          </a:prstGeom>
        </p:spPr>
        <p:txBody>
          <a:bodyPr wrap="square">
            <a:spAutoFit/>
          </a:bodyPr>
          <a:lstStyle/>
          <a:p>
            <a:r>
              <a:rPr lang="en-US" sz="825" b="1" dirty="0">
                <a:solidFill>
                  <a:srgbClr val="FF0000"/>
                </a:solidFill>
                <a:latin typeface="Arial Narrow" panose="020B0606020202030204" pitchFamily="34" charset="0"/>
              </a:rPr>
              <a:t>1</a:t>
            </a:r>
          </a:p>
        </p:txBody>
      </p:sp>
      <p:cxnSp>
        <p:nvCxnSpPr>
          <p:cNvPr id="72" name="Straight Connector 71"/>
          <p:cNvCxnSpPr/>
          <p:nvPr/>
        </p:nvCxnSpPr>
        <p:spPr>
          <a:xfrm>
            <a:off x="3619500" y="2127250"/>
            <a:ext cx="0" cy="762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3018481" y="1356256"/>
            <a:ext cx="232756" cy="219291"/>
          </a:xfrm>
          <a:prstGeom prst="rect">
            <a:avLst/>
          </a:prstGeom>
        </p:spPr>
        <p:txBody>
          <a:bodyPr wrap="none">
            <a:spAutoFit/>
          </a:bodyPr>
          <a:lstStyle/>
          <a:p>
            <a:r>
              <a:rPr lang="en-US" sz="825" b="1" dirty="0">
                <a:solidFill>
                  <a:srgbClr val="FF0000"/>
                </a:solidFill>
                <a:latin typeface="Arial Narrow" panose="020B0606020202030204" pitchFamily="34" charset="0"/>
              </a:rPr>
              <a:t>2</a:t>
            </a:r>
          </a:p>
        </p:txBody>
      </p:sp>
      <p:sp>
        <p:nvSpPr>
          <p:cNvPr id="75" name="Rectangle 74"/>
          <p:cNvSpPr/>
          <p:nvPr/>
        </p:nvSpPr>
        <p:spPr>
          <a:xfrm>
            <a:off x="3532142" y="1439713"/>
            <a:ext cx="232756" cy="219291"/>
          </a:xfrm>
          <a:prstGeom prst="rect">
            <a:avLst/>
          </a:prstGeom>
        </p:spPr>
        <p:txBody>
          <a:bodyPr wrap="none">
            <a:spAutoFit/>
          </a:bodyPr>
          <a:lstStyle/>
          <a:p>
            <a:r>
              <a:rPr lang="en-US" sz="825" b="1" dirty="0">
                <a:solidFill>
                  <a:srgbClr val="FF0000"/>
                </a:solidFill>
                <a:latin typeface="Arial Narrow" panose="020B0606020202030204" pitchFamily="34" charset="0"/>
              </a:rPr>
              <a:t>3</a:t>
            </a:r>
          </a:p>
        </p:txBody>
      </p:sp>
      <p:sp>
        <p:nvSpPr>
          <p:cNvPr id="76" name="Rectangle 75"/>
          <p:cNvSpPr/>
          <p:nvPr/>
        </p:nvSpPr>
        <p:spPr>
          <a:xfrm>
            <a:off x="5711288" y="2075608"/>
            <a:ext cx="179316" cy="219291"/>
          </a:xfrm>
          <a:prstGeom prst="rect">
            <a:avLst/>
          </a:prstGeom>
        </p:spPr>
        <p:txBody>
          <a:bodyPr wrap="square">
            <a:spAutoFit/>
          </a:bodyPr>
          <a:lstStyle/>
          <a:p>
            <a:r>
              <a:rPr lang="en-US" sz="825" b="1" dirty="0">
                <a:solidFill>
                  <a:srgbClr val="FF0000"/>
                </a:solidFill>
                <a:latin typeface="Arial Narrow" panose="020B0606020202030204" pitchFamily="34" charset="0"/>
              </a:rPr>
              <a:t>4</a:t>
            </a:r>
          </a:p>
        </p:txBody>
      </p:sp>
      <p:sp>
        <p:nvSpPr>
          <p:cNvPr id="77" name="Rectangle 76"/>
          <p:cNvSpPr/>
          <p:nvPr/>
        </p:nvSpPr>
        <p:spPr>
          <a:xfrm>
            <a:off x="5490243" y="1400284"/>
            <a:ext cx="232756" cy="219291"/>
          </a:xfrm>
          <a:prstGeom prst="rect">
            <a:avLst/>
          </a:prstGeom>
        </p:spPr>
        <p:txBody>
          <a:bodyPr wrap="none">
            <a:spAutoFit/>
          </a:bodyPr>
          <a:lstStyle/>
          <a:p>
            <a:r>
              <a:rPr lang="en-US" sz="825" b="1" dirty="0">
                <a:solidFill>
                  <a:srgbClr val="FF0000"/>
                </a:solidFill>
                <a:latin typeface="Arial Narrow" panose="020B0606020202030204" pitchFamily="34" charset="0"/>
              </a:rPr>
              <a:t>5</a:t>
            </a:r>
          </a:p>
        </p:txBody>
      </p:sp>
      <p:cxnSp>
        <p:nvCxnSpPr>
          <p:cNvPr id="79" name="Straight Connector 78"/>
          <p:cNvCxnSpPr>
            <a:endCxn id="32" idx="0"/>
          </p:cNvCxnSpPr>
          <p:nvPr/>
        </p:nvCxnSpPr>
        <p:spPr>
          <a:xfrm flipH="1">
            <a:off x="5156371" y="1751835"/>
            <a:ext cx="68992" cy="28317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0" name="Rectangle 79"/>
          <p:cNvSpPr/>
          <p:nvPr/>
        </p:nvSpPr>
        <p:spPr>
          <a:xfrm>
            <a:off x="6053485" y="2026372"/>
            <a:ext cx="232756" cy="219291"/>
          </a:xfrm>
          <a:prstGeom prst="rect">
            <a:avLst/>
          </a:prstGeom>
        </p:spPr>
        <p:txBody>
          <a:bodyPr wrap="none">
            <a:spAutoFit/>
          </a:bodyPr>
          <a:lstStyle/>
          <a:p>
            <a:r>
              <a:rPr lang="en-US" sz="825" b="1" dirty="0">
                <a:solidFill>
                  <a:srgbClr val="FF0000"/>
                </a:solidFill>
                <a:latin typeface="Arial Narrow" panose="020B0606020202030204" pitchFamily="34" charset="0"/>
              </a:rPr>
              <a:t>6</a:t>
            </a:r>
          </a:p>
        </p:txBody>
      </p:sp>
      <p:sp>
        <p:nvSpPr>
          <p:cNvPr id="81" name="Rectangle 80"/>
          <p:cNvSpPr/>
          <p:nvPr/>
        </p:nvSpPr>
        <p:spPr>
          <a:xfrm>
            <a:off x="1622267" y="2321308"/>
            <a:ext cx="232756" cy="219291"/>
          </a:xfrm>
          <a:prstGeom prst="rect">
            <a:avLst/>
          </a:prstGeom>
        </p:spPr>
        <p:txBody>
          <a:bodyPr wrap="none">
            <a:spAutoFit/>
          </a:bodyPr>
          <a:lstStyle/>
          <a:p>
            <a:r>
              <a:rPr lang="en-US" sz="825" b="1" dirty="0">
                <a:solidFill>
                  <a:srgbClr val="FF0000"/>
                </a:solidFill>
                <a:latin typeface="Arial Narrow" panose="020B0606020202030204" pitchFamily="34" charset="0"/>
              </a:rPr>
              <a:t>8</a:t>
            </a:r>
          </a:p>
        </p:txBody>
      </p:sp>
      <p:sp>
        <p:nvSpPr>
          <p:cNvPr id="82" name="Rectangle 81"/>
          <p:cNvSpPr/>
          <p:nvPr/>
        </p:nvSpPr>
        <p:spPr>
          <a:xfrm>
            <a:off x="4830289" y="3802322"/>
            <a:ext cx="232756" cy="219291"/>
          </a:xfrm>
          <a:prstGeom prst="rect">
            <a:avLst/>
          </a:prstGeom>
        </p:spPr>
        <p:txBody>
          <a:bodyPr wrap="none">
            <a:spAutoFit/>
          </a:bodyPr>
          <a:lstStyle/>
          <a:p>
            <a:r>
              <a:rPr lang="en-US" sz="825" b="1" dirty="0">
                <a:solidFill>
                  <a:srgbClr val="FF0000"/>
                </a:solidFill>
                <a:latin typeface="Arial Narrow" panose="020B0606020202030204" pitchFamily="34" charset="0"/>
              </a:rPr>
              <a:t>8</a:t>
            </a:r>
          </a:p>
        </p:txBody>
      </p:sp>
      <p:sp>
        <p:nvSpPr>
          <p:cNvPr id="83" name="Rectangle 82"/>
          <p:cNvSpPr/>
          <p:nvPr/>
        </p:nvSpPr>
        <p:spPr>
          <a:xfrm>
            <a:off x="3217321" y="1659265"/>
            <a:ext cx="232756" cy="219291"/>
          </a:xfrm>
          <a:prstGeom prst="rect">
            <a:avLst/>
          </a:prstGeom>
        </p:spPr>
        <p:txBody>
          <a:bodyPr wrap="none">
            <a:spAutoFit/>
          </a:bodyPr>
          <a:lstStyle/>
          <a:p>
            <a:r>
              <a:rPr lang="en-US" sz="825" b="1" dirty="0">
                <a:solidFill>
                  <a:srgbClr val="FF0000"/>
                </a:solidFill>
                <a:latin typeface="Arial Narrow" panose="020B0606020202030204" pitchFamily="34" charset="0"/>
              </a:rPr>
              <a:t>7</a:t>
            </a:r>
          </a:p>
        </p:txBody>
      </p:sp>
      <p:sp>
        <p:nvSpPr>
          <p:cNvPr id="84" name="Rectangle 83"/>
          <p:cNvSpPr/>
          <p:nvPr/>
        </p:nvSpPr>
        <p:spPr>
          <a:xfrm>
            <a:off x="3465068" y="1666899"/>
            <a:ext cx="232756" cy="219291"/>
          </a:xfrm>
          <a:prstGeom prst="rect">
            <a:avLst/>
          </a:prstGeom>
        </p:spPr>
        <p:txBody>
          <a:bodyPr wrap="none">
            <a:spAutoFit/>
          </a:bodyPr>
          <a:lstStyle/>
          <a:p>
            <a:r>
              <a:rPr lang="en-US" sz="825" b="1" dirty="0">
                <a:solidFill>
                  <a:srgbClr val="FF0000"/>
                </a:solidFill>
                <a:latin typeface="Arial Narrow" panose="020B0606020202030204" pitchFamily="34" charset="0"/>
              </a:rPr>
              <a:t>6</a:t>
            </a:r>
          </a:p>
        </p:txBody>
      </p:sp>
      <p:sp>
        <p:nvSpPr>
          <p:cNvPr id="85" name="Rectangle 84"/>
          <p:cNvSpPr/>
          <p:nvPr/>
        </p:nvSpPr>
        <p:spPr>
          <a:xfrm>
            <a:off x="2973550" y="1602955"/>
            <a:ext cx="232756" cy="219291"/>
          </a:xfrm>
          <a:prstGeom prst="rect">
            <a:avLst/>
          </a:prstGeom>
        </p:spPr>
        <p:txBody>
          <a:bodyPr wrap="none">
            <a:spAutoFit/>
          </a:bodyPr>
          <a:lstStyle/>
          <a:p>
            <a:r>
              <a:rPr lang="en-US" sz="825" b="1" dirty="0">
                <a:solidFill>
                  <a:srgbClr val="FF0000"/>
                </a:solidFill>
                <a:latin typeface="Arial Narrow" panose="020B0606020202030204" pitchFamily="34" charset="0"/>
              </a:rPr>
              <a:t>8</a:t>
            </a:r>
          </a:p>
        </p:txBody>
      </p:sp>
      <p:sp>
        <p:nvSpPr>
          <p:cNvPr id="86" name="Rectangle 85"/>
          <p:cNvSpPr/>
          <p:nvPr/>
        </p:nvSpPr>
        <p:spPr>
          <a:xfrm>
            <a:off x="2506228" y="1923388"/>
            <a:ext cx="232756" cy="219291"/>
          </a:xfrm>
          <a:prstGeom prst="rect">
            <a:avLst/>
          </a:prstGeom>
        </p:spPr>
        <p:txBody>
          <a:bodyPr wrap="none">
            <a:spAutoFit/>
          </a:bodyPr>
          <a:lstStyle/>
          <a:p>
            <a:r>
              <a:rPr lang="en-US" sz="825" b="1" dirty="0">
                <a:solidFill>
                  <a:srgbClr val="FF0000"/>
                </a:solidFill>
                <a:latin typeface="Arial Narrow" panose="020B0606020202030204" pitchFamily="34" charset="0"/>
              </a:rPr>
              <a:t>9</a:t>
            </a:r>
          </a:p>
        </p:txBody>
      </p:sp>
      <p:sp>
        <p:nvSpPr>
          <p:cNvPr id="87" name="Rectangle 86"/>
          <p:cNvSpPr/>
          <p:nvPr/>
        </p:nvSpPr>
        <p:spPr>
          <a:xfrm>
            <a:off x="2753814" y="1914815"/>
            <a:ext cx="280846" cy="219291"/>
          </a:xfrm>
          <a:prstGeom prst="rect">
            <a:avLst/>
          </a:prstGeom>
        </p:spPr>
        <p:txBody>
          <a:bodyPr wrap="none">
            <a:spAutoFit/>
          </a:bodyPr>
          <a:lstStyle/>
          <a:p>
            <a:r>
              <a:rPr lang="en-US" sz="825" b="1" dirty="0">
                <a:solidFill>
                  <a:srgbClr val="FF0000"/>
                </a:solidFill>
                <a:latin typeface="Arial Narrow" panose="020B0606020202030204" pitchFamily="34" charset="0"/>
              </a:rPr>
              <a:t>10</a:t>
            </a:r>
          </a:p>
        </p:txBody>
      </p:sp>
      <p:sp>
        <p:nvSpPr>
          <p:cNvPr id="88" name="Rectangle 87"/>
          <p:cNvSpPr/>
          <p:nvPr/>
        </p:nvSpPr>
        <p:spPr>
          <a:xfrm>
            <a:off x="3033072" y="1907653"/>
            <a:ext cx="341996" cy="219291"/>
          </a:xfrm>
          <a:prstGeom prst="rect">
            <a:avLst/>
          </a:prstGeom>
        </p:spPr>
        <p:txBody>
          <a:bodyPr wrap="square">
            <a:spAutoFit/>
          </a:bodyPr>
          <a:lstStyle/>
          <a:p>
            <a:r>
              <a:rPr lang="en-US" sz="825" b="1" dirty="0">
                <a:solidFill>
                  <a:srgbClr val="FF0000"/>
                </a:solidFill>
                <a:latin typeface="Arial Narrow" panose="020B0606020202030204" pitchFamily="34" charset="0"/>
              </a:rPr>
              <a:t>11</a:t>
            </a:r>
          </a:p>
        </p:txBody>
      </p:sp>
      <p:sp>
        <p:nvSpPr>
          <p:cNvPr id="89" name="Rectangle 88"/>
          <p:cNvSpPr/>
          <p:nvPr/>
        </p:nvSpPr>
        <p:spPr>
          <a:xfrm>
            <a:off x="3370034" y="1925009"/>
            <a:ext cx="280846" cy="219291"/>
          </a:xfrm>
          <a:prstGeom prst="rect">
            <a:avLst/>
          </a:prstGeom>
        </p:spPr>
        <p:txBody>
          <a:bodyPr wrap="none">
            <a:spAutoFit/>
          </a:bodyPr>
          <a:lstStyle/>
          <a:p>
            <a:r>
              <a:rPr lang="en-US" sz="825" b="1" dirty="0">
                <a:solidFill>
                  <a:srgbClr val="FF0000"/>
                </a:solidFill>
                <a:latin typeface="Arial Narrow" panose="020B0606020202030204" pitchFamily="34" charset="0"/>
              </a:rPr>
              <a:t>12</a:t>
            </a:r>
          </a:p>
        </p:txBody>
      </p:sp>
      <p:sp>
        <p:nvSpPr>
          <p:cNvPr id="90" name="Rectangle 89"/>
          <p:cNvSpPr/>
          <p:nvPr/>
        </p:nvSpPr>
        <p:spPr>
          <a:xfrm>
            <a:off x="3597883" y="1891014"/>
            <a:ext cx="291907" cy="219291"/>
          </a:xfrm>
          <a:prstGeom prst="rect">
            <a:avLst/>
          </a:prstGeom>
        </p:spPr>
        <p:txBody>
          <a:bodyPr wrap="square">
            <a:spAutoFit/>
          </a:bodyPr>
          <a:lstStyle/>
          <a:p>
            <a:r>
              <a:rPr lang="en-US" sz="825" b="1" dirty="0">
                <a:solidFill>
                  <a:srgbClr val="FF0000"/>
                </a:solidFill>
                <a:latin typeface="Arial Narrow" panose="020B0606020202030204" pitchFamily="34" charset="0"/>
              </a:rPr>
              <a:t>13</a:t>
            </a:r>
          </a:p>
        </p:txBody>
      </p:sp>
      <p:sp>
        <p:nvSpPr>
          <p:cNvPr id="91" name="Rectangle 90"/>
          <p:cNvSpPr/>
          <p:nvPr/>
        </p:nvSpPr>
        <p:spPr>
          <a:xfrm>
            <a:off x="3773837" y="2100894"/>
            <a:ext cx="280846" cy="219291"/>
          </a:xfrm>
          <a:prstGeom prst="rect">
            <a:avLst/>
          </a:prstGeom>
        </p:spPr>
        <p:txBody>
          <a:bodyPr wrap="none">
            <a:spAutoFit/>
          </a:bodyPr>
          <a:lstStyle/>
          <a:p>
            <a:r>
              <a:rPr lang="en-US" sz="825" b="1" dirty="0">
                <a:solidFill>
                  <a:srgbClr val="FF0000"/>
                </a:solidFill>
                <a:latin typeface="Arial Narrow" panose="020B0606020202030204" pitchFamily="34" charset="0"/>
              </a:rPr>
              <a:t>14</a:t>
            </a:r>
          </a:p>
        </p:txBody>
      </p:sp>
      <p:cxnSp>
        <p:nvCxnSpPr>
          <p:cNvPr id="93" name="Straight Connector 92"/>
          <p:cNvCxnSpPr/>
          <p:nvPr/>
        </p:nvCxnSpPr>
        <p:spPr>
          <a:xfrm flipH="1">
            <a:off x="3680914" y="2336915"/>
            <a:ext cx="143927" cy="127422"/>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2508827" y="2457409"/>
            <a:ext cx="1116668" cy="18361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8" name="Rectangle 97"/>
          <p:cNvSpPr/>
          <p:nvPr/>
        </p:nvSpPr>
        <p:spPr>
          <a:xfrm>
            <a:off x="2625867" y="2342144"/>
            <a:ext cx="280846" cy="219291"/>
          </a:xfrm>
          <a:prstGeom prst="rect">
            <a:avLst/>
          </a:prstGeom>
        </p:spPr>
        <p:txBody>
          <a:bodyPr wrap="none">
            <a:spAutoFit/>
          </a:bodyPr>
          <a:lstStyle/>
          <a:p>
            <a:r>
              <a:rPr lang="en-US" sz="825" b="1" dirty="0">
                <a:solidFill>
                  <a:srgbClr val="FF0000"/>
                </a:solidFill>
                <a:latin typeface="Arial Narrow" panose="020B0606020202030204" pitchFamily="34" charset="0"/>
              </a:rPr>
              <a:t>15</a:t>
            </a:r>
          </a:p>
        </p:txBody>
      </p:sp>
      <p:sp>
        <p:nvSpPr>
          <p:cNvPr id="100" name="Rectangle 99"/>
          <p:cNvSpPr/>
          <p:nvPr/>
        </p:nvSpPr>
        <p:spPr>
          <a:xfrm>
            <a:off x="2797748" y="2907432"/>
            <a:ext cx="280846" cy="219291"/>
          </a:xfrm>
          <a:prstGeom prst="rect">
            <a:avLst/>
          </a:prstGeom>
        </p:spPr>
        <p:txBody>
          <a:bodyPr wrap="none">
            <a:spAutoFit/>
          </a:bodyPr>
          <a:lstStyle/>
          <a:p>
            <a:r>
              <a:rPr lang="en-US" sz="825" b="1" dirty="0">
                <a:solidFill>
                  <a:srgbClr val="FF0000"/>
                </a:solidFill>
                <a:latin typeface="Arial Narrow" panose="020B0606020202030204" pitchFamily="34" charset="0"/>
              </a:rPr>
              <a:t>16</a:t>
            </a:r>
          </a:p>
        </p:txBody>
      </p:sp>
      <p:cxnSp>
        <p:nvCxnSpPr>
          <p:cNvPr id="102" name="Straight Connector 101"/>
          <p:cNvCxnSpPr/>
          <p:nvPr/>
        </p:nvCxnSpPr>
        <p:spPr>
          <a:xfrm flipV="1">
            <a:off x="3390701" y="2849841"/>
            <a:ext cx="134474" cy="29858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4" name="Rectangle 103"/>
          <p:cNvSpPr/>
          <p:nvPr/>
        </p:nvSpPr>
        <p:spPr>
          <a:xfrm>
            <a:off x="3617177" y="2950602"/>
            <a:ext cx="280846" cy="219291"/>
          </a:xfrm>
          <a:prstGeom prst="rect">
            <a:avLst/>
          </a:prstGeom>
        </p:spPr>
        <p:txBody>
          <a:bodyPr wrap="none">
            <a:spAutoFit/>
          </a:bodyPr>
          <a:lstStyle/>
          <a:p>
            <a:r>
              <a:rPr lang="en-US" sz="825" b="1" dirty="0">
                <a:solidFill>
                  <a:srgbClr val="FF0000"/>
                </a:solidFill>
                <a:latin typeface="Arial Narrow" panose="020B0606020202030204" pitchFamily="34" charset="0"/>
              </a:rPr>
              <a:t>17</a:t>
            </a:r>
          </a:p>
        </p:txBody>
      </p:sp>
      <p:sp>
        <p:nvSpPr>
          <p:cNvPr id="105" name="Rectangle 104"/>
          <p:cNvSpPr/>
          <p:nvPr/>
        </p:nvSpPr>
        <p:spPr>
          <a:xfrm>
            <a:off x="3318710" y="3214442"/>
            <a:ext cx="280846" cy="219291"/>
          </a:xfrm>
          <a:prstGeom prst="rect">
            <a:avLst/>
          </a:prstGeom>
        </p:spPr>
        <p:txBody>
          <a:bodyPr wrap="none">
            <a:spAutoFit/>
          </a:bodyPr>
          <a:lstStyle/>
          <a:p>
            <a:r>
              <a:rPr lang="en-US" sz="825" b="1" dirty="0">
                <a:solidFill>
                  <a:srgbClr val="FF0000"/>
                </a:solidFill>
                <a:latin typeface="Arial Narrow" panose="020B0606020202030204" pitchFamily="34" charset="0"/>
              </a:rPr>
              <a:t>18</a:t>
            </a:r>
          </a:p>
        </p:txBody>
      </p:sp>
      <p:cxnSp>
        <p:nvCxnSpPr>
          <p:cNvPr id="107" name="Straight Arrow Connector 106"/>
          <p:cNvCxnSpPr/>
          <p:nvPr/>
        </p:nvCxnSpPr>
        <p:spPr>
          <a:xfrm>
            <a:off x="1503218" y="2847109"/>
            <a:ext cx="1171621" cy="25153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8" name="Rectangle 107"/>
          <p:cNvSpPr/>
          <p:nvPr/>
        </p:nvSpPr>
        <p:spPr>
          <a:xfrm>
            <a:off x="1283598" y="2725152"/>
            <a:ext cx="343364" cy="219291"/>
          </a:xfrm>
          <a:prstGeom prst="rect">
            <a:avLst/>
          </a:prstGeom>
        </p:spPr>
        <p:txBody>
          <a:bodyPr wrap="none">
            <a:spAutoFit/>
          </a:bodyPr>
          <a:lstStyle/>
          <a:p>
            <a:r>
              <a:rPr lang="en-US" sz="825" b="1" dirty="0" smtClean="0">
                <a:solidFill>
                  <a:srgbClr val="FF0000"/>
                </a:solidFill>
                <a:latin typeface="Arial Narrow" panose="020B0606020202030204" pitchFamily="34" charset="0"/>
              </a:rPr>
              <a:t>19A</a:t>
            </a:r>
            <a:endParaRPr lang="en-US" sz="825" b="1" dirty="0">
              <a:solidFill>
                <a:srgbClr val="FF0000"/>
              </a:solidFill>
              <a:latin typeface="Arial Narrow" panose="020B0606020202030204" pitchFamily="34" charset="0"/>
            </a:endParaRPr>
          </a:p>
        </p:txBody>
      </p:sp>
      <p:sp>
        <p:nvSpPr>
          <p:cNvPr id="111" name="Rectangle 110"/>
          <p:cNvSpPr/>
          <p:nvPr/>
        </p:nvSpPr>
        <p:spPr>
          <a:xfrm>
            <a:off x="2452588" y="3521223"/>
            <a:ext cx="280846" cy="219291"/>
          </a:xfrm>
          <a:prstGeom prst="rect">
            <a:avLst/>
          </a:prstGeom>
        </p:spPr>
        <p:txBody>
          <a:bodyPr wrap="none">
            <a:spAutoFit/>
          </a:bodyPr>
          <a:lstStyle/>
          <a:p>
            <a:r>
              <a:rPr lang="en-US" sz="825" b="1" dirty="0">
                <a:solidFill>
                  <a:srgbClr val="FF0000"/>
                </a:solidFill>
                <a:latin typeface="Arial Narrow" panose="020B0606020202030204" pitchFamily="34" charset="0"/>
              </a:rPr>
              <a:t>20</a:t>
            </a:r>
          </a:p>
        </p:txBody>
      </p:sp>
      <p:sp>
        <p:nvSpPr>
          <p:cNvPr id="112" name="Rectangle 111"/>
          <p:cNvSpPr/>
          <p:nvPr/>
        </p:nvSpPr>
        <p:spPr>
          <a:xfrm>
            <a:off x="2480739" y="3188336"/>
            <a:ext cx="280846" cy="219291"/>
          </a:xfrm>
          <a:prstGeom prst="rect">
            <a:avLst/>
          </a:prstGeom>
        </p:spPr>
        <p:txBody>
          <a:bodyPr wrap="none">
            <a:spAutoFit/>
          </a:bodyPr>
          <a:lstStyle/>
          <a:p>
            <a:r>
              <a:rPr lang="en-US" sz="825" b="1" dirty="0">
                <a:solidFill>
                  <a:srgbClr val="FF0000"/>
                </a:solidFill>
                <a:latin typeface="Arial Narrow" panose="020B0606020202030204" pitchFamily="34" charset="0"/>
              </a:rPr>
              <a:t>19</a:t>
            </a:r>
          </a:p>
        </p:txBody>
      </p:sp>
      <p:sp>
        <p:nvSpPr>
          <p:cNvPr id="113" name="Rectangle 112"/>
          <p:cNvSpPr/>
          <p:nvPr/>
        </p:nvSpPr>
        <p:spPr>
          <a:xfrm>
            <a:off x="2694223" y="3568013"/>
            <a:ext cx="280846" cy="219291"/>
          </a:xfrm>
          <a:prstGeom prst="rect">
            <a:avLst/>
          </a:prstGeom>
        </p:spPr>
        <p:txBody>
          <a:bodyPr wrap="none">
            <a:spAutoFit/>
          </a:bodyPr>
          <a:lstStyle/>
          <a:p>
            <a:r>
              <a:rPr lang="en-US" sz="825" b="1" dirty="0">
                <a:solidFill>
                  <a:srgbClr val="FF0000"/>
                </a:solidFill>
                <a:latin typeface="Arial Narrow" panose="020B0606020202030204" pitchFamily="34" charset="0"/>
              </a:rPr>
              <a:t>21</a:t>
            </a:r>
          </a:p>
        </p:txBody>
      </p:sp>
      <p:sp>
        <p:nvSpPr>
          <p:cNvPr id="115" name="Rectangle 114"/>
          <p:cNvSpPr/>
          <p:nvPr/>
        </p:nvSpPr>
        <p:spPr>
          <a:xfrm>
            <a:off x="3490995" y="4934096"/>
            <a:ext cx="280846" cy="219291"/>
          </a:xfrm>
          <a:prstGeom prst="rect">
            <a:avLst/>
          </a:prstGeom>
        </p:spPr>
        <p:txBody>
          <a:bodyPr wrap="none">
            <a:spAutoFit/>
          </a:bodyPr>
          <a:lstStyle/>
          <a:p>
            <a:r>
              <a:rPr lang="en-US" sz="825" b="1" dirty="0">
                <a:solidFill>
                  <a:srgbClr val="FF0000"/>
                </a:solidFill>
                <a:latin typeface="Arial Narrow" panose="020B0606020202030204" pitchFamily="34" charset="0"/>
              </a:rPr>
              <a:t>35</a:t>
            </a:r>
          </a:p>
        </p:txBody>
      </p:sp>
      <p:sp>
        <p:nvSpPr>
          <p:cNvPr id="116" name="Rectangle 115"/>
          <p:cNvSpPr/>
          <p:nvPr/>
        </p:nvSpPr>
        <p:spPr>
          <a:xfrm>
            <a:off x="3567821" y="3500447"/>
            <a:ext cx="280846" cy="219291"/>
          </a:xfrm>
          <a:prstGeom prst="rect">
            <a:avLst/>
          </a:prstGeom>
        </p:spPr>
        <p:txBody>
          <a:bodyPr wrap="none">
            <a:spAutoFit/>
          </a:bodyPr>
          <a:lstStyle/>
          <a:p>
            <a:r>
              <a:rPr lang="en-US" sz="825" b="1" dirty="0">
                <a:solidFill>
                  <a:srgbClr val="FF0000"/>
                </a:solidFill>
                <a:latin typeface="Arial Narrow" panose="020B0606020202030204" pitchFamily="34" charset="0"/>
              </a:rPr>
              <a:t>23</a:t>
            </a:r>
          </a:p>
        </p:txBody>
      </p:sp>
      <p:sp>
        <p:nvSpPr>
          <p:cNvPr id="117" name="Rectangle 116"/>
          <p:cNvSpPr/>
          <p:nvPr/>
        </p:nvSpPr>
        <p:spPr>
          <a:xfrm>
            <a:off x="3138497" y="3524302"/>
            <a:ext cx="280846" cy="219291"/>
          </a:xfrm>
          <a:prstGeom prst="rect">
            <a:avLst/>
          </a:prstGeom>
        </p:spPr>
        <p:txBody>
          <a:bodyPr wrap="none">
            <a:spAutoFit/>
          </a:bodyPr>
          <a:lstStyle/>
          <a:p>
            <a:r>
              <a:rPr lang="en-US" sz="825" b="1" dirty="0">
                <a:solidFill>
                  <a:srgbClr val="FF0000"/>
                </a:solidFill>
                <a:latin typeface="Arial Narrow" panose="020B0606020202030204" pitchFamily="34" charset="0"/>
              </a:rPr>
              <a:t>22</a:t>
            </a:r>
          </a:p>
        </p:txBody>
      </p:sp>
      <p:sp>
        <p:nvSpPr>
          <p:cNvPr id="118" name="Rectangle 117"/>
          <p:cNvSpPr/>
          <p:nvPr/>
        </p:nvSpPr>
        <p:spPr>
          <a:xfrm>
            <a:off x="3636670" y="3788121"/>
            <a:ext cx="280846" cy="219291"/>
          </a:xfrm>
          <a:prstGeom prst="rect">
            <a:avLst/>
          </a:prstGeom>
        </p:spPr>
        <p:txBody>
          <a:bodyPr wrap="none">
            <a:spAutoFit/>
          </a:bodyPr>
          <a:lstStyle/>
          <a:p>
            <a:r>
              <a:rPr lang="en-US" sz="825" b="1" dirty="0">
                <a:solidFill>
                  <a:srgbClr val="FF0000"/>
                </a:solidFill>
                <a:latin typeface="Arial Narrow" panose="020B0606020202030204" pitchFamily="34" charset="0"/>
              </a:rPr>
              <a:t>24</a:t>
            </a:r>
          </a:p>
        </p:txBody>
      </p:sp>
      <p:sp>
        <p:nvSpPr>
          <p:cNvPr id="119" name="Rectangle 118"/>
          <p:cNvSpPr/>
          <p:nvPr/>
        </p:nvSpPr>
        <p:spPr>
          <a:xfrm>
            <a:off x="3158640" y="3936339"/>
            <a:ext cx="280846" cy="219291"/>
          </a:xfrm>
          <a:prstGeom prst="rect">
            <a:avLst/>
          </a:prstGeom>
        </p:spPr>
        <p:txBody>
          <a:bodyPr wrap="none">
            <a:spAutoFit/>
          </a:bodyPr>
          <a:lstStyle/>
          <a:p>
            <a:r>
              <a:rPr lang="en-US" sz="825" b="1" dirty="0">
                <a:solidFill>
                  <a:srgbClr val="FF0000"/>
                </a:solidFill>
                <a:latin typeface="Arial Narrow" panose="020B0606020202030204" pitchFamily="34" charset="0"/>
              </a:rPr>
              <a:t>25</a:t>
            </a:r>
          </a:p>
        </p:txBody>
      </p:sp>
      <p:sp>
        <p:nvSpPr>
          <p:cNvPr id="120" name="Rectangle 119"/>
          <p:cNvSpPr/>
          <p:nvPr/>
        </p:nvSpPr>
        <p:spPr>
          <a:xfrm>
            <a:off x="2904836" y="3814835"/>
            <a:ext cx="280846" cy="219291"/>
          </a:xfrm>
          <a:prstGeom prst="rect">
            <a:avLst/>
          </a:prstGeom>
        </p:spPr>
        <p:txBody>
          <a:bodyPr wrap="none">
            <a:spAutoFit/>
          </a:bodyPr>
          <a:lstStyle/>
          <a:p>
            <a:r>
              <a:rPr lang="en-US" sz="825" b="1" dirty="0">
                <a:solidFill>
                  <a:srgbClr val="FF0000"/>
                </a:solidFill>
                <a:latin typeface="Arial Narrow" panose="020B0606020202030204" pitchFamily="34" charset="0"/>
              </a:rPr>
              <a:t>26</a:t>
            </a:r>
          </a:p>
        </p:txBody>
      </p:sp>
      <p:sp>
        <p:nvSpPr>
          <p:cNvPr id="121" name="Rectangle 120"/>
          <p:cNvSpPr/>
          <p:nvPr/>
        </p:nvSpPr>
        <p:spPr>
          <a:xfrm>
            <a:off x="2721905" y="3801068"/>
            <a:ext cx="280846" cy="219291"/>
          </a:xfrm>
          <a:prstGeom prst="rect">
            <a:avLst/>
          </a:prstGeom>
        </p:spPr>
        <p:txBody>
          <a:bodyPr wrap="none">
            <a:spAutoFit/>
          </a:bodyPr>
          <a:lstStyle/>
          <a:p>
            <a:r>
              <a:rPr lang="en-US" sz="825" b="1" dirty="0">
                <a:solidFill>
                  <a:srgbClr val="FF0000"/>
                </a:solidFill>
                <a:latin typeface="Arial Narrow" panose="020B0606020202030204" pitchFamily="34" charset="0"/>
              </a:rPr>
              <a:t>27</a:t>
            </a:r>
          </a:p>
        </p:txBody>
      </p:sp>
      <p:sp>
        <p:nvSpPr>
          <p:cNvPr id="122" name="Rectangle 121"/>
          <p:cNvSpPr/>
          <p:nvPr/>
        </p:nvSpPr>
        <p:spPr>
          <a:xfrm>
            <a:off x="2452588" y="3742760"/>
            <a:ext cx="280846" cy="219291"/>
          </a:xfrm>
          <a:prstGeom prst="rect">
            <a:avLst/>
          </a:prstGeom>
        </p:spPr>
        <p:txBody>
          <a:bodyPr wrap="none">
            <a:spAutoFit/>
          </a:bodyPr>
          <a:lstStyle/>
          <a:p>
            <a:r>
              <a:rPr lang="en-US" sz="825" b="1" dirty="0">
                <a:solidFill>
                  <a:srgbClr val="FF0000"/>
                </a:solidFill>
                <a:latin typeface="Arial Narrow" panose="020B0606020202030204" pitchFamily="34" charset="0"/>
              </a:rPr>
              <a:t>28</a:t>
            </a:r>
          </a:p>
        </p:txBody>
      </p:sp>
      <p:sp>
        <p:nvSpPr>
          <p:cNvPr id="123" name="Rectangle 122"/>
          <p:cNvSpPr/>
          <p:nvPr/>
        </p:nvSpPr>
        <p:spPr>
          <a:xfrm>
            <a:off x="2465066" y="4021173"/>
            <a:ext cx="264816" cy="196208"/>
          </a:xfrm>
          <a:prstGeom prst="rect">
            <a:avLst/>
          </a:prstGeom>
        </p:spPr>
        <p:txBody>
          <a:bodyPr wrap="none">
            <a:spAutoFit/>
          </a:bodyPr>
          <a:lstStyle/>
          <a:p>
            <a:r>
              <a:rPr lang="en-US" sz="675" b="1" dirty="0">
                <a:solidFill>
                  <a:srgbClr val="FF0000"/>
                </a:solidFill>
                <a:latin typeface="Arial Narrow" panose="020B0606020202030204" pitchFamily="34" charset="0"/>
              </a:rPr>
              <a:t>29</a:t>
            </a:r>
          </a:p>
        </p:txBody>
      </p:sp>
      <p:sp>
        <p:nvSpPr>
          <p:cNvPr id="124" name="Rectangle 123"/>
          <p:cNvSpPr/>
          <p:nvPr/>
        </p:nvSpPr>
        <p:spPr>
          <a:xfrm>
            <a:off x="2653575" y="4009198"/>
            <a:ext cx="343364" cy="219291"/>
          </a:xfrm>
          <a:prstGeom prst="rect">
            <a:avLst/>
          </a:prstGeom>
        </p:spPr>
        <p:txBody>
          <a:bodyPr wrap="none">
            <a:spAutoFit/>
          </a:bodyPr>
          <a:lstStyle/>
          <a:p>
            <a:r>
              <a:rPr lang="en-US" sz="825" b="1" dirty="0" smtClean="0">
                <a:solidFill>
                  <a:srgbClr val="FF0000"/>
                </a:solidFill>
                <a:latin typeface="Arial Narrow" panose="020B0606020202030204" pitchFamily="34" charset="0"/>
              </a:rPr>
              <a:t>29A</a:t>
            </a:r>
            <a:endParaRPr lang="en-US" sz="825" b="1" dirty="0">
              <a:solidFill>
                <a:srgbClr val="FF0000"/>
              </a:solidFill>
              <a:latin typeface="Arial Narrow" panose="020B0606020202030204" pitchFamily="34" charset="0"/>
            </a:endParaRPr>
          </a:p>
        </p:txBody>
      </p:sp>
      <p:sp>
        <p:nvSpPr>
          <p:cNvPr id="125" name="Rectangle 124"/>
          <p:cNvSpPr/>
          <p:nvPr/>
        </p:nvSpPr>
        <p:spPr>
          <a:xfrm>
            <a:off x="2487198" y="4175204"/>
            <a:ext cx="193142" cy="219291"/>
          </a:xfrm>
          <a:prstGeom prst="rect">
            <a:avLst/>
          </a:prstGeom>
        </p:spPr>
        <p:txBody>
          <a:bodyPr wrap="square">
            <a:spAutoFit/>
          </a:bodyPr>
          <a:lstStyle/>
          <a:p>
            <a:r>
              <a:rPr lang="en-US" sz="825" b="1" dirty="0">
                <a:solidFill>
                  <a:srgbClr val="FF0000"/>
                </a:solidFill>
                <a:latin typeface="Arial Narrow" panose="020B0606020202030204" pitchFamily="34" charset="0"/>
              </a:rPr>
              <a:t>1</a:t>
            </a:r>
          </a:p>
        </p:txBody>
      </p:sp>
      <p:sp>
        <p:nvSpPr>
          <p:cNvPr id="126" name="Rectangle 125"/>
          <p:cNvSpPr/>
          <p:nvPr/>
        </p:nvSpPr>
        <p:spPr>
          <a:xfrm>
            <a:off x="2697931" y="4171068"/>
            <a:ext cx="232756" cy="219291"/>
          </a:xfrm>
          <a:prstGeom prst="rect">
            <a:avLst/>
          </a:prstGeom>
        </p:spPr>
        <p:txBody>
          <a:bodyPr wrap="none">
            <a:spAutoFit/>
          </a:bodyPr>
          <a:lstStyle/>
          <a:p>
            <a:r>
              <a:rPr lang="en-US" sz="825" b="1" dirty="0">
                <a:solidFill>
                  <a:srgbClr val="FF0000"/>
                </a:solidFill>
                <a:latin typeface="Arial Narrow" panose="020B0606020202030204" pitchFamily="34" charset="0"/>
              </a:rPr>
              <a:t>2</a:t>
            </a:r>
          </a:p>
        </p:txBody>
      </p:sp>
      <p:sp>
        <p:nvSpPr>
          <p:cNvPr id="127" name="Rectangle 126"/>
          <p:cNvSpPr/>
          <p:nvPr/>
        </p:nvSpPr>
        <p:spPr>
          <a:xfrm>
            <a:off x="2933259" y="4271214"/>
            <a:ext cx="232756" cy="219291"/>
          </a:xfrm>
          <a:prstGeom prst="rect">
            <a:avLst/>
          </a:prstGeom>
        </p:spPr>
        <p:txBody>
          <a:bodyPr wrap="none">
            <a:spAutoFit/>
          </a:bodyPr>
          <a:lstStyle/>
          <a:p>
            <a:r>
              <a:rPr lang="en-US" sz="825" b="1" dirty="0">
                <a:solidFill>
                  <a:srgbClr val="FF0000"/>
                </a:solidFill>
                <a:latin typeface="Arial Narrow" panose="020B0606020202030204" pitchFamily="34" charset="0"/>
              </a:rPr>
              <a:t>3</a:t>
            </a:r>
          </a:p>
        </p:txBody>
      </p:sp>
      <p:sp>
        <p:nvSpPr>
          <p:cNvPr id="128" name="Rectangle 127"/>
          <p:cNvSpPr/>
          <p:nvPr/>
        </p:nvSpPr>
        <p:spPr>
          <a:xfrm>
            <a:off x="3217769" y="4262535"/>
            <a:ext cx="179316" cy="219291"/>
          </a:xfrm>
          <a:prstGeom prst="rect">
            <a:avLst/>
          </a:prstGeom>
        </p:spPr>
        <p:txBody>
          <a:bodyPr wrap="square">
            <a:spAutoFit/>
          </a:bodyPr>
          <a:lstStyle/>
          <a:p>
            <a:r>
              <a:rPr lang="en-US" sz="825" b="1" dirty="0">
                <a:solidFill>
                  <a:srgbClr val="FF0000"/>
                </a:solidFill>
                <a:latin typeface="Arial Narrow" panose="020B0606020202030204" pitchFamily="34" charset="0"/>
              </a:rPr>
              <a:t>4</a:t>
            </a:r>
          </a:p>
        </p:txBody>
      </p:sp>
      <p:sp>
        <p:nvSpPr>
          <p:cNvPr id="129" name="Rectangle 128"/>
          <p:cNvSpPr/>
          <p:nvPr/>
        </p:nvSpPr>
        <p:spPr>
          <a:xfrm>
            <a:off x="3646118" y="4208868"/>
            <a:ext cx="232756" cy="219291"/>
          </a:xfrm>
          <a:prstGeom prst="rect">
            <a:avLst/>
          </a:prstGeom>
        </p:spPr>
        <p:txBody>
          <a:bodyPr wrap="none">
            <a:spAutoFit/>
          </a:bodyPr>
          <a:lstStyle/>
          <a:p>
            <a:r>
              <a:rPr lang="en-US" sz="825" b="1" dirty="0">
                <a:solidFill>
                  <a:srgbClr val="FF0000"/>
                </a:solidFill>
                <a:latin typeface="Arial Narrow" panose="020B0606020202030204" pitchFamily="34" charset="0"/>
              </a:rPr>
              <a:t>5</a:t>
            </a:r>
          </a:p>
        </p:txBody>
      </p:sp>
      <p:sp>
        <p:nvSpPr>
          <p:cNvPr id="130" name="Rectangle 129"/>
          <p:cNvSpPr/>
          <p:nvPr/>
        </p:nvSpPr>
        <p:spPr>
          <a:xfrm>
            <a:off x="4136877" y="3972702"/>
            <a:ext cx="232756" cy="219291"/>
          </a:xfrm>
          <a:prstGeom prst="rect">
            <a:avLst/>
          </a:prstGeom>
        </p:spPr>
        <p:txBody>
          <a:bodyPr wrap="none">
            <a:spAutoFit/>
          </a:bodyPr>
          <a:lstStyle/>
          <a:p>
            <a:r>
              <a:rPr lang="en-US" sz="825" b="1" dirty="0">
                <a:solidFill>
                  <a:srgbClr val="FF0000"/>
                </a:solidFill>
                <a:latin typeface="Arial Narrow" panose="020B0606020202030204" pitchFamily="34" charset="0"/>
              </a:rPr>
              <a:t>6</a:t>
            </a:r>
          </a:p>
        </p:txBody>
      </p:sp>
      <p:sp>
        <p:nvSpPr>
          <p:cNvPr id="131" name="Rectangle 130"/>
          <p:cNvSpPr/>
          <p:nvPr/>
        </p:nvSpPr>
        <p:spPr>
          <a:xfrm>
            <a:off x="4511984" y="3878302"/>
            <a:ext cx="232756" cy="219291"/>
          </a:xfrm>
          <a:prstGeom prst="rect">
            <a:avLst/>
          </a:prstGeom>
        </p:spPr>
        <p:txBody>
          <a:bodyPr wrap="none">
            <a:spAutoFit/>
          </a:bodyPr>
          <a:lstStyle/>
          <a:p>
            <a:r>
              <a:rPr lang="en-US" sz="825" b="1" dirty="0">
                <a:solidFill>
                  <a:srgbClr val="FF0000"/>
                </a:solidFill>
                <a:latin typeface="Arial Narrow" panose="020B0606020202030204" pitchFamily="34" charset="0"/>
              </a:rPr>
              <a:t>7</a:t>
            </a:r>
          </a:p>
        </p:txBody>
      </p:sp>
      <p:sp>
        <p:nvSpPr>
          <p:cNvPr id="134" name="Rectangle 133"/>
          <p:cNvSpPr/>
          <p:nvPr/>
        </p:nvSpPr>
        <p:spPr>
          <a:xfrm>
            <a:off x="5509204" y="3822758"/>
            <a:ext cx="232756" cy="219291"/>
          </a:xfrm>
          <a:prstGeom prst="rect">
            <a:avLst/>
          </a:prstGeom>
        </p:spPr>
        <p:txBody>
          <a:bodyPr wrap="none">
            <a:spAutoFit/>
          </a:bodyPr>
          <a:lstStyle/>
          <a:p>
            <a:r>
              <a:rPr lang="en-US" sz="825" b="1" dirty="0">
                <a:solidFill>
                  <a:srgbClr val="FF0000"/>
                </a:solidFill>
                <a:latin typeface="Arial Narrow" panose="020B0606020202030204" pitchFamily="34" charset="0"/>
              </a:rPr>
              <a:t>9</a:t>
            </a:r>
          </a:p>
        </p:txBody>
      </p:sp>
      <p:sp>
        <p:nvSpPr>
          <p:cNvPr id="135" name="Rectangle 134"/>
          <p:cNvSpPr/>
          <p:nvPr/>
        </p:nvSpPr>
        <p:spPr>
          <a:xfrm>
            <a:off x="5528165" y="4120437"/>
            <a:ext cx="280846" cy="219291"/>
          </a:xfrm>
          <a:prstGeom prst="rect">
            <a:avLst/>
          </a:prstGeom>
        </p:spPr>
        <p:txBody>
          <a:bodyPr wrap="none">
            <a:spAutoFit/>
          </a:bodyPr>
          <a:lstStyle/>
          <a:p>
            <a:r>
              <a:rPr lang="en-US" sz="825" b="1" dirty="0">
                <a:solidFill>
                  <a:srgbClr val="FF0000"/>
                </a:solidFill>
                <a:latin typeface="Arial Narrow" panose="020B0606020202030204" pitchFamily="34" charset="0"/>
              </a:rPr>
              <a:t>10</a:t>
            </a:r>
          </a:p>
        </p:txBody>
      </p:sp>
      <p:sp>
        <p:nvSpPr>
          <p:cNvPr id="136" name="Rectangle 135"/>
          <p:cNvSpPr/>
          <p:nvPr/>
        </p:nvSpPr>
        <p:spPr>
          <a:xfrm>
            <a:off x="5050532" y="4089952"/>
            <a:ext cx="341996" cy="219291"/>
          </a:xfrm>
          <a:prstGeom prst="rect">
            <a:avLst/>
          </a:prstGeom>
        </p:spPr>
        <p:txBody>
          <a:bodyPr wrap="square">
            <a:spAutoFit/>
          </a:bodyPr>
          <a:lstStyle/>
          <a:p>
            <a:r>
              <a:rPr lang="en-US" sz="825" b="1" dirty="0">
                <a:solidFill>
                  <a:srgbClr val="FF0000"/>
                </a:solidFill>
                <a:latin typeface="Arial Narrow" panose="020B0606020202030204" pitchFamily="34" charset="0"/>
              </a:rPr>
              <a:t>11</a:t>
            </a:r>
          </a:p>
        </p:txBody>
      </p:sp>
      <p:sp>
        <p:nvSpPr>
          <p:cNvPr id="137" name="Rectangle 136"/>
          <p:cNvSpPr/>
          <p:nvPr/>
        </p:nvSpPr>
        <p:spPr>
          <a:xfrm>
            <a:off x="4635355" y="4182132"/>
            <a:ext cx="280846" cy="219291"/>
          </a:xfrm>
          <a:prstGeom prst="rect">
            <a:avLst/>
          </a:prstGeom>
        </p:spPr>
        <p:txBody>
          <a:bodyPr wrap="none">
            <a:spAutoFit/>
          </a:bodyPr>
          <a:lstStyle/>
          <a:p>
            <a:r>
              <a:rPr lang="en-US" sz="825" b="1" dirty="0">
                <a:solidFill>
                  <a:srgbClr val="FF0000"/>
                </a:solidFill>
                <a:latin typeface="Arial Narrow" panose="020B0606020202030204" pitchFamily="34" charset="0"/>
              </a:rPr>
              <a:t>12</a:t>
            </a:r>
          </a:p>
        </p:txBody>
      </p:sp>
      <p:sp>
        <p:nvSpPr>
          <p:cNvPr id="138" name="Rectangle 137"/>
          <p:cNvSpPr/>
          <p:nvPr/>
        </p:nvSpPr>
        <p:spPr>
          <a:xfrm>
            <a:off x="4775777" y="4357256"/>
            <a:ext cx="315768" cy="219291"/>
          </a:xfrm>
          <a:prstGeom prst="rect">
            <a:avLst/>
          </a:prstGeom>
        </p:spPr>
        <p:txBody>
          <a:bodyPr wrap="square">
            <a:spAutoFit/>
          </a:bodyPr>
          <a:lstStyle/>
          <a:p>
            <a:r>
              <a:rPr lang="en-US" sz="825" b="1" dirty="0">
                <a:solidFill>
                  <a:srgbClr val="FF0000"/>
                </a:solidFill>
                <a:latin typeface="Arial Narrow" panose="020B0606020202030204" pitchFamily="34" charset="0"/>
              </a:rPr>
              <a:t>13</a:t>
            </a:r>
          </a:p>
        </p:txBody>
      </p:sp>
      <p:cxnSp>
        <p:nvCxnSpPr>
          <p:cNvPr id="140" name="Straight Arrow Connector 139"/>
          <p:cNvCxnSpPr/>
          <p:nvPr/>
        </p:nvCxnSpPr>
        <p:spPr>
          <a:xfrm>
            <a:off x="1642133" y="4373264"/>
            <a:ext cx="955006" cy="20698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1" name="Rectangle 140"/>
          <p:cNvSpPr/>
          <p:nvPr/>
        </p:nvSpPr>
        <p:spPr>
          <a:xfrm>
            <a:off x="5076283" y="4343703"/>
            <a:ext cx="280846" cy="219291"/>
          </a:xfrm>
          <a:prstGeom prst="rect">
            <a:avLst/>
          </a:prstGeom>
        </p:spPr>
        <p:txBody>
          <a:bodyPr wrap="none">
            <a:spAutoFit/>
          </a:bodyPr>
          <a:lstStyle/>
          <a:p>
            <a:r>
              <a:rPr lang="en-US" sz="825" b="1" dirty="0">
                <a:solidFill>
                  <a:srgbClr val="FF0000"/>
                </a:solidFill>
                <a:latin typeface="Arial Narrow" panose="020B0606020202030204" pitchFamily="34" charset="0"/>
              </a:rPr>
              <a:t>14</a:t>
            </a:r>
          </a:p>
        </p:txBody>
      </p:sp>
      <p:sp>
        <p:nvSpPr>
          <p:cNvPr id="142" name="Rectangle 141"/>
          <p:cNvSpPr/>
          <p:nvPr/>
        </p:nvSpPr>
        <p:spPr>
          <a:xfrm>
            <a:off x="4843827" y="3396430"/>
            <a:ext cx="280846" cy="219291"/>
          </a:xfrm>
          <a:prstGeom prst="rect">
            <a:avLst/>
          </a:prstGeom>
        </p:spPr>
        <p:txBody>
          <a:bodyPr wrap="none">
            <a:spAutoFit/>
          </a:bodyPr>
          <a:lstStyle/>
          <a:p>
            <a:r>
              <a:rPr lang="en-US" sz="825" b="1" dirty="0">
                <a:solidFill>
                  <a:srgbClr val="FF0000"/>
                </a:solidFill>
                <a:latin typeface="Arial Narrow" panose="020B0606020202030204" pitchFamily="34" charset="0"/>
              </a:rPr>
              <a:t>15</a:t>
            </a:r>
          </a:p>
        </p:txBody>
      </p:sp>
      <p:sp>
        <p:nvSpPr>
          <p:cNvPr id="143" name="Rectangle 142"/>
          <p:cNvSpPr/>
          <p:nvPr/>
        </p:nvSpPr>
        <p:spPr>
          <a:xfrm>
            <a:off x="5057121" y="4590609"/>
            <a:ext cx="280846" cy="219291"/>
          </a:xfrm>
          <a:prstGeom prst="rect">
            <a:avLst/>
          </a:prstGeom>
        </p:spPr>
        <p:txBody>
          <a:bodyPr wrap="none">
            <a:spAutoFit/>
          </a:bodyPr>
          <a:lstStyle/>
          <a:p>
            <a:r>
              <a:rPr lang="en-US" sz="825" b="1" dirty="0">
                <a:solidFill>
                  <a:srgbClr val="FF0000"/>
                </a:solidFill>
                <a:latin typeface="Arial Narrow" panose="020B0606020202030204" pitchFamily="34" charset="0"/>
              </a:rPr>
              <a:t>16</a:t>
            </a:r>
          </a:p>
        </p:txBody>
      </p:sp>
      <p:sp>
        <p:nvSpPr>
          <p:cNvPr id="144" name="Rectangle 143"/>
          <p:cNvSpPr/>
          <p:nvPr/>
        </p:nvSpPr>
        <p:spPr>
          <a:xfrm>
            <a:off x="4799400" y="4574412"/>
            <a:ext cx="280846" cy="219291"/>
          </a:xfrm>
          <a:prstGeom prst="rect">
            <a:avLst/>
          </a:prstGeom>
        </p:spPr>
        <p:txBody>
          <a:bodyPr wrap="none">
            <a:spAutoFit/>
          </a:bodyPr>
          <a:lstStyle/>
          <a:p>
            <a:r>
              <a:rPr lang="en-US" sz="825" b="1" dirty="0">
                <a:solidFill>
                  <a:srgbClr val="FF0000"/>
                </a:solidFill>
                <a:latin typeface="Arial Narrow" panose="020B0606020202030204" pitchFamily="34" charset="0"/>
              </a:rPr>
              <a:t>17</a:t>
            </a:r>
          </a:p>
        </p:txBody>
      </p:sp>
      <p:sp>
        <p:nvSpPr>
          <p:cNvPr id="145" name="Rectangle 144"/>
          <p:cNvSpPr/>
          <p:nvPr/>
        </p:nvSpPr>
        <p:spPr>
          <a:xfrm>
            <a:off x="4553525" y="4482763"/>
            <a:ext cx="280846" cy="219291"/>
          </a:xfrm>
          <a:prstGeom prst="rect">
            <a:avLst/>
          </a:prstGeom>
        </p:spPr>
        <p:txBody>
          <a:bodyPr wrap="none">
            <a:spAutoFit/>
          </a:bodyPr>
          <a:lstStyle/>
          <a:p>
            <a:r>
              <a:rPr lang="en-US" sz="825" b="1" dirty="0">
                <a:solidFill>
                  <a:srgbClr val="FF0000"/>
                </a:solidFill>
                <a:latin typeface="Arial Narrow" panose="020B0606020202030204" pitchFamily="34" charset="0"/>
              </a:rPr>
              <a:t>18</a:t>
            </a:r>
          </a:p>
        </p:txBody>
      </p:sp>
      <p:sp>
        <p:nvSpPr>
          <p:cNvPr id="146" name="Rectangle 145"/>
          <p:cNvSpPr/>
          <p:nvPr/>
        </p:nvSpPr>
        <p:spPr>
          <a:xfrm>
            <a:off x="4279724" y="4586247"/>
            <a:ext cx="280846" cy="219291"/>
          </a:xfrm>
          <a:prstGeom prst="rect">
            <a:avLst/>
          </a:prstGeom>
        </p:spPr>
        <p:txBody>
          <a:bodyPr wrap="none">
            <a:spAutoFit/>
          </a:bodyPr>
          <a:lstStyle/>
          <a:p>
            <a:r>
              <a:rPr lang="en-US" sz="825" b="1" dirty="0">
                <a:solidFill>
                  <a:srgbClr val="FF0000"/>
                </a:solidFill>
                <a:latin typeface="Arial Narrow" panose="020B0606020202030204" pitchFamily="34" charset="0"/>
              </a:rPr>
              <a:t>19</a:t>
            </a:r>
          </a:p>
        </p:txBody>
      </p:sp>
      <p:sp>
        <p:nvSpPr>
          <p:cNvPr id="148" name="Rectangle 147"/>
          <p:cNvSpPr/>
          <p:nvPr/>
        </p:nvSpPr>
        <p:spPr>
          <a:xfrm>
            <a:off x="3113964" y="4499433"/>
            <a:ext cx="280846" cy="219291"/>
          </a:xfrm>
          <a:prstGeom prst="rect">
            <a:avLst/>
          </a:prstGeom>
        </p:spPr>
        <p:txBody>
          <a:bodyPr wrap="none">
            <a:spAutoFit/>
          </a:bodyPr>
          <a:lstStyle/>
          <a:p>
            <a:r>
              <a:rPr lang="en-US" sz="825" b="1" dirty="0">
                <a:solidFill>
                  <a:srgbClr val="FF0000"/>
                </a:solidFill>
                <a:latin typeface="Arial Narrow" panose="020B0606020202030204" pitchFamily="34" charset="0"/>
              </a:rPr>
              <a:t>22</a:t>
            </a:r>
          </a:p>
        </p:txBody>
      </p:sp>
      <p:sp>
        <p:nvSpPr>
          <p:cNvPr id="149" name="Rectangle 148"/>
          <p:cNvSpPr/>
          <p:nvPr/>
        </p:nvSpPr>
        <p:spPr>
          <a:xfrm>
            <a:off x="3734751" y="4556113"/>
            <a:ext cx="280846" cy="219291"/>
          </a:xfrm>
          <a:prstGeom prst="rect">
            <a:avLst/>
          </a:prstGeom>
        </p:spPr>
        <p:txBody>
          <a:bodyPr wrap="none">
            <a:spAutoFit/>
          </a:bodyPr>
          <a:lstStyle/>
          <a:p>
            <a:r>
              <a:rPr lang="en-US" sz="825" b="1" dirty="0">
                <a:solidFill>
                  <a:srgbClr val="FF0000"/>
                </a:solidFill>
                <a:latin typeface="Arial Narrow" panose="020B0606020202030204" pitchFamily="34" charset="0"/>
              </a:rPr>
              <a:t>20</a:t>
            </a:r>
          </a:p>
        </p:txBody>
      </p:sp>
      <p:sp>
        <p:nvSpPr>
          <p:cNvPr id="151" name="Rectangle 150"/>
          <p:cNvSpPr/>
          <p:nvPr/>
        </p:nvSpPr>
        <p:spPr>
          <a:xfrm>
            <a:off x="3496000" y="4592641"/>
            <a:ext cx="280846" cy="219291"/>
          </a:xfrm>
          <a:prstGeom prst="rect">
            <a:avLst/>
          </a:prstGeom>
        </p:spPr>
        <p:txBody>
          <a:bodyPr wrap="none">
            <a:spAutoFit/>
          </a:bodyPr>
          <a:lstStyle/>
          <a:p>
            <a:r>
              <a:rPr lang="en-US" sz="825" b="1" dirty="0">
                <a:solidFill>
                  <a:srgbClr val="FF0000"/>
                </a:solidFill>
                <a:latin typeface="Arial Narrow" panose="020B0606020202030204" pitchFamily="34" charset="0"/>
              </a:rPr>
              <a:t>21</a:t>
            </a:r>
          </a:p>
        </p:txBody>
      </p:sp>
      <p:sp>
        <p:nvSpPr>
          <p:cNvPr id="152" name="Rectangle 151"/>
          <p:cNvSpPr/>
          <p:nvPr/>
        </p:nvSpPr>
        <p:spPr>
          <a:xfrm flipH="1">
            <a:off x="2662452" y="4322618"/>
            <a:ext cx="350912" cy="219291"/>
          </a:xfrm>
          <a:prstGeom prst="rect">
            <a:avLst/>
          </a:prstGeom>
        </p:spPr>
        <p:txBody>
          <a:bodyPr wrap="square">
            <a:spAutoFit/>
          </a:bodyPr>
          <a:lstStyle/>
          <a:p>
            <a:r>
              <a:rPr lang="en-US" sz="825" b="1" dirty="0">
                <a:solidFill>
                  <a:srgbClr val="FF0000"/>
                </a:solidFill>
                <a:latin typeface="Arial Narrow" panose="020B0606020202030204" pitchFamily="34" charset="0"/>
              </a:rPr>
              <a:t>24</a:t>
            </a:r>
          </a:p>
        </p:txBody>
      </p:sp>
      <p:sp>
        <p:nvSpPr>
          <p:cNvPr id="153" name="Rectangle 152"/>
          <p:cNvSpPr/>
          <p:nvPr/>
        </p:nvSpPr>
        <p:spPr>
          <a:xfrm>
            <a:off x="1413763" y="4259764"/>
            <a:ext cx="280846" cy="219291"/>
          </a:xfrm>
          <a:prstGeom prst="rect">
            <a:avLst/>
          </a:prstGeom>
        </p:spPr>
        <p:txBody>
          <a:bodyPr wrap="none">
            <a:spAutoFit/>
          </a:bodyPr>
          <a:lstStyle/>
          <a:p>
            <a:r>
              <a:rPr lang="en-US" sz="825" b="1" dirty="0">
                <a:solidFill>
                  <a:srgbClr val="FF0000"/>
                </a:solidFill>
                <a:latin typeface="Arial Narrow" panose="020B0606020202030204" pitchFamily="34" charset="0"/>
              </a:rPr>
              <a:t>25</a:t>
            </a:r>
          </a:p>
        </p:txBody>
      </p:sp>
      <p:sp>
        <p:nvSpPr>
          <p:cNvPr id="154" name="Rectangle 153"/>
          <p:cNvSpPr/>
          <p:nvPr/>
        </p:nvSpPr>
        <p:spPr>
          <a:xfrm>
            <a:off x="2917226" y="4496864"/>
            <a:ext cx="280846" cy="219291"/>
          </a:xfrm>
          <a:prstGeom prst="rect">
            <a:avLst/>
          </a:prstGeom>
        </p:spPr>
        <p:txBody>
          <a:bodyPr wrap="none">
            <a:spAutoFit/>
          </a:bodyPr>
          <a:lstStyle/>
          <a:p>
            <a:r>
              <a:rPr lang="en-US" sz="825" b="1" dirty="0">
                <a:solidFill>
                  <a:srgbClr val="FF0000"/>
                </a:solidFill>
                <a:latin typeface="Arial Narrow" panose="020B0606020202030204" pitchFamily="34" charset="0"/>
              </a:rPr>
              <a:t>23</a:t>
            </a:r>
          </a:p>
        </p:txBody>
      </p:sp>
      <p:sp>
        <p:nvSpPr>
          <p:cNvPr id="155" name="Rectangle 154"/>
          <p:cNvSpPr/>
          <p:nvPr/>
        </p:nvSpPr>
        <p:spPr>
          <a:xfrm>
            <a:off x="1392382" y="4434919"/>
            <a:ext cx="280087" cy="219291"/>
          </a:xfrm>
          <a:prstGeom prst="rect">
            <a:avLst/>
          </a:prstGeom>
        </p:spPr>
        <p:txBody>
          <a:bodyPr wrap="square">
            <a:spAutoFit/>
          </a:bodyPr>
          <a:lstStyle/>
          <a:p>
            <a:r>
              <a:rPr lang="en-US" sz="825" b="1" dirty="0">
                <a:solidFill>
                  <a:srgbClr val="FF0000"/>
                </a:solidFill>
                <a:latin typeface="Arial Narrow" panose="020B0606020202030204" pitchFamily="34" charset="0"/>
              </a:rPr>
              <a:t>26</a:t>
            </a:r>
          </a:p>
        </p:txBody>
      </p:sp>
      <p:sp>
        <p:nvSpPr>
          <p:cNvPr id="156" name="Rectangle 155"/>
          <p:cNvSpPr/>
          <p:nvPr/>
        </p:nvSpPr>
        <p:spPr>
          <a:xfrm>
            <a:off x="3167707" y="4711364"/>
            <a:ext cx="280846" cy="219291"/>
          </a:xfrm>
          <a:prstGeom prst="rect">
            <a:avLst/>
          </a:prstGeom>
        </p:spPr>
        <p:txBody>
          <a:bodyPr wrap="none">
            <a:spAutoFit/>
          </a:bodyPr>
          <a:lstStyle/>
          <a:p>
            <a:r>
              <a:rPr lang="en-US" sz="825" b="1" dirty="0">
                <a:solidFill>
                  <a:srgbClr val="FF0000"/>
                </a:solidFill>
                <a:latin typeface="Arial Narrow" panose="020B0606020202030204" pitchFamily="34" charset="0"/>
              </a:rPr>
              <a:t>28</a:t>
            </a:r>
          </a:p>
        </p:txBody>
      </p:sp>
      <p:sp>
        <p:nvSpPr>
          <p:cNvPr id="157" name="Rectangle 156"/>
          <p:cNvSpPr/>
          <p:nvPr/>
        </p:nvSpPr>
        <p:spPr>
          <a:xfrm>
            <a:off x="2643897" y="4630367"/>
            <a:ext cx="280846" cy="219291"/>
          </a:xfrm>
          <a:prstGeom prst="rect">
            <a:avLst/>
          </a:prstGeom>
        </p:spPr>
        <p:txBody>
          <a:bodyPr wrap="none">
            <a:spAutoFit/>
          </a:bodyPr>
          <a:lstStyle/>
          <a:p>
            <a:r>
              <a:rPr lang="en-US" sz="825" b="1" dirty="0">
                <a:solidFill>
                  <a:srgbClr val="FF0000"/>
                </a:solidFill>
                <a:latin typeface="Arial Narrow" panose="020B0606020202030204" pitchFamily="34" charset="0"/>
              </a:rPr>
              <a:t>27</a:t>
            </a:r>
          </a:p>
        </p:txBody>
      </p:sp>
      <p:cxnSp>
        <p:nvCxnSpPr>
          <p:cNvPr id="158" name="Straight Arrow Connector 157"/>
          <p:cNvCxnSpPr/>
          <p:nvPr/>
        </p:nvCxnSpPr>
        <p:spPr>
          <a:xfrm>
            <a:off x="1679030" y="4567970"/>
            <a:ext cx="922854" cy="18337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3" name="Rectangle 162"/>
          <p:cNvSpPr/>
          <p:nvPr/>
        </p:nvSpPr>
        <p:spPr>
          <a:xfrm>
            <a:off x="4780764" y="4742431"/>
            <a:ext cx="280846" cy="219291"/>
          </a:xfrm>
          <a:prstGeom prst="rect">
            <a:avLst/>
          </a:prstGeom>
        </p:spPr>
        <p:txBody>
          <a:bodyPr wrap="none">
            <a:spAutoFit/>
          </a:bodyPr>
          <a:lstStyle/>
          <a:p>
            <a:r>
              <a:rPr lang="en-US" sz="825" b="1" dirty="0">
                <a:solidFill>
                  <a:srgbClr val="FF0000"/>
                </a:solidFill>
                <a:latin typeface="Arial Narrow" panose="020B0606020202030204" pitchFamily="34" charset="0"/>
              </a:rPr>
              <a:t>29</a:t>
            </a:r>
          </a:p>
        </p:txBody>
      </p:sp>
      <p:sp>
        <p:nvSpPr>
          <p:cNvPr id="164" name="Rectangle 163"/>
          <p:cNvSpPr/>
          <p:nvPr/>
        </p:nvSpPr>
        <p:spPr>
          <a:xfrm>
            <a:off x="5071081" y="4739063"/>
            <a:ext cx="280846" cy="219291"/>
          </a:xfrm>
          <a:prstGeom prst="rect">
            <a:avLst/>
          </a:prstGeom>
        </p:spPr>
        <p:txBody>
          <a:bodyPr wrap="none">
            <a:spAutoFit/>
          </a:bodyPr>
          <a:lstStyle/>
          <a:p>
            <a:r>
              <a:rPr lang="en-US" sz="825" b="1" dirty="0">
                <a:solidFill>
                  <a:srgbClr val="FF0000"/>
                </a:solidFill>
                <a:latin typeface="Arial Narrow" panose="020B0606020202030204" pitchFamily="34" charset="0"/>
              </a:rPr>
              <a:t>30</a:t>
            </a:r>
          </a:p>
        </p:txBody>
      </p:sp>
      <p:sp>
        <p:nvSpPr>
          <p:cNvPr id="165" name="Rectangle 164"/>
          <p:cNvSpPr/>
          <p:nvPr/>
        </p:nvSpPr>
        <p:spPr>
          <a:xfrm>
            <a:off x="4941891" y="4912564"/>
            <a:ext cx="280846" cy="219291"/>
          </a:xfrm>
          <a:prstGeom prst="rect">
            <a:avLst/>
          </a:prstGeom>
        </p:spPr>
        <p:txBody>
          <a:bodyPr wrap="none">
            <a:spAutoFit/>
          </a:bodyPr>
          <a:lstStyle/>
          <a:p>
            <a:r>
              <a:rPr lang="en-US" sz="825" b="1" dirty="0">
                <a:solidFill>
                  <a:srgbClr val="FF0000"/>
                </a:solidFill>
                <a:latin typeface="Arial Narrow" panose="020B0606020202030204" pitchFamily="34" charset="0"/>
              </a:rPr>
              <a:t>31</a:t>
            </a:r>
          </a:p>
        </p:txBody>
      </p:sp>
      <p:sp>
        <p:nvSpPr>
          <p:cNvPr id="166" name="Rectangle 165"/>
          <p:cNvSpPr/>
          <p:nvPr/>
        </p:nvSpPr>
        <p:spPr>
          <a:xfrm>
            <a:off x="4574827" y="4847009"/>
            <a:ext cx="280846" cy="219291"/>
          </a:xfrm>
          <a:prstGeom prst="rect">
            <a:avLst/>
          </a:prstGeom>
        </p:spPr>
        <p:txBody>
          <a:bodyPr wrap="none">
            <a:spAutoFit/>
          </a:bodyPr>
          <a:lstStyle/>
          <a:p>
            <a:r>
              <a:rPr lang="en-US" sz="825" b="1" dirty="0">
                <a:solidFill>
                  <a:srgbClr val="FF0000"/>
                </a:solidFill>
                <a:latin typeface="Arial Narrow" panose="020B0606020202030204" pitchFamily="34" charset="0"/>
              </a:rPr>
              <a:t>32</a:t>
            </a:r>
          </a:p>
        </p:txBody>
      </p:sp>
      <p:sp>
        <p:nvSpPr>
          <p:cNvPr id="167" name="Rectangle 166"/>
          <p:cNvSpPr/>
          <p:nvPr/>
        </p:nvSpPr>
        <p:spPr>
          <a:xfrm>
            <a:off x="4110066" y="4912338"/>
            <a:ext cx="280846" cy="219291"/>
          </a:xfrm>
          <a:prstGeom prst="rect">
            <a:avLst/>
          </a:prstGeom>
        </p:spPr>
        <p:txBody>
          <a:bodyPr wrap="none">
            <a:spAutoFit/>
          </a:bodyPr>
          <a:lstStyle/>
          <a:p>
            <a:r>
              <a:rPr lang="en-US" sz="825" b="1" dirty="0">
                <a:solidFill>
                  <a:srgbClr val="FF0000"/>
                </a:solidFill>
                <a:latin typeface="Arial Narrow" panose="020B0606020202030204" pitchFamily="34" charset="0"/>
              </a:rPr>
              <a:t>33</a:t>
            </a:r>
          </a:p>
        </p:txBody>
      </p:sp>
      <p:sp>
        <p:nvSpPr>
          <p:cNvPr id="168" name="Rectangle 167"/>
          <p:cNvSpPr/>
          <p:nvPr/>
        </p:nvSpPr>
        <p:spPr>
          <a:xfrm>
            <a:off x="3728273" y="4924085"/>
            <a:ext cx="280846" cy="219291"/>
          </a:xfrm>
          <a:prstGeom prst="rect">
            <a:avLst/>
          </a:prstGeom>
        </p:spPr>
        <p:txBody>
          <a:bodyPr wrap="none">
            <a:spAutoFit/>
          </a:bodyPr>
          <a:lstStyle/>
          <a:p>
            <a:r>
              <a:rPr lang="en-US" sz="825" b="1" dirty="0">
                <a:solidFill>
                  <a:srgbClr val="FF0000"/>
                </a:solidFill>
                <a:latin typeface="Arial Narrow" panose="020B0606020202030204" pitchFamily="34" charset="0"/>
              </a:rPr>
              <a:t>34</a:t>
            </a:r>
          </a:p>
        </p:txBody>
      </p:sp>
      <p:sp>
        <p:nvSpPr>
          <p:cNvPr id="169" name="Rectangle 168"/>
          <p:cNvSpPr/>
          <p:nvPr/>
        </p:nvSpPr>
        <p:spPr>
          <a:xfrm>
            <a:off x="3221325" y="4930211"/>
            <a:ext cx="280846" cy="219291"/>
          </a:xfrm>
          <a:prstGeom prst="rect">
            <a:avLst/>
          </a:prstGeom>
        </p:spPr>
        <p:txBody>
          <a:bodyPr wrap="none">
            <a:spAutoFit/>
          </a:bodyPr>
          <a:lstStyle/>
          <a:p>
            <a:r>
              <a:rPr lang="en-US" sz="825" b="1" dirty="0">
                <a:solidFill>
                  <a:srgbClr val="FF0000"/>
                </a:solidFill>
                <a:latin typeface="Arial Narrow" panose="020B0606020202030204" pitchFamily="34" charset="0"/>
              </a:rPr>
              <a:t>36</a:t>
            </a:r>
          </a:p>
        </p:txBody>
      </p:sp>
      <p:sp>
        <p:nvSpPr>
          <p:cNvPr id="170" name="Rectangle 169"/>
          <p:cNvSpPr/>
          <p:nvPr/>
        </p:nvSpPr>
        <p:spPr>
          <a:xfrm>
            <a:off x="2946705" y="4931118"/>
            <a:ext cx="280846" cy="219291"/>
          </a:xfrm>
          <a:prstGeom prst="rect">
            <a:avLst/>
          </a:prstGeom>
        </p:spPr>
        <p:txBody>
          <a:bodyPr wrap="none">
            <a:spAutoFit/>
          </a:bodyPr>
          <a:lstStyle/>
          <a:p>
            <a:r>
              <a:rPr lang="en-US" sz="825" b="1" dirty="0">
                <a:solidFill>
                  <a:srgbClr val="FF0000"/>
                </a:solidFill>
                <a:latin typeface="Arial Narrow" panose="020B0606020202030204" pitchFamily="34" charset="0"/>
              </a:rPr>
              <a:t>37</a:t>
            </a:r>
          </a:p>
        </p:txBody>
      </p:sp>
      <p:sp>
        <p:nvSpPr>
          <p:cNvPr id="171" name="Rectangle 170"/>
          <p:cNvSpPr/>
          <p:nvPr/>
        </p:nvSpPr>
        <p:spPr>
          <a:xfrm>
            <a:off x="2669618" y="4774238"/>
            <a:ext cx="280846" cy="219291"/>
          </a:xfrm>
          <a:prstGeom prst="rect">
            <a:avLst/>
          </a:prstGeom>
        </p:spPr>
        <p:txBody>
          <a:bodyPr wrap="none">
            <a:spAutoFit/>
          </a:bodyPr>
          <a:lstStyle/>
          <a:p>
            <a:r>
              <a:rPr lang="en-US" sz="825" b="1" dirty="0">
                <a:solidFill>
                  <a:srgbClr val="FF0000"/>
                </a:solidFill>
                <a:latin typeface="Arial Narrow" panose="020B0606020202030204" pitchFamily="34" charset="0"/>
              </a:rPr>
              <a:t>38</a:t>
            </a:r>
          </a:p>
        </p:txBody>
      </p:sp>
      <p:sp>
        <p:nvSpPr>
          <p:cNvPr id="172" name="Rectangle 171"/>
          <p:cNvSpPr/>
          <p:nvPr/>
        </p:nvSpPr>
        <p:spPr>
          <a:xfrm>
            <a:off x="1403051" y="4624105"/>
            <a:ext cx="280846" cy="219291"/>
          </a:xfrm>
          <a:prstGeom prst="rect">
            <a:avLst/>
          </a:prstGeom>
        </p:spPr>
        <p:txBody>
          <a:bodyPr wrap="none">
            <a:spAutoFit/>
          </a:bodyPr>
          <a:lstStyle/>
          <a:p>
            <a:r>
              <a:rPr lang="en-US" sz="825" b="1" dirty="0">
                <a:solidFill>
                  <a:srgbClr val="FF0000"/>
                </a:solidFill>
                <a:latin typeface="Arial Narrow" panose="020B0606020202030204" pitchFamily="34" charset="0"/>
              </a:rPr>
              <a:t>39</a:t>
            </a:r>
          </a:p>
        </p:txBody>
      </p:sp>
      <p:cxnSp>
        <p:nvCxnSpPr>
          <p:cNvPr id="173" name="Straight Arrow Connector 172"/>
          <p:cNvCxnSpPr/>
          <p:nvPr/>
        </p:nvCxnSpPr>
        <p:spPr>
          <a:xfrm>
            <a:off x="1616328" y="4745748"/>
            <a:ext cx="980606" cy="16403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7" name="Rectangle 176"/>
          <p:cNvSpPr/>
          <p:nvPr/>
        </p:nvSpPr>
        <p:spPr>
          <a:xfrm>
            <a:off x="2682066" y="4930020"/>
            <a:ext cx="280846" cy="219291"/>
          </a:xfrm>
          <a:prstGeom prst="rect">
            <a:avLst/>
          </a:prstGeom>
        </p:spPr>
        <p:txBody>
          <a:bodyPr wrap="none">
            <a:spAutoFit/>
          </a:bodyPr>
          <a:lstStyle/>
          <a:p>
            <a:r>
              <a:rPr lang="en-US" sz="825" b="1" dirty="0">
                <a:solidFill>
                  <a:srgbClr val="FF0000"/>
                </a:solidFill>
                <a:latin typeface="Arial Narrow" panose="020B0606020202030204" pitchFamily="34" charset="0"/>
              </a:rPr>
              <a:t>40</a:t>
            </a:r>
          </a:p>
        </p:txBody>
      </p:sp>
      <p:sp>
        <p:nvSpPr>
          <p:cNvPr id="178" name="Rectangle 177"/>
          <p:cNvSpPr/>
          <p:nvPr/>
        </p:nvSpPr>
        <p:spPr>
          <a:xfrm>
            <a:off x="1349290" y="4889586"/>
            <a:ext cx="280846" cy="219291"/>
          </a:xfrm>
          <a:prstGeom prst="rect">
            <a:avLst/>
          </a:prstGeom>
        </p:spPr>
        <p:txBody>
          <a:bodyPr wrap="none">
            <a:spAutoFit/>
          </a:bodyPr>
          <a:lstStyle/>
          <a:p>
            <a:r>
              <a:rPr lang="en-US" sz="825" b="1" dirty="0">
                <a:solidFill>
                  <a:srgbClr val="FF0000"/>
                </a:solidFill>
                <a:latin typeface="Arial Narrow" panose="020B0606020202030204" pitchFamily="34" charset="0"/>
              </a:rPr>
              <a:t>41</a:t>
            </a:r>
          </a:p>
        </p:txBody>
      </p:sp>
      <p:cxnSp>
        <p:nvCxnSpPr>
          <p:cNvPr id="179" name="Straight Arrow Connector 178"/>
          <p:cNvCxnSpPr/>
          <p:nvPr/>
        </p:nvCxnSpPr>
        <p:spPr>
          <a:xfrm>
            <a:off x="1583989" y="4983485"/>
            <a:ext cx="1007024" cy="8131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5775157" y="3388087"/>
            <a:ext cx="111580"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32" name="Rectangle 131"/>
          <p:cNvSpPr/>
          <p:nvPr/>
        </p:nvSpPr>
        <p:spPr>
          <a:xfrm>
            <a:off x="1550182" y="2461112"/>
            <a:ext cx="343364" cy="219291"/>
          </a:xfrm>
          <a:prstGeom prst="rect">
            <a:avLst/>
          </a:prstGeom>
        </p:spPr>
        <p:txBody>
          <a:bodyPr wrap="none">
            <a:spAutoFit/>
          </a:bodyPr>
          <a:lstStyle/>
          <a:p>
            <a:r>
              <a:rPr lang="en-US" sz="825" b="1" dirty="0" smtClean="0">
                <a:solidFill>
                  <a:srgbClr val="FF0000"/>
                </a:solidFill>
                <a:latin typeface="Arial Narrow" panose="020B0606020202030204" pitchFamily="34" charset="0"/>
              </a:rPr>
              <a:t>14A</a:t>
            </a:r>
            <a:endParaRPr lang="en-US" sz="825" b="1" dirty="0">
              <a:solidFill>
                <a:srgbClr val="FF0000"/>
              </a:solidFill>
              <a:latin typeface="Arial Narrow" panose="020B0606020202030204" pitchFamily="34" charset="0"/>
            </a:endParaRPr>
          </a:p>
        </p:txBody>
      </p:sp>
      <p:cxnSp>
        <p:nvCxnSpPr>
          <p:cNvPr id="133" name="Straight Arrow Connector 132"/>
          <p:cNvCxnSpPr/>
          <p:nvPr/>
        </p:nvCxnSpPr>
        <p:spPr>
          <a:xfrm>
            <a:off x="1788442" y="2555230"/>
            <a:ext cx="1959213" cy="25031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666509" y="4440382"/>
            <a:ext cx="62346"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39" name="Rectangle 138"/>
          <p:cNvSpPr/>
          <p:nvPr/>
        </p:nvSpPr>
        <p:spPr>
          <a:xfrm flipH="1">
            <a:off x="2669379" y="4468091"/>
            <a:ext cx="350912" cy="219291"/>
          </a:xfrm>
          <a:prstGeom prst="rect">
            <a:avLst/>
          </a:prstGeom>
        </p:spPr>
        <p:txBody>
          <a:bodyPr wrap="square">
            <a:spAutoFit/>
          </a:bodyPr>
          <a:lstStyle/>
          <a:p>
            <a:r>
              <a:rPr lang="en-US" sz="825" b="1" dirty="0" smtClean="0">
                <a:solidFill>
                  <a:srgbClr val="FF0000"/>
                </a:solidFill>
                <a:latin typeface="Arial Narrow" panose="020B0606020202030204" pitchFamily="34" charset="0"/>
              </a:rPr>
              <a:t>24A</a:t>
            </a:r>
            <a:endParaRPr lang="en-US" sz="825" b="1" dirty="0">
              <a:solidFill>
                <a:srgbClr val="FF0000"/>
              </a:solidFill>
              <a:latin typeface="Arial Narrow" panose="020B0606020202030204" pitchFamily="34" charset="0"/>
            </a:endParaRPr>
          </a:p>
        </p:txBody>
      </p:sp>
      <p:sp>
        <p:nvSpPr>
          <p:cNvPr id="147" name="Rectangle 146"/>
          <p:cNvSpPr/>
          <p:nvPr/>
        </p:nvSpPr>
        <p:spPr>
          <a:xfrm>
            <a:off x="1406836" y="4086582"/>
            <a:ext cx="343364" cy="219291"/>
          </a:xfrm>
          <a:prstGeom prst="rect">
            <a:avLst/>
          </a:prstGeom>
        </p:spPr>
        <p:txBody>
          <a:bodyPr wrap="none">
            <a:spAutoFit/>
          </a:bodyPr>
          <a:lstStyle/>
          <a:p>
            <a:r>
              <a:rPr lang="en-US" sz="825" b="1" dirty="0" smtClean="0">
                <a:solidFill>
                  <a:srgbClr val="FF0000"/>
                </a:solidFill>
                <a:latin typeface="Arial Narrow" panose="020B0606020202030204" pitchFamily="34" charset="0"/>
              </a:rPr>
              <a:t>25A</a:t>
            </a:r>
            <a:endParaRPr lang="en-US" sz="825" b="1" dirty="0">
              <a:solidFill>
                <a:srgbClr val="FF0000"/>
              </a:solidFill>
              <a:latin typeface="Arial Narrow" panose="020B0606020202030204" pitchFamily="34" charset="0"/>
            </a:endParaRPr>
          </a:p>
        </p:txBody>
      </p:sp>
      <p:cxnSp>
        <p:nvCxnSpPr>
          <p:cNvPr id="150" name="Straight Arrow Connector 149"/>
          <p:cNvCxnSpPr/>
          <p:nvPr/>
        </p:nvCxnSpPr>
        <p:spPr>
          <a:xfrm>
            <a:off x="1662915" y="4220864"/>
            <a:ext cx="955006" cy="20698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81017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85800" y="228600"/>
            <a:ext cx="7772400" cy="533630"/>
          </a:xfrm>
        </p:spPr>
        <p:txBody>
          <a:bodyPr>
            <a:normAutofit/>
          </a:bodyPr>
          <a:lstStyle/>
          <a:p>
            <a:pPr algn="ctr"/>
            <a:r>
              <a:rPr lang="en-US" sz="3200" b="1" dirty="0">
                <a:latin typeface="Arial Narrow" panose="020B0606020202030204" pitchFamily="34" charset="0"/>
                <a:cs typeface="Arial" panose="020B0604020202020204" pitchFamily="34" charset="0"/>
              </a:rPr>
              <a:t>Supervisor Maps</a:t>
            </a:r>
          </a:p>
        </p:txBody>
      </p:sp>
      <p:sp>
        <p:nvSpPr>
          <p:cNvPr id="2" name="Content Placeholder 1"/>
          <p:cNvSpPr>
            <a:spLocks noGrp="1"/>
          </p:cNvSpPr>
          <p:nvPr>
            <p:ph idx="1"/>
          </p:nvPr>
        </p:nvSpPr>
        <p:spPr>
          <a:xfrm>
            <a:off x="685800" y="1097279"/>
            <a:ext cx="7772400" cy="4131945"/>
          </a:xfrm>
        </p:spPr>
        <p:txBody>
          <a:bodyPr>
            <a:normAutofit/>
          </a:bodyPr>
          <a:lstStyle/>
          <a:p>
            <a:pPr marL="0" indent="0">
              <a:lnSpc>
                <a:spcPct val="100000"/>
              </a:lnSpc>
              <a:spcBef>
                <a:spcPts val="0"/>
              </a:spcBef>
              <a:spcAft>
                <a:spcPts val="600"/>
              </a:spcAft>
              <a:buNone/>
              <a:defRPr/>
            </a:pPr>
            <a:r>
              <a:rPr lang="en-US" sz="1800" dirty="0">
                <a:latin typeface="Arial Narrow" panose="020B0606020202030204" pitchFamily="34" charset="0"/>
              </a:rPr>
              <a:t>Next, prepare the supervisor maps.  </a:t>
            </a:r>
            <a:endParaRPr lang="en-US" sz="1800" dirty="0">
              <a:latin typeface="Arial Narrow" panose="020B0606020202030204" pitchFamily="34" charset="0"/>
              <a:cs typeface="Arial" panose="020B0604020202020204" pitchFamily="34" charset="0"/>
            </a:endParaRPr>
          </a:p>
          <a:p>
            <a:pPr marL="219456" indent="-219456">
              <a:lnSpc>
                <a:spcPct val="100000"/>
              </a:lnSpc>
              <a:spcBef>
                <a:spcPts val="0"/>
              </a:spcBef>
              <a:spcAft>
                <a:spcPts val="600"/>
              </a:spcAft>
              <a:defRPr/>
            </a:pPr>
            <a:r>
              <a:rPr lang="en-US" sz="1800" dirty="0">
                <a:latin typeface="Arial Narrow" panose="020B0606020202030204" pitchFamily="34" charset="0"/>
                <a:cs typeface="Arial" panose="020B0604020202020204" pitchFamily="34" charset="0"/>
              </a:rPr>
              <a:t>For a large census, the area needs to be subdivided </a:t>
            </a:r>
            <a:r>
              <a:rPr lang="en-US" sz="1800" dirty="0" smtClean="0">
                <a:latin typeface="Arial Narrow" panose="020B0606020202030204" pitchFamily="34" charset="0"/>
                <a:cs typeface="Arial" panose="020B0604020202020204" pitchFamily="34" charset="0"/>
              </a:rPr>
              <a:t>so that each supervisor has separate maps for his/her areas.</a:t>
            </a:r>
            <a:endParaRPr lang="en-US" sz="1800" dirty="0">
              <a:latin typeface="Arial Narrow" panose="020B0606020202030204" pitchFamily="34" charset="0"/>
              <a:cs typeface="Arial" panose="020B0604020202020204" pitchFamily="34" charset="0"/>
            </a:endParaRPr>
          </a:p>
          <a:p>
            <a:pPr marL="219456" indent="-219456">
              <a:lnSpc>
                <a:spcPct val="100000"/>
              </a:lnSpc>
              <a:spcBef>
                <a:spcPts val="0"/>
              </a:spcBef>
              <a:spcAft>
                <a:spcPts val="600"/>
              </a:spcAft>
            </a:pPr>
            <a:r>
              <a:rPr lang="en-US" sz="1800" dirty="0">
                <a:latin typeface="Arial Narrow" panose="020B0606020202030204" pitchFamily="34" charset="0"/>
                <a:cs typeface="Arial" panose="020B0604020202020204" pitchFamily="34" charset="0"/>
              </a:rPr>
              <a:t>A good map scale would be 1”=800’. Other scales work also.  Just make sure the map is useable for the supervisor.</a:t>
            </a:r>
          </a:p>
          <a:p>
            <a:pPr marL="219456" indent="-219456">
              <a:lnSpc>
                <a:spcPct val="100000"/>
              </a:lnSpc>
              <a:spcBef>
                <a:spcPts val="0"/>
              </a:spcBef>
              <a:spcAft>
                <a:spcPts val="600"/>
              </a:spcAft>
            </a:pPr>
            <a:r>
              <a:rPr lang="en-US" sz="1800" dirty="0">
                <a:latin typeface="Arial Narrow" panose="020B0606020202030204" pitchFamily="34" charset="0"/>
                <a:cs typeface="Arial" panose="020B0604020202020204" pitchFamily="34" charset="0"/>
              </a:rPr>
              <a:t>At least two unmarked master control maps will be needed to create one set of supervisor maps. If three or more areas meet in one place or near each other, the number of maps required needs increasing.</a:t>
            </a:r>
          </a:p>
          <a:p>
            <a:pPr marL="219456" indent="-219456">
              <a:lnSpc>
                <a:spcPct val="100000"/>
              </a:lnSpc>
              <a:spcBef>
                <a:spcPts val="0"/>
              </a:spcBef>
              <a:spcAft>
                <a:spcPts val="600"/>
              </a:spcAft>
            </a:pPr>
            <a:r>
              <a:rPr lang="en-US" sz="1800" dirty="0">
                <a:latin typeface="Arial Narrow" panose="020B0606020202030204" pitchFamily="34" charset="0"/>
                <a:cs typeface="Arial" panose="020B0604020202020204" pitchFamily="34" charset="0"/>
              </a:rPr>
              <a:t>The main maps will be cut to show the supervisor areas and a little extra area around it</a:t>
            </a:r>
            <a:r>
              <a:rPr lang="en-US" sz="1800" b="1" dirty="0">
                <a:latin typeface="Arial Narrow" panose="020B0606020202030204" pitchFamily="34" charset="0"/>
                <a:cs typeface="Arial" panose="020B0604020202020204" pitchFamily="34" charset="0"/>
              </a:rPr>
              <a:t>. </a:t>
            </a:r>
          </a:p>
          <a:p>
            <a:pPr marL="219456" indent="-219456">
              <a:lnSpc>
                <a:spcPct val="100000"/>
              </a:lnSpc>
              <a:spcBef>
                <a:spcPts val="0"/>
              </a:spcBef>
              <a:spcAft>
                <a:spcPts val="600"/>
              </a:spcAft>
            </a:pPr>
            <a:r>
              <a:rPr lang="en-US" sz="1800" dirty="0">
                <a:latin typeface="Arial Narrow" panose="020B0606020202030204" pitchFamily="34" charset="0"/>
                <a:cs typeface="Arial" panose="020B0604020202020204" pitchFamily="34" charset="0"/>
              </a:rPr>
              <a:t>Blocks and block numbering </a:t>
            </a:r>
            <a:r>
              <a:rPr lang="en-US" sz="1800" b="1" dirty="0">
                <a:latin typeface="Arial Narrow" panose="020B0606020202030204" pitchFamily="34" charset="0"/>
                <a:cs typeface="Arial" panose="020B0604020202020204" pitchFamily="34" charset="0"/>
              </a:rPr>
              <a:t>must</a:t>
            </a:r>
            <a:r>
              <a:rPr lang="en-US" sz="1800" dirty="0">
                <a:latin typeface="Arial Narrow" panose="020B0606020202030204" pitchFamily="34" charset="0"/>
                <a:cs typeface="Arial" panose="020B0604020202020204" pitchFamily="34" charset="0"/>
              </a:rPr>
              <a:t> be the same as on the master control map. </a:t>
            </a:r>
          </a:p>
        </p:txBody>
      </p:sp>
      <p:sp>
        <p:nvSpPr>
          <p:cNvPr id="3" name="Slide Number Placeholder 2"/>
          <p:cNvSpPr>
            <a:spLocks noGrp="1"/>
          </p:cNvSpPr>
          <p:nvPr>
            <p:ph type="sldNum" sz="quarter" idx="12"/>
          </p:nvPr>
        </p:nvSpPr>
        <p:spPr/>
        <p:txBody>
          <a:bodyPr/>
          <a:lstStyle/>
          <a:p>
            <a:fld id="{5D97D531-7765-4B5F-B3CC-92E792B4793C}" type="slidenum">
              <a:rPr lang="en-US" smtClean="0">
                <a:solidFill>
                  <a:schemeClr val="tx1"/>
                </a:solidFill>
                <a:latin typeface="Arial Narrow" panose="020B0606020202030204" pitchFamily="34" charset="0"/>
              </a:rPr>
              <a:t>14</a:t>
            </a:fld>
            <a:endParaRPr lang="en-US"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40485307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 name="Rectangle 68"/>
          <p:cNvSpPr/>
          <p:nvPr/>
        </p:nvSpPr>
        <p:spPr>
          <a:xfrm>
            <a:off x="4472940" y="3904988"/>
            <a:ext cx="106681" cy="133612"/>
          </a:xfrm>
          <a:prstGeom prst="rect">
            <a:avLst/>
          </a:prstGeom>
          <a:solidFill>
            <a:schemeClr val="bg1"/>
          </a:solidFill>
          <a:ln>
            <a:noFill/>
          </a:ln>
        </p:spPr>
        <p:txBody>
          <a:bodyPr wrap="square">
            <a:spAutoFit/>
          </a:bodyPr>
          <a:lstStyle/>
          <a:p>
            <a:endParaRPr lang="en-US" sz="825" b="1" dirty="0">
              <a:solidFill>
                <a:srgbClr val="FF0000"/>
              </a:solidFill>
              <a:latin typeface="Arial Narrow" panose="020B0606020202030204" pitchFamily="34" charset="0"/>
            </a:endParaRPr>
          </a:p>
        </p:txBody>
      </p:sp>
      <p:sp>
        <p:nvSpPr>
          <p:cNvPr id="70" name="Rectangle 69"/>
          <p:cNvSpPr/>
          <p:nvPr/>
        </p:nvSpPr>
        <p:spPr>
          <a:xfrm>
            <a:off x="5349240" y="3866888"/>
            <a:ext cx="106681" cy="133612"/>
          </a:xfrm>
          <a:prstGeom prst="rect">
            <a:avLst/>
          </a:prstGeom>
          <a:solidFill>
            <a:schemeClr val="bg1"/>
          </a:solidFill>
          <a:ln>
            <a:noFill/>
          </a:ln>
        </p:spPr>
        <p:txBody>
          <a:bodyPr wrap="square">
            <a:spAutoFit/>
          </a:bodyPr>
          <a:lstStyle/>
          <a:p>
            <a:endParaRPr lang="en-US" sz="825" b="1" dirty="0">
              <a:solidFill>
                <a:srgbClr val="FF0000"/>
              </a:solidFill>
              <a:latin typeface="Arial Narrow" panose="020B0606020202030204" pitchFamily="34" charset="0"/>
            </a:endParaRPr>
          </a:p>
        </p:txBody>
      </p:sp>
      <p:sp>
        <p:nvSpPr>
          <p:cNvPr id="67" name="Rectangle 66"/>
          <p:cNvSpPr/>
          <p:nvPr/>
        </p:nvSpPr>
        <p:spPr>
          <a:xfrm>
            <a:off x="4998720" y="3523988"/>
            <a:ext cx="182880" cy="45719"/>
          </a:xfrm>
          <a:prstGeom prst="rect">
            <a:avLst/>
          </a:prstGeom>
          <a:solidFill>
            <a:schemeClr val="bg1"/>
          </a:solidFill>
          <a:ln>
            <a:noFill/>
          </a:ln>
        </p:spPr>
        <p:txBody>
          <a:bodyPr wrap="square" lIns="9144" tIns="9144" rIns="9144" bIns="9144">
            <a:spAutoFit/>
          </a:bodyPr>
          <a:lstStyle/>
          <a:p>
            <a:endParaRPr lang="en-US" sz="825" b="1" dirty="0">
              <a:solidFill>
                <a:srgbClr val="FF0000"/>
              </a:solidFill>
              <a:latin typeface="Arial Narrow" panose="020B0606020202030204" pitchFamily="34" charset="0"/>
            </a:endParaRPr>
          </a:p>
        </p:txBody>
      </p:sp>
      <p:sp>
        <p:nvSpPr>
          <p:cNvPr id="80" name="Rectangle 79"/>
          <p:cNvSpPr/>
          <p:nvPr/>
        </p:nvSpPr>
        <p:spPr>
          <a:xfrm>
            <a:off x="4152900" y="2495288"/>
            <a:ext cx="106681" cy="133612"/>
          </a:xfrm>
          <a:prstGeom prst="rect">
            <a:avLst/>
          </a:prstGeom>
          <a:solidFill>
            <a:schemeClr val="bg1"/>
          </a:solidFill>
          <a:ln>
            <a:noFill/>
          </a:ln>
        </p:spPr>
        <p:txBody>
          <a:bodyPr wrap="square">
            <a:spAutoFit/>
          </a:bodyPr>
          <a:lstStyle/>
          <a:p>
            <a:endParaRPr lang="en-US" sz="825" b="1" dirty="0">
              <a:solidFill>
                <a:srgbClr val="FF0000"/>
              </a:solidFill>
              <a:latin typeface="Arial Narrow" panose="020B0606020202030204" pitchFamily="34" charset="0"/>
            </a:endParaRPr>
          </a:p>
        </p:txBody>
      </p:sp>
      <p:sp>
        <p:nvSpPr>
          <p:cNvPr id="76" name="Rectangle 75"/>
          <p:cNvSpPr/>
          <p:nvPr/>
        </p:nvSpPr>
        <p:spPr>
          <a:xfrm>
            <a:off x="5234940" y="3089648"/>
            <a:ext cx="114300" cy="110752"/>
          </a:xfrm>
          <a:prstGeom prst="rect">
            <a:avLst/>
          </a:prstGeom>
          <a:solidFill>
            <a:schemeClr val="bg1"/>
          </a:solidFill>
          <a:ln>
            <a:noFill/>
          </a:ln>
        </p:spPr>
        <p:txBody>
          <a:bodyPr wrap="square">
            <a:spAutoFit/>
          </a:bodyPr>
          <a:lstStyle/>
          <a:p>
            <a:endParaRPr lang="en-US" sz="825" b="1" dirty="0">
              <a:solidFill>
                <a:srgbClr val="FF0000"/>
              </a:solidFill>
              <a:latin typeface="Arial Narrow" panose="020B0606020202030204" pitchFamily="34" charset="0"/>
            </a:endParaRPr>
          </a:p>
        </p:txBody>
      </p:sp>
      <p:sp>
        <p:nvSpPr>
          <p:cNvPr id="2" name="Title 1"/>
          <p:cNvSpPr>
            <a:spLocks noGrp="1"/>
          </p:cNvSpPr>
          <p:nvPr>
            <p:ph type="title"/>
          </p:nvPr>
        </p:nvSpPr>
        <p:spPr>
          <a:xfrm>
            <a:off x="685800" y="228600"/>
            <a:ext cx="7772400" cy="533630"/>
          </a:xfrm>
        </p:spPr>
        <p:txBody>
          <a:bodyPr>
            <a:normAutofit/>
          </a:bodyPr>
          <a:lstStyle/>
          <a:p>
            <a:pPr algn="ctr"/>
            <a:r>
              <a:rPr lang="en-US" sz="3200" b="1" dirty="0">
                <a:latin typeface="Arial Narrow" panose="020B0606020202030204" pitchFamily="34" charset="0"/>
                <a:cs typeface="Arial" panose="020B0604020202020204" pitchFamily="34" charset="0"/>
              </a:rPr>
              <a:t>Supervisor Maps</a:t>
            </a:r>
          </a:p>
        </p:txBody>
      </p:sp>
      <p:sp>
        <p:nvSpPr>
          <p:cNvPr id="4" name="Slide Number Placeholder 3"/>
          <p:cNvSpPr>
            <a:spLocks noGrp="1"/>
          </p:cNvSpPr>
          <p:nvPr>
            <p:ph type="sldNum" sz="quarter" idx="12"/>
          </p:nvPr>
        </p:nvSpPr>
        <p:spPr/>
        <p:txBody>
          <a:bodyPr/>
          <a:lstStyle/>
          <a:p>
            <a:fld id="{5D97D531-7765-4B5F-B3CC-92E792B4793C}" type="slidenum">
              <a:rPr lang="en-US" smtClean="0">
                <a:solidFill>
                  <a:schemeClr val="tx1"/>
                </a:solidFill>
                <a:latin typeface="Arial Narrow" panose="020B0606020202030204" pitchFamily="34" charset="0"/>
              </a:rPr>
              <a:t>15</a:t>
            </a:fld>
            <a:endParaRPr lang="en-US" dirty="0">
              <a:solidFill>
                <a:schemeClr val="tx1"/>
              </a:solidFill>
              <a:latin typeface="Arial Narrow" panose="020B0606020202030204" pitchFamily="34"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5539" y="4080339"/>
            <a:ext cx="749120" cy="741751"/>
          </a:xfrm>
          <a:prstGeom prst="rect">
            <a:avLst/>
          </a:prstGeom>
        </p:spPr>
      </p:pic>
      <p:grpSp>
        <p:nvGrpSpPr>
          <p:cNvPr id="34" name="Group 33"/>
          <p:cNvGrpSpPr/>
          <p:nvPr/>
        </p:nvGrpSpPr>
        <p:grpSpPr>
          <a:xfrm>
            <a:off x="1939049" y="1074420"/>
            <a:ext cx="5265903" cy="4125694"/>
            <a:chOff x="1962990" y="1074420"/>
            <a:chExt cx="5265903" cy="4125694"/>
          </a:xfrm>
        </p:grpSpPr>
        <p:pic>
          <p:nvPicPr>
            <p:cNvPr id="6" name="Picture 5" descr="Supervisor map showing assigned area with a blue transparency over outside area."/>
            <p:cNvPicPr>
              <a:picLocks noChangeAspect="1"/>
            </p:cNvPicPr>
            <p:nvPr/>
          </p:nvPicPr>
          <p:blipFill>
            <a:blip r:embed="rId4"/>
            <a:stretch>
              <a:fillRect/>
            </a:stretch>
          </p:blipFill>
          <p:spPr>
            <a:xfrm>
              <a:off x="2461260" y="1074420"/>
              <a:ext cx="4103915" cy="3893950"/>
            </a:xfrm>
            <a:prstGeom prst="rect">
              <a:avLst/>
            </a:prstGeom>
          </p:spPr>
        </p:pic>
        <p:sp>
          <p:nvSpPr>
            <p:cNvPr id="5" name="Rectangle 4"/>
            <p:cNvSpPr/>
            <p:nvPr/>
          </p:nvSpPr>
          <p:spPr>
            <a:xfrm>
              <a:off x="2332305" y="4122428"/>
              <a:ext cx="4506686" cy="1077686"/>
            </a:xfrm>
            <a:prstGeom prst="rect">
              <a:avLst/>
            </a:prstGeom>
            <a:solidFill>
              <a:schemeClr val="accent1">
                <a:lumMod val="60000"/>
                <a:lumOff val="40000"/>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Rectangle 6" descr="Supervisor map showing assigned area with a blue transparency over outside area."/>
            <p:cNvSpPr/>
            <p:nvPr/>
          </p:nvSpPr>
          <p:spPr>
            <a:xfrm>
              <a:off x="2452048" y="1102897"/>
              <a:ext cx="4114800" cy="886409"/>
            </a:xfrm>
            <a:prstGeom prst="rect">
              <a:avLst/>
            </a:prstGeom>
            <a:solidFill>
              <a:schemeClr val="accent1">
                <a:lumMod val="60000"/>
                <a:lumOff val="40000"/>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descr="Supervisor map showing assigned area with a blue transparency over outside area."/>
            <p:cNvSpPr/>
            <p:nvPr/>
          </p:nvSpPr>
          <p:spPr>
            <a:xfrm>
              <a:off x="2437690" y="1972592"/>
              <a:ext cx="1169504" cy="2177321"/>
            </a:xfrm>
            <a:custGeom>
              <a:avLst/>
              <a:gdLst>
                <a:gd name="connsiteX0" fmla="*/ 0 w 1422400"/>
                <a:gd name="connsiteY0" fmla="*/ 2956104 h 2956104"/>
                <a:gd name="connsiteX1" fmla="*/ 355600 w 1422400"/>
                <a:gd name="connsiteY1" fmla="*/ 0 h 2956104"/>
                <a:gd name="connsiteX2" fmla="*/ 1066800 w 1422400"/>
                <a:gd name="connsiteY2" fmla="*/ 0 h 2956104"/>
                <a:gd name="connsiteX3" fmla="*/ 1422400 w 1422400"/>
                <a:gd name="connsiteY3" fmla="*/ 2956104 h 2956104"/>
                <a:gd name="connsiteX4" fmla="*/ 0 w 1422400"/>
                <a:gd name="connsiteY4" fmla="*/ 2956104 h 2956104"/>
                <a:gd name="connsiteX0" fmla="*/ 15461 w 1437861"/>
                <a:gd name="connsiteY0" fmla="*/ 2956104 h 2956104"/>
                <a:gd name="connsiteX1" fmla="*/ 0 w 1437861"/>
                <a:gd name="connsiteY1" fmla="*/ 53009 h 2956104"/>
                <a:gd name="connsiteX2" fmla="*/ 1082261 w 1437861"/>
                <a:gd name="connsiteY2" fmla="*/ 0 h 2956104"/>
                <a:gd name="connsiteX3" fmla="*/ 1437861 w 1437861"/>
                <a:gd name="connsiteY3" fmla="*/ 2956104 h 2956104"/>
                <a:gd name="connsiteX4" fmla="*/ 15461 w 1437861"/>
                <a:gd name="connsiteY4" fmla="*/ 2956104 h 2956104"/>
                <a:gd name="connsiteX0" fmla="*/ 15461 w 1559339"/>
                <a:gd name="connsiteY0" fmla="*/ 2903095 h 2903095"/>
                <a:gd name="connsiteX1" fmla="*/ 0 w 1559339"/>
                <a:gd name="connsiteY1" fmla="*/ 0 h 2903095"/>
                <a:gd name="connsiteX2" fmla="*/ 1559339 w 1559339"/>
                <a:gd name="connsiteY2" fmla="*/ 0 h 2903095"/>
                <a:gd name="connsiteX3" fmla="*/ 1437861 w 1559339"/>
                <a:gd name="connsiteY3" fmla="*/ 2903095 h 2903095"/>
                <a:gd name="connsiteX4" fmla="*/ 15461 w 1559339"/>
                <a:gd name="connsiteY4" fmla="*/ 2903095 h 2903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9339" h="2903095">
                  <a:moveTo>
                    <a:pt x="15461" y="2903095"/>
                  </a:moveTo>
                  <a:cubicBezTo>
                    <a:pt x="10307" y="1935397"/>
                    <a:pt x="5154" y="967698"/>
                    <a:pt x="0" y="0"/>
                  </a:cubicBezTo>
                  <a:lnTo>
                    <a:pt x="1559339" y="0"/>
                  </a:lnTo>
                  <a:lnTo>
                    <a:pt x="1437861" y="2903095"/>
                  </a:lnTo>
                  <a:lnTo>
                    <a:pt x="15461" y="2903095"/>
                  </a:lnTo>
                  <a:close/>
                </a:path>
              </a:pathLst>
            </a:custGeom>
            <a:solidFill>
              <a:schemeClr val="accent1">
                <a:lumMod val="60000"/>
                <a:lumOff val="40000"/>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1" name="Elbow Connector 10"/>
            <p:cNvCxnSpPr/>
            <p:nvPr/>
          </p:nvCxnSpPr>
          <p:spPr>
            <a:xfrm>
              <a:off x="6052457" y="1980261"/>
              <a:ext cx="685800" cy="68580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rot="5400000">
              <a:off x="4795157" y="2943646"/>
              <a:ext cx="2220686" cy="293915"/>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15" name="Freeform 14"/>
            <p:cNvSpPr/>
            <p:nvPr/>
          </p:nvSpPr>
          <p:spPr>
            <a:xfrm>
              <a:off x="5630988" y="1969279"/>
              <a:ext cx="1066800" cy="2307771"/>
            </a:xfrm>
            <a:custGeom>
              <a:avLst/>
              <a:gdLst>
                <a:gd name="connsiteX0" fmla="*/ 348343 w 1422400"/>
                <a:gd name="connsiteY0" fmla="*/ 0 h 3077028"/>
                <a:gd name="connsiteX1" fmla="*/ 0 w 1422400"/>
                <a:gd name="connsiteY1" fmla="*/ 3077028 h 3077028"/>
                <a:gd name="connsiteX2" fmla="*/ 1422400 w 1422400"/>
                <a:gd name="connsiteY2" fmla="*/ 2946400 h 3077028"/>
                <a:gd name="connsiteX3" fmla="*/ 1045029 w 1422400"/>
                <a:gd name="connsiteY3" fmla="*/ 43543 h 3077028"/>
                <a:gd name="connsiteX4" fmla="*/ 348343 w 1422400"/>
                <a:gd name="connsiteY4" fmla="*/ 0 h 3077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2400" h="3077028">
                  <a:moveTo>
                    <a:pt x="348343" y="0"/>
                  </a:moveTo>
                  <a:lnTo>
                    <a:pt x="0" y="3077028"/>
                  </a:lnTo>
                  <a:lnTo>
                    <a:pt x="1422400" y="2946400"/>
                  </a:lnTo>
                  <a:lnTo>
                    <a:pt x="1045029" y="43543"/>
                  </a:lnTo>
                  <a:lnTo>
                    <a:pt x="348343" y="0"/>
                  </a:lnTo>
                  <a:close/>
                </a:path>
              </a:pathLst>
            </a:custGeom>
            <a:solidFill>
              <a:schemeClr val="accent1">
                <a:lumMod val="60000"/>
                <a:lumOff val="40000"/>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Rectangle 13"/>
            <p:cNvSpPr/>
            <p:nvPr/>
          </p:nvSpPr>
          <p:spPr>
            <a:xfrm>
              <a:off x="4801870" y="2123144"/>
              <a:ext cx="122183" cy="219291"/>
            </a:xfrm>
            <a:prstGeom prst="rect">
              <a:avLst/>
            </a:prstGeom>
            <a:solidFill>
              <a:schemeClr val="bg1"/>
            </a:solidFill>
          </p:spPr>
          <p:txBody>
            <a:bodyPr wrap="square">
              <a:spAutoFit/>
            </a:bodyPr>
            <a:lstStyle/>
            <a:p>
              <a:r>
                <a:rPr lang="en-US" sz="825" b="1" dirty="0">
                  <a:solidFill>
                    <a:srgbClr val="FF0000"/>
                  </a:solidFill>
                  <a:latin typeface="Arial Narrow" panose="020B0606020202030204" pitchFamily="34" charset="0"/>
                </a:rPr>
                <a:t>2</a:t>
              </a:r>
            </a:p>
          </p:txBody>
        </p:sp>
        <p:sp>
          <p:nvSpPr>
            <p:cNvPr id="16" name="Rectangle 15"/>
            <p:cNvSpPr/>
            <p:nvPr/>
          </p:nvSpPr>
          <p:spPr>
            <a:xfrm>
              <a:off x="3752799" y="2196893"/>
              <a:ext cx="122183" cy="219291"/>
            </a:xfrm>
            <a:prstGeom prst="rect">
              <a:avLst/>
            </a:prstGeom>
            <a:solidFill>
              <a:schemeClr val="bg1"/>
            </a:solidFill>
          </p:spPr>
          <p:txBody>
            <a:bodyPr wrap="square">
              <a:spAutoFit/>
            </a:bodyPr>
            <a:lstStyle/>
            <a:p>
              <a:r>
                <a:rPr lang="en-US" sz="825" b="1" dirty="0">
                  <a:solidFill>
                    <a:srgbClr val="FF0000"/>
                  </a:solidFill>
                  <a:latin typeface="Arial Narrow" panose="020B0606020202030204" pitchFamily="34" charset="0"/>
                </a:rPr>
                <a:t>1</a:t>
              </a:r>
            </a:p>
          </p:txBody>
        </p:sp>
        <p:cxnSp>
          <p:nvCxnSpPr>
            <p:cNvPr id="9" name="Straight Connector 8"/>
            <p:cNvCxnSpPr/>
            <p:nvPr/>
          </p:nvCxnSpPr>
          <p:spPr>
            <a:xfrm flipH="1">
              <a:off x="4037380" y="2304292"/>
              <a:ext cx="102250" cy="500752"/>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880708" y="2650333"/>
              <a:ext cx="122183" cy="219291"/>
            </a:xfrm>
            <a:prstGeom prst="rect">
              <a:avLst/>
            </a:prstGeom>
            <a:solidFill>
              <a:schemeClr val="bg1"/>
            </a:solidFill>
          </p:spPr>
          <p:txBody>
            <a:bodyPr wrap="square">
              <a:spAutoFit/>
            </a:bodyPr>
            <a:lstStyle/>
            <a:p>
              <a:r>
                <a:rPr lang="en-US" sz="825" b="1" dirty="0">
                  <a:solidFill>
                    <a:srgbClr val="FF0000"/>
                  </a:solidFill>
                  <a:latin typeface="Arial Narrow" panose="020B0606020202030204" pitchFamily="34" charset="0"/>
                </a:rPr>
                <a:t>3</a:t>
              </a:r>
            </a:p>
          </p:txBody>
        </p:sp>
        <p:sp>
          <p:nvSpPr>
            <p:cNvPr id="20" name="Rectangle 19"/>
            <p:cNvSpPr/>
            <p:nvPr/>
          </p:nvSpPr>
          <p:spPr>
            <a:xfrm>
              <a:off x="2062958" y="2504343"/>
              <a:ext cx="122183" cy="219291"/>
            </a:xfrm>
            <a:prstGeom prst="rect">
              <a:avLst/>
            </a:prstGeom>
            <a:solidFill>
              <a:schemeClr val="bg1"/>
            </a:solidFill>
          </p:spPr>
          <p:txBody>
            <a:bodyPr wrap="square">
              <a:spAutoFit/>
            </a:bodyPr>
            <a:lstStyle/>
            <a:p>
              <a:r>
                <a:rPr lang="en-US" sz="825" b="1" dirty="0">
                  <a:solidFill>
                    <a:srgbClr val="FF0000"/>
                  </a:solidFill>
                  <a:latin typeface="Arial Narrow" panose="020B0606020202030204" pitchFamily="34" charset="0"/>
                </a:rPr>
                <a:t>6</a:t>
              </a:r>
            </a:p>
          </p:txBody>
        </p:sp>
        <p:sp>
          <p:nvSpPr>
            <p:cNvPr id="22" name="Rectangle 21"/>
            <p:cNvSpPr/>
            <p:nvPr/>
          </p:nvSpPr>
          <p:spPr>
            <a:xfrm>
              <a:off x="1962990" y="2862194"/>
              <a:ext cx="122183" cy="219291"/>
            </a:xfrm>
            <a:prstGeom prst="rect">
              <a:avLst/>
            </a:prstGeom>
            <a:solidFill>
              <a:schemeClr val="bg1"/>
            </a:solidFill>
          </p:spPr>
          <p:txBody>
            <a:bodyPr wrap="square">
              <a:spAutoFit/>
            </a:bodyPr>
            <a:lstStyle/>
            <a:p>
              <a:r>
                <a:rPr lang="en-US" sz="825" b="1" dirty="0">
                  <a:solidFill>
                    <a:srgbClr val="FF0000"/>
                  </a:solidFill>
                  <a:latin typeface="Arial Narrow" panose="020B0606020202030204" pitchFamily="34" charset="0"/>
                </a:rPr>
                <a:t>8</a:t>
              </a:r>
            </a:p>
          </p:txBody>
        </p:sp>
        <p:sp>
          <p:nvSpPr>
            <p:cNvPr id="23" name="Rectangle 22"/>
            <p:cNvSpPr/>
            <p:nvPr/>
          </p:nvSpPr>
          <p:spPr>
            <a:xfrm>
              <a:off x="5335563" y="3041043"/>
              <a:ext cx="61091" cy="219291"/>
            </a:xfrm>
            <a:prstGeom prst="rect">
              <a:avLst/>
            </a:prstGeom>
            <a:solidFill>
              <a:schemeClr val="bg1"/>
            </a:solidFill>
          </p:spPr>
          <p:txBody>
            <a:bodyPr wrap="square">
              <a:spAutoFit/>
            </a:bodyPr>
            <a:lstStyle/>
            <a:p>
              <a:r>
                <a:rPr lang="en-US" sz="825" b="1" dirty="0">
                  <a:solidFill>
                    <a:srgbClr val="FF0000"/>
                  </a:solidFill>
                  <a:latin typeface="Arial Narrow" panose="020B0606020202030204" pitchFamily="34" charset="0"/>
                </a:rPr>
                <a:t>9</a:t>
              </a:r>
            </a:p>
          </p:txBody>
        </p:sp>
        <p:sp>
          <p:nvSpPr>
            <p:cNvPr id="24" name="Rectangle 23"/>
            <p:cNvSpPr/>
            <p:nvPr/>
          </p:nvSpPr>
          <p:spPr>
            <a:xfrm>
              <a:off x="5248934" y="3405848"/>
              <a:ext cx="81555" cy="138499"/>
            </a:xfrm>
            <a:prstGeom prst="rect">
              <a:avLst/>
            </a:prstGeom>
            <a:solidFill>
              <a:schemeClr val="bg1"/>
            </a:solidFill>
          </p:spPr>
          <p:txBody>
            <a:bodyPr wrap="square">
              <a:spAutoFit/>
            </a:bodyPr>
            <a:lstStyle/>
            <a:p>
              <a:endParaRPr lang="en-US" sz="300" b="1" dirty="0">
                <a:solidFill>
                  <a:srgbClr val="FF0000"/>
                </a:solidFill>
                <a:latin typeface="Arial Narrow" panose="020B0606020202030204" pitchFamily="34" charset="0"/>
              </a:endParaRPr>
            </a:p>
          </p:txBody>
        </p:sp>
        <p:sp>
          <p:nvSpPr>
            <p:cNvPr id="26" name="Rectangle 25"/>
            <p:cNvSpPr/>
            <p:nvPr/>
          </p:nvSpPr>
          <p:spPr>
            <a:xfrm>
              <a:off x="5545145" y="2860471"/>
              <a:ext cx="116832" cy="219291"/>
            </a:xfrm>
            <a:prstGeom prst="rect">
              <a:avLst/>
            </a:prstGeom>
            <a:solidFill>
              <a:schemeClr val="bg1"/>
            </a:solidFill>
          </p:spPr>
          <p:txBody>
            <a:bodyPr wrap="square">
              <a:spAutoFit/>
            </a:bodyPr>
            <a:lstStyle/>
            <a:p>
              <a:endParaRPr lang="en-US" sz="825" b="1" dirty="0">
                <a:solidFill>
                  <a:srgbClr val="FF0000"/>
                </a:solidFill>
                <a:latin typeface="Arial Narrow" panose="020B0606020202030204" pitchFamily="34" charset="0"/>
              </a:endParaRPr>
            </a:p>
          </p:txBody>
        </p:sp>
        <p:sp>
          <p:nvSpPr>
            <p:cNvPr id="27" name="Rectangle 26"/>
            <p:cNvSpPr/>
            <p:nvPr/>
          </p:nvSpPr>
          <p:spPr>
            <a:xfrm>
              <a:off x="5555716" y="2472947"/>
              <a:ext cx="111077" cy="209293"/>
            </a:xfrm>
            <a:prstGeom prst="rect">
              <a:avLst/>
            </a:prstGeom>
            <a:solidFill>
              <a:schemeClr val="bg1"/>
            </a:solidFill>
          </p:spPr>
          <p:txBody>
            <a:bodyPr wrap="square">
              <a:spAutoFit/>
            </a:bodyPr>
            <a:lstStyle/>
            <a:p>
              <a:endParaRPr lang="en-US" sz="825" b="1" dirty="0">
                <a:solidFill>
                  <a:srgbClr val="FF0000"/>
                </a:solidFill>
                <a:latin typeface="Arial Narrow" panose="020B0606020202030204" pitchFamily="34" charset="0"/>
              </a:endParaRPr>
            </a:p>
          </p:txBody>
        </p:sp>
        <p:sp>
          <p:nvSpPr>
            <p:cNvPr id="28" name="Rectangle 27"/>
            <p:cNvSpPr/>
            <p:nvPr/>
          </p:nvSpPr>
          <p:spPr>
            <a:xfrm>
              <a:off x="5477456" y="2075127"/>
              <a:ext cx="240030" cy="219291"/>
            </a:xfrm>
            <a:prstGeom prst="rect">
              <a:avLst/>
            </a:prstGeom>
            <a:solidFill>
              <a:schemeClr val="bg1"/>
            </a:solidFill>
          </p:spPr>
          <p:txBody>
            <a:bodyPr wrap="square">
              <a:spAutoFit/>
            </a:bodyPr>
            <a:lstStyle/>
            <a:p>
              <a:endParaRPr lang="en-US" sz="825" b="1" dirty="0">
                <a:solidFill>
                  <a:srgbClr val="FF0000"/>
                </a:solidFill>
                <a:latin typeface="Arial Narrow" panose="020B0606020202030204" pitchFamily="34" charset="0"/>
              </a:endParaRPr>
            </a:p>
          </p:txBody>
        </p:sp>
        <p:sp>
          <p:nvSpPr>
            <p:cNvPr id="29" name="Rectangle 28"/>
            <p:cNvSpPr/>
            <p:nvPr/>
          </p:nvSpPr>
          <p:spPr>
            <a:xfrm>
              <a:off x="7029995" y="3416873"/>
              <a:ext cx="103241" cy="219291"/>
            </a:xfrm>
            <a:prstGeom prst="rect">
              <a:avLst/>
            </a:prstGeom>
            <a:solidFill>
              <a:schemeClr val="bg1"/>
            </a:solidFill>
          </p:spPr>
          <p:txBody>
            <a:bodyPr wrap="square">
              <a:spAutoFit/>
            </a:bodyPr>
            <a:lstStyle/>
            <a:p>
              <a:endParaRPr lang="en-US" sz="825" b="1" dirty="0">
                <a:solidFill>
                  <a:srgbClr val="FF0000"/>
                </a:solidFill>
                <a:latin typeface="Arial Narrow" panose="020B0606020202030204" pitchFamily="34" charset="0"/>
              </a:endParaRPr>
            </a:p>
          </p:txBody>
        </p:sp>
        <p:sp>
          <p:nvSpPr>
            <p:cNvPr id="30" name="Rectangle 29"/>
            <p:cNvSpPr/>
            <p:nvPr/>
          </p:nvSpPr>
          <p:spPr>
            <a:xfrm>
              <a:off x="5499153" y="2946007"/>
              <a:ext cx="358140" cy="219291"/>
            </a:xfrm>
            <a:prstGeom prst="rect">
              <a:avLst/>
            </a:prstGeom>
            <a:solidFill>
              <a:schemeClr val="bg1">
                <a:alpha val="0"/>
              </a:schemeClr>
            </a:solidFill>
          </p:spPr>
          <p:txBody>
            <a:bodyPr wrap="square">
              <a:spAutoFit/>
            </a:bodyPr>
            <a:lstStyle/>
            <a:p>
              <a:r>
                <a:rPr lang="en-US" sz="825" b="1" dirty="0">
                  <a:solidFill>
                    <a:srgbClr val="FF0000"/>
                  </a:solidFill>
                  <a:latin typeface="Arial Narrow" panose="020B0606020202030204" pitchFamily="34" charset="0"/>
                </a:rPr>
                <a:t>10</a:t>
              </a:r>
            </a:p>
          </p:txBody>
        </p:sp>
        <p:sp>
          <p:nvSpPr>
            <p:cNvPr id="31" name="Rectangle 30"/>
            <p:cNvSpPr/>
            <p:nvPr/>
          </p:nvSpPr>
          <p:spPr>
            <a:xfrm>
              <a:off x="5051755" y="2503538"/>
              <a:ext cx="137160" cy="219291"/>
            </a:xfrm>
            <a:prstGeom prst="rect">
              <a:avLst/>
            </a:prstGeom>
            <a:solidFill>
              <a:schemeClr val="bg1"/>
            </a:solidFill>
          </p:spPr>
          <p:txBody>
            <a:bodyPr wrap="square">
              <a:spAutoFit/>
            </a:bodyPr>
            <a:lstStyle/>
            <a:p>
              <a:endParaRPr lang="en-US" sz="825" b="1" dirty="0">
                <a:solidFill>
                  <a:srgbClr val="FF0000"/>
                </a:solidFill>
                <a:latin typeface="Arial Narrow" panose="020B0606020202030204" pitchFamily="34" charset="0"/>
              </a:endParaRPr>
            </a:p>
          </p:txBody>
        </p:sp>
        <p:sp>
          <p:nvSpPr>
            <p:cNvPr id="32" name="Rectangle 31"/>
            <p:cNvSpPr/>
            <p:nvPr/>
          </p:nvSpPr>
          <p:spPr>
            <a:xfrm>
              <a:off x="5544744" y="2714460"/>
              <a:ext cx="68580" cy="219291"/>
            </a:xfrm>
            <a:prstGeom prst="rect">
              <a:avLst/>
            </a:prstGeom>
            <a:solidFill>
              <a:schemeClr val="bg1"/>
            </a:solidFill>
          </p:spPr>
          <p:txBody>
            <a:bodyPr wrap="square">
              <a:spAutoFit/>
            </a:bodyPr>
            <a:lstStyle/>
            <a:p>
              <a:endParaRPr lang="en-US" sz="825" b="1" dirty="0">
                <a:solidFill>
                  <a:srgbClr val="FF0000"/>
                </a:solidFill>
                <a:latin typeface="Arial Narrow" panose="020B0606020202030204" pitchFamily="34" charset="0"/>
              </a:endParaRPr>
            </a:p>
          </p:txBody>
        </p:sp>
        <p:sp>
          <p:nvSpPr>
            <p:cNvPr id="33" name="Rectangle 32"/>
            <p:cNvSpPr/>
            <p:nvPr/>
          </p:nvSpPr>
          <p:spPr>
            <a:xfrm>
              <a:off x="6886822" y="2151822"/>
              <a:ext cx="54864" cy="219291"/>
            </a:xfrm>
            <a:prstGeom prst="rect">
              <a:avLst/>
            </a:prstGeom>
            <a:solidFill>
              <a:schemeClr val="bg1"/>
            </a:solidFill>
          </p:spPr>
          <p:txBody>
            <a:bodyPr wrap="square">
              <a:spAutoFit/>
            </a:bodyPr>
            <a:lstStyle/>
            <a:p>
              <a:endParaRPr lang="en-US" sz="825" b="1" dirty="0">
                <a:solidFill>
                  <a:srgbClr val="FF0000"/>
                </a:solidFill>
                <a:latin typeface="Arial Narrow" panose="020B0606020202030204" pitchFamily="34" charset="0"/>
              </a:endParaRPr>
            </a:p>
          </p:txBody>
        </p:sp>
        <p:sp>
          <p:nvSpPr>
            <p:cNvPr id="35" name="Rectangle 34"/>
            <p:cNvSpPr/>
            <p:nvPr/>
          </p:nvSpPr>
          <p:spPr>
            <a:xfrm>
              <a:off x="5537253" y="2754368"/>
              <a:ext cx="106681" cy="133612"/>
            </a:xfrm>
            <a:prstGeom prst="rect">
              <a:avLst/>
            </a:prstGeom>
            <a:solidFill>
              <a:schemeClr val="bg1"/>
            </a:solidFill>
            <a:ln>
              <a:noFill/>
            </a:ln>
          </p:spPr>
          <p:txBody>
            <a:bodyPr wrap="square">
              <a:spAutoFit/>
            </a:bodyPr>
            <a:lstStyle/>
            <a:p>
              <a:endParaRPr lang="en-US" sz="825" b="1" dirty="0">
                <a:solidFill>
                  <a:srgbClr val="FF0000"/>
                </a:solidFill>
                <a:latin typeface="Arial Narrow" panose="020B0606020202030204" pitchFamily="34" charset="0"/>
              </a:endParaRPr>
            </a:p>
          </p:txBody>
        </p:sp>
        <p:cxnSp>
          <p:nvCxnSpPr>
            <p:cNvPr id="37" name="Straight Connector 36"/>
            <p:cNvCxnSpPr/>
            <p:nvPr/>
          </p:nvCxnSpPr>
          <p:spPr>
            <a:xfrm flipV="1">
              <a:off x="5432658" y="2922526"/>
              <a:ext cx="315037" cy="710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5063134" y="2788445"/>
              <a:ext cx="122183" cy="219291"/>
            </a:xfrm>
            <a:prstGeom prst="rect">
              <a:avLst/>
            </a:prstGeom>
            <a:solidFill>
              <a:schemeClr val="bg1"/>
            </a:solidFill>
          </p:spPr>
          <p:txBody>
            <a:bodyPr wrap="square">
              <a:spAutoFit/>
            </a:bodyPr>
            <a:lstStyle/>
            <a:p>
              <a:endParaRPr lang="en-US" sz="825" b="1" dirty="0">
                <a:solidFill>
                  <a:srgbClr val="FF0000"/>
                </a:solidFill>
                <a:latin typeface="Arial Narrow" panose="020B0606020202030204" pitchFamily="34" charset="0"/>
              </a:endParaRPr>
            </a:p>
          </p:txBody>
        </p:sp>
        <p:cxnSp>
          <p:nvCxnSpPr>
            <p:cNvPr id="25" name="Straight Connector 24"/>
            <p:cNvCxnSpPr/>
            <p:nvPr/>
          </p:nvCxnSpPr>
          <p:spPr>
            <a:xfrm flipH="1">
              <a:off x="5027776" y="2468880"/>
              <a:ext cx="85034" cy="44329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9" name="Rectangle 38" descr="Supervisor's map. blocks outlined and numbered to match master control map. Area ourside supervisor area has blue transparent overlay. This area blocks are not outlined and numbered."/>
            <p:cNvSpPr/>
            <p:nvPr/>
          </p:nvSpPr>
          <p:spPr>
            <a:xfrm>
              <a:off x="3706679" y="3133274"/>
              <a:ext cx="240030" cy="219291"/>
            </a:xfrm>
            <a:prstGeom prst="rect">
              <a:avLst/>
            </a:prstGeom>
            <a:solidFill>
              <a:schemeClr val="bg1"/>
            </a:solidFill>
          </p:spPr>
          <p:txBody>
            <a:bodyPr wrap="square">
              <a:spAutoFit/>
            </a:bodyPr>
            <a:lstStyle/>
            <a:p>
              <a:endParaRPr lang="en-US" sz="825" b="1" dirty="0">
                <a:solidFill>
                  <a:srgbClr val="FF0000"/>
                </a:solidFill>
                <a:latin typeface="Arial Narrow" panose="020B0606020202030204" pitchFamily="34" charset="0"/>
              </a:endParaRPr>
            </a:p>
          </p:txBody>
        </p:sp>
        <p:sp>
          <p:nvSpPr>
            <p:cNvPr id="40" name="Rectangle 39"/>
            <p:cNvSpPr/>
            <p:nvPr/>
          </p:nvSpPr>
          <p:spPr>
            <a:xfrm>
              <a:off x="3904461" y="3648826"/>
              <a:ext cx="299291" cy="219291"/>
            </a:xfrm>
            <a:prstGeom prst="rect">
              <a:avLst/>
            </a:prstGeom>
            <a:solidFill>
              <a:schemeClr val="bg1"/>
            </a:solidFill>
          </p:spPr>
          <p:txBody>
            <a:bodyPr wrap="square">
              <a:spAutoFit/>
            </a:bodyPr>
            <a:lstStyle/>
            <a:p>
              <a:r>
                <a:rPr lang="en-US" sz="825" b="1" dirty="0">
                  <a:solidFill>
                    <a:srgbClr val="FF0000"/>
                  </a:solidFill>
                  <a:latin typeface="Arial Narrow" panose="020B0606020202030204" pitchFamily="34" charset="0"/>
                </a:rPr>
                <a:t>14</a:t>
              </a:r>
            </a:p>
          </p:txBody>
        </p:sp>
        <p:sp>
          <p:nvSpPr>
            <p:cNvPr id="42" name="Rectangle 41"/>
            <p:cNvSpPr/>
            <p:nvPr/>
          </p:nvSpPr>
          <p:spPr>
            <a:xfrm>
              <a:off x="6936005" y="3119775"/>
              <a:ext cx="292888" cy="219291"/>
            </a:xfrm>
            <a:prstGeom prst="rect">
              <a:avLst/>
            </a:prstGeom>
            <a:solidFill>
              <a:schemeClr val="bg1"/>
            </a:solidFill>
          </p:spPr>
          <p:txBody>
            <a:bodyPr wrap="square">
              <a:spAutoFit/>
            </a:bodyPr>
            <a:lstStyle/>
            <a:p>
              <a:r>
                <a:rPr lang="en-US" sz="825" b="1" dirty="0">
                  <a:solidFill>
                    <a:srgbClr val="FF0000"/>
                  </a:solidFill>
                  <a:latin typeface="Arial Narrow" panose="020B0606020202030204" pitchFamily="34" charset="0"/>
                </a:rPr>
                <a:t>12</a:t>
              </a:r>
            </a:p>
          </p:txBody>
        </p:sp>
        <p:sp>
          <p:nvSpPr>
            <p:cNvPr id="43" name="Rectangle 42"/>
            <p:cNvSpPr/>
            <p:nvPr/>
          </p:nvSpPr>
          <p:spPr>
            <a:xfrm>
              <a:off x="6850039" y="2844143"/>
              <a:ext cx="325514" cy="219291"/>
            </a:xfrm>
            <a:prstGeom prst="rect">
              <a:avLst/>
            </a:prstGeom>
            <a:solidFill>
              <a:schemeClr val="bg1"/>
            </a:solidFill>
          </p:spPr>
          <p:txBody>
            <a:bodyPr wrap="square">
              <a:spAutoFit/>
            </a:bodyPr>
            <a:lstStyle/>
            <a:p>
              <a:r>
                <a:rPr lang="en-US" sz="825" b="1" dirty="0">
                  <a:solidFill>
                    <a:srgbClr val="FF0000"/>
                  </a:solidFill>
                  <a:latin typeface="Arial Narrow" panose="020B0606020202030204" pitchFamily="34" charset="0"/>
                </a:rPr>
                <a:t>11</a:t>
              </a:r>
            </a:p>
          </p:txBody>
        </p:sp>
        <p:cxnSp>
          <p:nvCxnSpPr>
            <p:cNvPr id="45" name="Straight Connector 44"/>
            <p:cNvCxnSpPr/>
            <p:nvPr/>
          </p:nvCxnSpPr>
          <p:spPr>
            <a:xfrm flipH="1">
              <a:off x="3771971" y="3303799"/>
              <a:ext cx="465899" cy="62210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5058212" y="3737928"/>
              <a:ext cx="136141" cy="148271"/>
            </a:xfrm>
            <a:prstGeom prst="rect">
              <a:avLst/>
            </a:prstGeom>
            <a:solidFill>
              <a:schemeClr val="bg1"/>
            </a:solidFill>
          </p:spPr>
          <p:txBody>
            <a:bodyPr wrap="square" lIns="9144" tIns="9144" rIns="9144" bIns="9144">
              <a:spAutoFit/>
            </a:bodyPr>
            <a:lstStyle/>
            <a:p>
              <a:r>
                <a:rPr lang="en-US" sz="830" b="1" dirty="0">
                  <a:solidFill>
                    <a:srgbClr val="FF0000"/>
                  </a:solidFill>
                  <a:latin typeface="Arial Narrow" panose="020B0606020202030204" pitchFamily="34" charset="0"/>
                </a:rPr>
                <a:t>17</a:t>
              </a:r>
            </a:p>
          </p:txBody>
        </p:sp>
        <p:sp>
          <p:nvSpPr>
            <p:cNvPr id="48" name="Rectangle 47"/>
            <p:cNvSpPr/>
            <p:nvPr/>
          </p:nvSpPr>
          <p:spPr>
            <a:xfrm>
              <a:off x="4275543" y="3450411"/>
              <a:ext cx="286350" cy="215444"/>
            </a:xfrm>
            <a:prstGeom prst="rect">
              <a:avLst/>
            </a:prstGeom>
            <a:solidFill>
              <a:schemeClr val="bg1"/>
            </a:solidFill>
          </p:spPr>
          <p:txBody>
            <a:bodyPr wrap="square">
              <a:spAutoFit/>
            </a:bodyPr>
            <a:lstStyle/>
            <a:p>
              <a:r>
                <a:rPr lang="en-US" sz="800" b="1" dirty="0">
                  <a:solidFill>
                    <a:srgbClr val="FF0000"/>
                  </a:solidFill>
                  <a:latin typeface="Arial Narrow" panose="020B0606020202030204" pitchFamily="34" charset="0"/>
                </a:rPr>
                <a:t>15</a:t>
              </a:r>
            </a:p>
          </p:txBody>
        </p:sp>
        <p:sp>
          <p:nvSpPr>
            <p:cNvPr id="49" name="Rectangle 48"/>
            <p:cNvSpPr/>
            <p:nvPr/>
          </p:nvSpPr>
          <p:spPr>
            <a:xfrm>
              <a:off x="4310987" y="3029801"/>
              <a:ext cx="137160" cy="219291"/>
            </a:xfrm>
            <a:prstGeom prst="rect">
              <a:avLst/>
            </a:prstGeom>
            <a:solidFill>
              <a:schemeClr val="bg1"/>
            </a:solidFill>
          </p:spPr>
          <p:txBody>
            <a:bodyPr wrap="square">
              <a:spAutoFit/>
            </a:bodyPr>
            <a:lstStyle/>
            <a:p>
              <a:r>
                <a:rPr lang="en-US" sz="825" b="1" dirty="0">
                  <a:solidFill>
                    <a:srgbClr val="FF0000"/>
                  </a:solidFill>
                  <a:latin typeface="Arial Narrow" panose="020B0606020202030204" pitchFamily="34" charset="0"/>
                </a:rPr>
                <a:t> </a:t>
              </a:r>
            </a:p>
          </p:txBody>
        </p:sp>
        <p:sp>
          <p:nvSpPr>
            <p:cNvPr id="50" name="Rectangle 49"/>
            <p:cNvSpPr/>
            <p:nvPr/>
          </p:nvSpPr>
          <p:spPr>
            <a:xfrm>
              <a:off x="3810579" y="3505112"/>
              <a:ext cx="174774" cy="219291"/>
            </a:xfrm>
            <a:prstGeom prst="rect">
              <a:avLst/>
            </a:prstGeom>
            <a:solidFill>
              <a:schemeClr val="bg1"/>
            </a:solidFill>
          </p:spPr>
          <p:txBody>
            <a:bodyPr wrap="square">
              <a:spAutoFit/>
            </a:bodyPr>
            <a:lstStyle/>
            <a:p>
              <a:endParaRPr lang="en-US" sz="825" b="1" dirty="0">
                <a:solidFill>
                  <a:srgbClr val="FF0000"/>
                </a:solidFill>
                <a:latin typeface="Arial Narrow" panose="020B0606020202030204" pitchFamily="34" charset="0"/>
              </a:endParaRPr>
            </a:p>
          </p:txBody>
        </p:sp>
        <p:sp>
          <p:nvSpPr>
            <p:cNvPr id="51" name="Rectangle 50"/>
            <p:cNvSpPr/>
            <p:nvPr/>
          </p:nvSpPr>
          <p:spPr>
            <a:xfrm>
              <a:off x="4087157" y="2907533"/>
              <a:ext cx="174774" cy="219291"/>
            </a:xfrm>
            <a:prstGeom prst="rect">
              <a:avLst/>
            </a:prstGeom>
            <a:solidFill>
              <a:schemeClr val="bg1"/>
            </a:solidFill>
          </p:spPr>
          <p:txBody>
            <a:bodyPr wrap="square">
              <a:spAutoFit/>
            </a:bodyPr>
            <a:lstStyle/>
            <a:p>
              <a:endParaRPr lang="en-US" sz="825" b="1" dirty="0">
                <a:solidFill>
                  <a:srgbClr val="FF0000"/>
                </a:solidFill>
                <a:latin typeface="Arial Narrow" panose="020B0606020202030204" pitchFamily="34" charset="0"/>
              </a:endParaRPr>
            </a:p>
          </p:txBody>
        </p:sp>
        <p:sp>
          <p:nvSpPr>
            <p:cNvPr id="52" name="Rectangle 51"/>
            <p:cNvSpPr/>
            <p:nvPr/>
          </p:nvSpPr>
          <p:spPr>
            <a:xfrm rot="21060000">
              <a:off x="5154998" y="2675781"/>
              <a:ext cx="68580" cy="219291"/>
            </a:xfrm>
            <a:prstGeom prst="rect">
              <a:avLst/>
            </a:prstGeom>
            <a:solidFill>
              <a:schemeClr val="bg1"/>
            </a:solidFill>
          </p:spPr>
          <p:txBody>
            <a:bodyPr wrap="square">
              <a:spAutoFit/>
            </a:bodyPr>
            <a:lstStyle/>
            <a:p>
              <a:r>
                <a:rPr lang="en-US" sz="825" b="1" dirty="0">
                  <a:solidFill>
                    <a:srgbClr val="FF0000"/>
                  </a:solidFill>
                  <a:latin typeface="Arial Narrow" panose="020B0606020202030204" pitchFamily="34" charset="0"/>
                </a:rPr>
                <a:t> </a:t>
              </a:r>
            </a:p>
          </p:txBody>
        </p:sp>
        <p:sp>
          <p:nvSpPr>
            <p:cNvPr id="54" name="Rectangle 53"/>
            <p:cNvSpPr/>
            <p:nvPr/>
          </p:nvSpPr>
          <p:spPr>
            <a:xfrm rot="-540000">
              <a:off x="4442806" y="3412862"/>
              <a:ext cx="68580" cy="219291"/>
            </a:xfrm>
            <a:prstGeom prst="rect">
              <a:avLst/>
            </a:prstGeom>
            <a:solidFill>
              <a:schemeClr val="bg1"/>
            </a:solidFill>
          </p:spPr>
          <p:txBody>
            <a:bodyPr wrap="square">
              <a:spAutoFit/>
            </a:bodyPr>
            <a:lstStyle/>
            <a:p>
              <a:r>
                <a:rPr lang="en-US" sz="825" b="1" dirty="0">
                  <a:solidFill>
                    <a:srgbClr val="FF0000"/>
                  </a:solidFill>
                  <a:latin typeface="Arial Narrow" panose="020B0606020202030204" pitchFamily="34" charset="0"/>
                </a:rPr>
                <a:t> </a:t>
              </a:r>
            </a:p>
          </p:txBody>
        </p:sp>
        <p:sp>
          <p:nvSpPr>
            <p:cNvPr id="55" name="Rectangle 54"/>
            <p:cNvSpPr/>
            <p:nvPr/>
          </p:nvSpPr>
          <p:spPr>
            <a:xfrm>
              <a:off x="5407713" y="3830492"/>
              <a:ext cx="114300" cy="146194"/>
            </a:xfrm>
            <a:prstGeom prst="rect">
              <a:avLst/>
            </a:prstGeom>
            <a:solidFill>
              <a:schemeClr val="bg1"/>
            </a:solidFill>
          </p:spPr>
          <p:txBody>
            <a:bodyPr wrap="square" lIns="9144" tIns="9144" rIns="9144" bIns="9144">
              <a:spAutoFit/>
            </a:bodyPr>
            <a:lstStyle/>
            <a:p>
              <a:r>
                <a:rPr lang="en-US" sz="830" b="1" dirty="0">
                  <a:solidFill>
                    <a:srgbClr val="FF0000"/>
                  </a:solidFill>
                  <a:latin typeface="Arial Narrow" panose="020B0606020202030204" pitchFamily="34" charset="0"/>
                </a:rPr>
                <a:t>18</a:t>
              </a:r>
            </a:p>
          </p:txBody>
        </p:sp>
        <p:cxnSp>
          <p:nvCxnSpPr>
            <p:cNvPr id="58" name="Straight Arrow Connector 57"/>
            <p:cNvCxnSpPr/>
            <p:nvPr/>
          </p:nvCxnSpPr>
          <p:spPr>
            <a:xfrm flipV="1">
              <a:off x="2113839" y="2842260"/>
              <a:ext cx="1907034" cy="12583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a:off x="5316273" y="2953789"/>
              <a:ext cx="1579486" cy="26185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descr="This  map shows supervisor area number 2. Supervisor's area is in white. Outside superivsor's area is in transparent blue (for example only)&#10;"/>
            <p:cNvCxnSpPr>
              <a:stCxn id="42" idx="1"/>
            </p:cNvCxnSpPr>
            <p:nvPr/>
          </p:nvCxnSpPr>
          <p:spPr>
            <a:xfrm flipH="1">
              <a:off x="5499153" y="3229421"/>
              <a:ext cx="1436852" cy="31387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5519515" y="3598246"/>
              <a:ext cx="14479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5511649" y="2214304"/>
              <a:ext cx="122183" cy="219291"/>
            </a:xfrm>
            <a:prstGeom prst="rect">
              <a:avLst/>
            </a:prstGeom>
            <a:solidFill>
              <a:schemeClr val="bg1"/>
            </a:solidFill>
          </p:spPr>
          <p:txBody>
            <a:bodyPr wrap="square">
              <a:spAutoFit/>
            </a:bodyPr>
            <a:lstStyle/>
            <a:p>
              <a:r>
                <a:rPr lang="en-US" sz="825" b="1" dirty="0">
                  <a:solidFill>
                    <a:srgbClr val="FF0000"/>
                  </a:solidFill>
                  <a:latin typeface="Arial Narrow" panose="020B0606020202030204" pitchFamily="34" charset="0"/>
                </a:rPr>
                <a:t>4</a:t>
              </a:r>
            </a:p>
          </p:txBody>
        </p:sp>
        <p:sp>
          <p:nvSpPr>
            <p:cNvPr id="21" name="Rectangle 20"/>
            <p:cNvSpPr/>
            <p:nvPr/>
          </p:nvSpPr>
          <p:spPr>
            <a:xfrm>
              <a:off x="4161539" y="2446020"/>
              <a:ext cx="255574" cy="219291"/>
            </a:xfrm>
            <a:prstGeom prst="rect">
              <a:avLst/>
            </a:prstGeom>
            <a:solidFill>
              <a:schemeClr val="bg1"/>
            </a:solidFill>
          </p:spPr>
          <p:txBody>
            <a:bodyPr wrap="square">
              <a:spAutoFit/>
            </a:bodyPr>
            <a:lstStyle/>
            <a:p>
              <a:r>
                <a:rPr lang="en-US" sz="825" b="1" dirty="0">
                  <a:solidFill>
                    <a:srgbClr val="FF0000"/>
                  </a:solidFill>
                  <a:latin typeface="Arial Narrow" panose="020B0606020202030204" pitchFamily="34" charset="0"/>
                </a:rPr>
                <a:t>7</a:t>
              </a:r>
            </a:p>
          </p:txBody>
        </p:sp>
        <p:cxnSp>
          <p:nvCxnSpPr>
            <p:cNvPr id="57" name="Straight Arrow Connector 56"/>
            <p:cNvCxnSpPr/>
            <p:nvPr/>
          </p:nvCxnSpPr>
          <p:spPr>
            <a:xfrm flipV="1">
              <a:off x="2185141" y="2583180"/>
              <a:ext cx="2247212" cy="3080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flipH="1">
              <a:off x="5057193" y="3497579"/>
              <a:ext cx="129540" cy="122341"/>
            </a:xfrm>
            <a:prstGeom prst="rect">
              <a:avLst/>
            </a:prstGeom>
            <a:solidFill>
              <a:schemeClr val="bg1"/>
            </a:solidFill>
          </p:spPr>
          <p:txBody>
            <a:bodyPr wrap="square" lIns="9144" tIns="9144" rIns="9144" bIns="9144">
              <a:spAutoFit/>
            </a:bodyPr>
            <a:lstStyle/>
            <a:p>
              <a:r>
                <a:rPr lang="en-US" sz="675" b="1" dirty="0">
                  <a:solidFill>
                    <a:srgbClr val="FF0000"/>
                  </a:solidFill>
                  <a:latin typeface="Arial Narrow" panose="020B0606020202030204" pitchFamily="34" charset="0"/>
                </a:rPr>
                <a:t>13</a:t>
              </a:r>
            </a:p>
          </p:txBody>
        </p:sp>
        <p:sp>
          <p:nvSpPr>
            <p:cNvPr id="81" name="Rectangle 80"/>
            <p:cNvSpPr/>
            <p:nvPr/>
          </p:nvSpPr>
          <p:spPr>
            <a:xfrm>
              <a:off x="4515196" y="3898156"/>
              <a:ext cx="160998" cy="141577"/>
            </a:xfrm>
            <a:prstGeom prst="rect">
              <a:avLst/>
            </a:prstGeom>
            <a:solidFill>
              <a:schemeClr val="bg1"/>
            </a:solidFill>
          </p:spPr>
          <p:txBody>
            <a:bodyPr wrap="square" lIns="9144" tIns="9144" rIns="9144" bIns="9144">
              <a:spAutoFit/>
            </a:bodyPr>
            <a:lstStyle/>
            <a:p>
              <a:r>
                <a:rPr lang="en-US" sz="800" b="1" dirty="0">
                  <a:solidFill>
                    <a:srgbClr val="FF0000"/>
                  </a:solidFill>
                  <a:latin typeface="Arial Narrow" panose="020B0606020202030204" pitchFamily="34" charset="0"/>
                </a:rPr>
                <a:t>16</a:t>
              </a:r>
            </a:p>
          </p:txBody>
        </p:sp>
      </p:grpSp>
      <p:sp>
        <p:nvSpPr>
          <p:cNvPr id="64" name="Rectangle 63"/>
          <p:cNvSpPr/>
          <p:nvPr/>
        </p:nvSpPr>
        <p:spPr>
          <a:xfrm>
            <a:off x="5425440" y="2777228"/>
            <a:ext cx="106681" cy="133612"/>
          </a:xfrm>
          <a:prstGeom prst="rect">
            <a:avLst/>
          </a:prstGeom>
          <a:solidFill>
            <a:schemeClr val="bg1"/>
          </a:solidFill>
          <a:ln>
            <a:noFill/>
          </a:ln>
        </p:spPr>
        <p:txBody>
          <a:bodyPr wrap="square">
            <a:spAutoFit/>
          </a:bodyPr>
          <a:lstStyle/>
          <a:p>
            <a:endParaRPr lang="en-US" sz="825" b="1" dirty="0">
              <a:solidFill>
                <a:srgbClr val="FF0000"/>
              </a:solidFill>
              <a:latin typeface="Arial Narrow" panose="020B0606020202030204" pitchFamily="34" charset="0"/>
            </a:endParaRPr>
          </a:p>
        </p:txBody>
      </p:sp>
      <p:sp>
        <p:nvSpPr>
          <p:cNvPr id="66" name="Rectangle 65"/>
          <p:cNvSpPr/>
          <p:nvPr/>
        </p:nvSpPr>
        <p:spPr>
          <a:xfrm>
            <a:off x="5349240" y="2815328"/>
            <a:ext cx="106681" cy="133612"/>
          </a:xfrm>
          <a:prstGeom prst="rect">
            <a:avLst/>
          </a:prstGeom>
          <a:solidFill>
            <a:schemeClr val="bg1"/>
          </a:solidFill>
          <a:ln>
            <a:noFill/>
          </a:ln>
        </p:spPr>
        <p:txBody>
          <a:bodyPr wrap="square">
            <a:spAutoFit/>
          </a:bodyPr>
          <a:lstStyle/>
          <a:p>
            <a:endParaRPr lang="en-US" sz="825" b="1" dirty="0">
              <a:solidFill>
                <a:srgbClr val="FF0000"/>
              </a:solidFill>
              <a:latin typeface="Arial Narrow" panose="020B0606020202030204" pitchFamily="34" charset="0"/>
            </a:endParaRPr>
          </a:p>
        </p:txBody>
      </p:sp>
      <p:sp>
        <p:nvSpPr>
          <p:cNvPr id="68" name="Rectangle 67"/>
          <p:cNvSpPr/>
          <p:nvPr/>
        </p:nvSpPr>
        <p:spPr>
          <a:xfrm>
            <a:off x="4724400" y="3429000"/>
            <a:ext cx="152400" cy="99060"/>
          </a:xfrm>
          <a:prstGeom prst="rect">
            <a:avLst/>
          </a:prstGeom>
          <a:solidFill>
            <a:schemeClr val="bg1"/>
          </a:solidFill>
          <a:ln>
            <a:noFill/>
          </a:ln>
        </p:spPr>
        <p:txBody>
          <a:bodyPr wrap="square">
            <a:spAutoFit/>
          </a:bodyPr>
          <a:lstStyle/>
          <a:p>
            <a:endParaRPr lang="en-US" sz="825" b="1" dirty="0">
              <a:solidFill>
                <a:srgbClr val="FF0000"/>
              </a:solidFill>
              <a:latin typeface="Arial Narrow" panose="020B0606020202030204" pitchFamily="34" charset="0"/>
            </a:endParaRPr>
          </a:p>
        </p:txBody>
      </p:sp>
      <p:sp>
        <p:nvSpPr>
          <p:cNvPr id="71" name="Rectangle 70"/>
          <p:cNvSpPr/>
          <p:nvPr/>
        </p:nvSpPr>
        <p:spPr>
          <a:xfrm>
            <a:off x="1638300" y="2125980"/>
            <a:ext cx="205740" cy="182880"/>
          </a:xfrm>
          <a:prstGeom prst="rect">
            <a:avLst/>
          </a:prstGeom>
          <a:solidFill>
            <a:schemeClr val="bg1"/>
          </a:solidFill>
          <a:ln>
            <a:noFill/>
          </a:ln>
        </p:spPr>
        <p:txBody>
          <a:bodyPr wrap="square">
            <a:spAutoFit/>
          </a:bodyPr>
          <a:lstStyle/>
          <a:p>
            <a:endParaRPr lang="en-US" sz="825" b="1" dirty="0">
              <a:solidFill>
                <a:srgbClr val="FF0000"/>
              </a:solidFill>
              <a:latin typeface="Arial Narrow" panose="020B0606020202030204" pitchFamily="34" charset="0"/>
            </a:endParaRPr>
          </a:p>
        </p:txBody>
      </p:sp>
      <p:sp>
        <p:nvSpPr>
          <p:cNvPr id="73" name="TextBox 72"/>
          <p:cNvSpPr txBox="1"/>
          <p:nvPr/>
        </p:nvSpPr>
        <p:spPr>
          <a:xfrm>
            <a:off x="4518660" y="2385060"/>
            <a:ext cx="182880" cy="220060"/>
          </a:xfrm>
          <a:prstGeom prst="rect">
            <a:avLst/>
          </a:prstGeom>
          <a:solidFill>
            <a:schemeClr val="bg1"/>
          </a:solidFill>
        </p:spPr>
        <p:txBody>
          <a:bodyPr wrap="square" rtlCol="0">
            <a:spAutoFit/>
          </a:bodyPr>
          <a:lstStyle/>
          <a:p>
            <a:r>
              <a:rPr lang="en-US" sz="830" b="1" dirty="0" smtClean="0">
                <a:solidFill>
                  <a:srgbClr val="FF0000"/>
                </a:solidFill>
                <a:latin typeface="Arial Narrow" panose="020B0606020202030204" pitchFamily="34" charset="0"/>
              </a:rPr>
              <a:t>5</a:t>
            </a:r>
            <a:endParaRPr lang="en-US" sz="830" b="1" dirty="0">
              <a:solidFill>
                <a:srgbClr val="FF0000"/>
              </a:solidFill>
              <a:latin typeface="Arial Narrow" panose="020B0606020202030204" pitchFamily="34" charset="0"/>
            </a:endParaRPr>
          </a:p>
        </p:txBody>
      </p:sp>
      <p:sp>
        <p:nvSpPr>
          <p:cNvPr id="75" name="Rectangle 74"/>
          <p:cNvSpPr/>
          <p:nvPr/>
        </p:nvSpPr>
        <p:spPr>
          <a:xfrm>
            <a:off x="4975860" y="3851648"/>
            <a:ext cx="114300" cy="110752"/>
          </a:xfrm>
          <a:prstGeom prst="rect">
            <a:avLst/>
          </a:prstGeom>
          <a:solidFill>
            <a:schemeClr val="bg1"/>
          </a:solidFill>
          <a:ln>
            <a:noFill/>
          </a:ln>
        </p:spPr>
        <p:txBody>
          <a:bodyPr wrap="square">
            <a:spAutoFit/>
          </a:bodyPr>
          <a:lstStyle/>
          <a:p>
            <a:endParaRPr lang="en-US" sz="825" b="1" dirty="0">
              <a:solidFill>
                <a:srgbClr val="FF0000"/>
              </a:solidFill>
              <a:latin typeface="Arial Narrow" panose="020B0606020202030204" pitchFamily="34" charset="0"/>
            </a:endParaRPr>
          </a:p>
        </p:txBody>
      </p:sp>
      <p:sp>
        <p:nvSpPr>
          <p:cNvPr id="77" name="Rectangle 76"/>
          <p:cNvSpPr/>
          <p:nvPr/>
        </p:nvSpPr>
        <p:spPr>
          <a:xfrm>
            <a:off x="106680" y="5113020"/>
            <a:ext cx="220434" cy="151591"/>
          </a:xfrm>
          <a:prstGeom prst="rect">
            <a:avLst/>
          </a:prstGeom>
          <a:solidFill>
            <a:schemeClr val="bg1"/>
          </a:solidFill>
          <a:ln>
            <a:noFill/>
          </a:ln>
        </p:spPr>
        <p:txBody>
          <a:bodyPr wrap="square">
            <a:spAutoFit/>
          </a:bodyPr>
          <a:lstStyle/>
          <a:p>
            <a:endParaRPr lang="en-US" sz="825" b="1" dirty="0">
              <a:solidFill>
                <a:srgbClr val="FF0000"/>
              </a:solidFill>
              <a:latin typeface="Arial Narrow" panose="020B0606020202030204" pitchFamily="34" charset="0"/>
            </a:endParaRPr>
          </a:p>
        </p:txBody>
      </p:sp>
    </p:spTree>
    <p:extLst>
      <p:ext uri="{BB962C8B-B14F-4D97-AF65-F5344CB8AC3E}">
        <p14:creationId xmlns:p14="http://schemas.microsoft.com/office/powerpoint/2010/main" val="41854789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685800" y="228600"/>
            <a:ext cx="7772400" cy="713232"/>
          </a:xfrm>
        </p:spPr>
        <p:txBody>
          <a:bodyPr>
            <a:normAutofit/>
          </a:bodyPr>
          <a:lstStyle/>
          <a:p>
            <a:pPr algn="ctr"/>
            <a:r>
              <a:rPr lang="en-US" sz="2400" b="1" dirty="0">
                <a:latin typeface="Arial Narrow" panose="020B0606020202030204" pitchFamily="34" charset="0"/>
                <a:cs typeface="Arial" panose="020B0604020202020204" pitchFamily="34" charset="0"/>
              </a:rPr>
              <a:t>Enumerator Maps</a:t>
            </a:r>
          </a:p>
        </p:txBody>
      </p:sp>
      <p:sp>
        <p:nvSpPr>
          <p:cNvPr id="10" name="Content Placeholder 1"/>
          <p:cNvSpPr>
            <a:spLocks noGrp="1"/>
          </p:cNvSpPr>
          <p:nvPr>
            <p:ph idx="1"/>
          </p:nvPr>
        </p:nvSpPr>
        <p:spPr>
          <a:xfrm>
            <a:off x="685800" y="910668"/>
            <a:ext cx="7772400" cy="4465892"/>
          </a:xfrm>
        </p:spPr>
        <p:txBody>
          <a:bodyPr>
            <a:noAutofit/>
          </a:bodyPr>
          <a:lstStyle/>
          <a:p>
            <a:pPr marL="0" indent="0">
              <a:lnSpc>
                <a:spcPct val="100000"/>
              </a:lnSpc>
              <a:spcBef>
                <a:spcPts val="0"/>
              </a:spcBef>
              <a:spcAft>
                <a:spcPts val="600"/>
              </a:spcAft>
              <a:buNone/>
            </a:pPr>
            <a:r>
              <a:rPr lang="en-US" sz="1800" dirty="0" smtClean="0">
                <a:latin typeface="Arial Narrow" panose="020B0606020202030204" pitchFamily="34" charset="0"/>
              </a:rPr>
              <a:t>The supervisors need to prepare </a:t>
            </a:r>
            <a:r>
              <a:rPr lang="en-US" sz="1800" dirty="0">
                <a:latin typeface="Arial Narrow" panose="020B0606020202030204" pitchFamily="34" charset="0"/>
              </a:rPr>
              <a:t>the enumerator maps</a:t>
            </a:r>
            <a:r>
              <a:rPr lang="en-US" sz="1800" dirty="0" smtClean="0">
                <a:latin typeface="Arial Narrow" panose="020B0606020202030204" pitchFamily="34" charset="0"/>
              </a:rPr>
              <a:t>. </a:t>
            </a:r>
            <a:r>
              <a:rPr lang="en-US" sz="1800" dirty="0">
                <a:latin typeface="Arial Narrow" panose="020B0606020202030204" pitchFamily="34" charset="0"/>
              </a:rPr>
              <a:t>Enumerator maps guide canvassers to their assigned </a:t>
            </a:r>
            <a:r>
              <a:rPr lang="en-US" sz="1800" dirty="0" smtClean="0">
                <a:latin typeface="Arial Narrow" panose="020B0606020202030204" pitchFamily="34" charset="0"/>
              </a:rPr>
              <a:t>blocks.  </a:t>
            </a:r>
            <a:r>
              <a:rPr lang="en-US" sz="1800" dirty="0">
                <a:latin typeface="Arial Narrow" panose="020B0606020202030204" pitchFamily="34" charset="0"/>
              </a:rPr>
              <a:t>Map scale should be of the same scale as a supervisor map or larger. </a:t>
            </a:r>
          </a:p>
          <a:p>
            <a:pPr marL="219456" indent="-219456">
              <a:lnSpc>
                <a:spcPct val="100000"/>
              </a:lnSpc>
              <a:spcBef>
                <a:spcPts val="0"/>
              </a:spcBef>
              <a:spcAft>
                <a:spcPts val="600"/>
              </a:spcAft>
            </a:pPr>
            <a:r>
              <a:rPr lang="en-US" sz="1800" dirty="0" smtClean="0">
                <a:latin typeface="Arial Narrow" panose="020B0606020202030204" pitchFamily="34" charset="0"/>
                <a:cs typeface="Arial" panose="020B0604020202020204" pitchFamily="34" charset="0"/>
              </a:rPr>
              <a:t>As with the supervisor maps, at </a:t>
            </a:r>
            <a:r>
              <a:rPr lang="en-US" sz="1800" dirty="0">
                <a:latin typeface="Arial Narrow" panose="020B0606020202030204" pitchFamily="34" charset="0"/>
                <a:cs typeface="Arial" panose="020B0604020202020204" pitchFamily="34" charset="0"/>
              </a:rPr>
              <a:t>least two unmarked </a:t>
            </a:r>
            <a:r>
              <a:rPr lang="en-US" sz="1800" dirty="0" smtClean="0">
                <a:latin typeface="Arial Narrow" panose="020B0606020202030204" pitchFamily="34" charset="0"/>
                <a:cs typeface="Arial" panose="020B0604020202020204" pitchFamily="34" charset="0"/>
              </a:rPr>
              <a:t>maps </a:t>
            </a:r>
            <a:r>
              <a:rPr lang="en-US" sz="1800" dirty="0">
                <a:latin typeface="Arial Narrow" panose="020B0606020202030204" pitchFamily="34" charset="0"/>
                <a:cs typeface="Arial" panose="020B0604020202020204" pitchFamily="34" charset="0"/>
              </a:rPr>
              <a:t>will be needed to create one set of enumerator maps</a:t>
            </a:r>
            <a:r>
              <a:rPr lang="en-US" sz="1800" dirty="0" smtClean="0">
                <a:latin typeface="Arial Narrow" panose="020B0606020202030204" pitchFamily="34" charset="0"/>
                <a:cs typeface="Arial" panose="020B0604020202020204" pitchFamily="34" charset="0"/>
              </a:rPr>
              <a:t>. </a:t>
            </a:r>
          </a:p>
          <a:p>
            <a:pPr marL="219456" indent="-219456">
              <a:lnSpc>
                <a:spcPct val="100000"/>
              </a:lnSpc>
              <a:spcBef>
                <a:spcPts val="0"/>
              </a:spcBef>
              <a:spcAft>
                <a:spcPts val="600"/>
              </a:spcAft>
            </a:pPr>
            <a:r>
              <a:rPr lang="en-US" sz="1800" dirty="0" smtClean="0">
                <a:latin typeface="Arial Narrow" panose="020B0606020202030204" pitchFamily="34" charset="0"/>
                <a:cs typeface="Arial" panose="020B0604020202020204" pitchFamily="34" charset="0"/>
              </a:rPr>
              <a:t>Except for the areas outside the assigned area, these maps should duplicate the Master Control Map blocking and numbering.</a:t>
            </a:r>
          </a:p>
          <a:p>
            <a:pPr marL="219456" indent="-219456">
              <a:lnSpc>
                <a:spcPct val="100000"/>
              </a:lnSpc>
              <a:spcBef>
                <a:spcPts val="0"/>
              </a:spcBef>
              <a:spcAft>
                <a:spcPts val="600"/>
              </a:spcAft>
            </a:pPr>
            <a:r>
              <a:rPr lang="en-US" sz="1800" dirty="0" smtClean="0">
                <a:latin typeface="Arial Narrow" panose="020B0606020202030204" pitchFamily="34" charset="0"/>
                <a:cs typeface="Arial" panose="020B0604020202020204" pitchFamily="34" charset="0"/>
              </a:rPr>
              <a:t>The enumerator maps can represent either a daily or an entire census assignment.</a:t>
            </a:r>
          </a:p>
          <a:p>
            <a:pPr marL="219456" indent="-219456">
              <a:lnSpc>
                <a:spcPct val="100000"/>
              </a:lnSpc>
              <a:spcBef>
                <a:spcPts val="0"/>
              </a:spcBef>
              <a:spcAft>
                <a:spcPts val="600"/>
              </a:spcAft>
            </a:pPr>
            <a:r>
              <a:rPr lang="en-US" sz="1800" dirty="0">
                <a:latin typeface="Arial Narrow" panose="020B0606020202030204" pitchFamily="34" charset="0"/>
                <a:cs typeface="Arial" panose="020B0604020202020204" pitchFamily="34" charset="0"/>
              </a:rPr>
              <a:t>An enumerator map </a:t>
            </a:r>
            <a:r>
              <a:rPr lang="en-US" sz="1800" dirty="0" smtClean="0">
                <a:latin typeface="Arial Narrow" panose="020B0606020202030204" pitchFamily="34" charset="0"/>
                <a:cs typeface="Arial" panose="020B0604020202020204" pitchFamily="34" charset="0"/>
              </a:rPr>
              <a:t>example is </a:t>
            </a:r>
            <a:r>
              <a:rPr lang="en-US" sz="1800" dirty="0">
                <a:latin typeface="Arial Narrow" panose="020B0606020202030204" pitchFamily="34" charset="0"/>
                <a:cs typeface="Arial" panose="020B0604020202020204" pitchFamily="34" charset="0"/>
              </a:rPr>
              <a:t>shown on the next slide.</a:t>
            </a:r>
          </a:p>
          <a:p>
            <a:pPr marL="438912" lvl="1" indent="-219456">
              <a:lnSpc>
                <a:spcPct val="100000"/>
              </a:lnSpc>
              <a:spcBef>
                <a:spcPts val="0"/>
              </a:spcBef>
              <a:spcAft>
                <a:spcPts val="600"/>
              </a:spcAft>
              <a:buSzPct val="75000"/>
              <a:buFont typeface="Courier New" panose="02070309020205020404" pitchFamily="49" charset="0"/>
              <a:buChar char="o"/>
            </a:pPr>
            <a:r>
              <a:rPr lang="en-US" sz="1800" dirty="0">
                <a:latin typeface="Arial Narrow" panose="020B0606020202030204" pitchFamily="34" charset="0"/>
                <a:cs typeface="Arial" panose="020B0604020202020204" pitchFamily="34" charset="0"/>
              </a:rPr>
              <a:t>The blue areas shown are not to be marked in any way. These areas are </a:t>
            </a:r>
            <a:r>
              <a:rPr lang="en-US" sz="1800" dirty="0" smtClean="0">
                <a:latin typeface="Arial Narrow" panose="020B0606020202030204" pitchFamily="34" charset="0"/>
                <a:cs typeface="Arial" panose="020B0604020202020204" pitchFamily="34" charset="0"/>
              </a:rPr>
              <a:t>outside the assignment area and for reference. </a:t>
            </a:r>
            <a:endParaRPr lang="en-US" sz="1800" dirty="0">
              <a:latin typeface="Arial Narrow" panose="020B0606020202030204" pitchFamily="34" charset="0"/>
              <a:cs typeface="Arial" panose="020B0604020202020204" pitchFamily="34" charset="0"/>
            </a:endParaRPr>
          </a:p>
          <a:p>
            <a:pPr marL="438912" lvl="1" indent="-219456">
              <a:lnSpc>
                <a:spcPct val="100000"/>
              </a:lnSpc>
              <a:spcBef>
                <a:spcPts val="0"/>
              </a:spcBef>
              <a:spcAft>
                <a:spcPts val="600"/>
              </a:spcAft>
              <a:buSzPct val="75000"/>
              <a:buFont typeface="Courier New" panose="02070309020205020404" pitchFamily="49" charset="0"/>
              <a:buChar char="o"/>
            </a:pPr>
            <a:r>
              <a:rPr lang="en-US" sz="1800" dirty="0">
                <a:latin typeface="Arial Narrow" panose="020B0606020202030204" pitchFamily="34" charset="0"/>
                <a:cs typeface="Arial" panose="020B0604020202020204" pitchFamily="34" charset="0"/>
              </a:rPr>
              <a:t>They are not to have a blue overlay.</a:t>
            </a:r>
            <a:endParaRPr lang="en-US" sz="1800" dirty="0">
              <a:latin typeface="Arial Narrow" panose="020B0606020202030204" pitchFamily="34" charset="0"/>
            </a:endParaRPr>
          </a:p>
          <a:p>
            <a:pPr marL="438912" indent="-219456">
              <a:lnSpc>
                <a:spcPct val="100000"/>
              </a:lnSpc>
              <a:spcBef>
                <a:spcPts val="0"/>
              </a:spcBef>
              <a:spcAft>
                <a:spcPts val="600"/>
              </a:spcAft>
              <a:buSzPct val="75000"/>
            </a:pPr>
            <a:endParaRPr lang="en-US" sz="1800" dirty="0" smtClean="0">
              <a:latin typeface="Arial Narrow" panose="020B0606020202030204" pitchFamily="34" charset="0"/>
              <a:cs typeface="Arial" panose="020B0604020202020204" pitchFamily="34" charset="0"/>
            </a:endParaRPr>
          </a:p>
          <a:p>
            <a:pPr marL="219456" indent="-219456">
              <a:lnSpc>
                <a:spcPct val="100000"/>
              </a:lnSpc>
              <a:spcBef>
                <a:spcPts val="0"/>
              </a:spcBef>
              <a:spcAft>
                <a:spcPts val="600"/>
              </a:spcAft>
            </a:pPr>
            <a:endParaRPr lang="en-US" sz="1800" dirty="0">
              <a:latin typeface="Arial Narrow" panose="020B060602020203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5D97D531-7765-4B5F-B3CC-92E792B4793C}" type="slidenum">
              <a:rPr lang="en-US" smtClean="0">
                <a:solidFill>
                  <a:schemeClr val="tx1"/>
                </a:solidFill>
                <a:latin typeface="Arial Narrow" panose="020B0606020202030204" pitchFamily="34" charset="0"/>
              </a:rPr>
              <a:t>16</a:t>
            </a:fld>
            <a:endParaRPr lang="en-US"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25517213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533630"/>
          </a:xfrm>
        </p:spPr>
        <p:txBody>
          <a:bodyPr>
            <a:normAutofit/>
          </a:bodyPr>
          <a:lstStyle/>
          <a:p>
            <a:pPr algn="ctr"/>
            <a:r>
              <a:rPr lang="en-US" sz="2400" b="1" dirty="0">
                <a:latin typeface="Arial Narrow" panose="020B0606020202030204" pitchFamily="34" charset="0"/>
                <a:cs typeface="Arial" panose="020B0604020202020204" pitchFamily="34" charset="0"/>
              </a:rPr>
              <a:t>Enumerator Maps</a:t>
            </a:r>
          </a:p>
        </p:txBody>
      </p:sp>
      <p:sp>
        <p:nvSpPr>
          <p:cNvPr id="4" name="Slide Number Placeholder 3"/>
          <p:cNvSpPr>
            <a:spLocks noGrp="1"/>
          </p:cNvSpPr>
          <p:nvPr>
            <p:ph type="sldNum" sz="quarter" idx="12"/>
          </p:nvPr>
        </p:nvSpPr>
        <p:spPr/>
        <p:txBody>
          <a:bodyPr/>
          <a:lstStyle/>
          <a:p>
            <a:fld id="{5D97D531-7765-4B5F-B3CC-92E792B4793C}" type="slidenum">
              <a:rPr lang="en-US" smtClean="0">
                <a:solidFill>
                  <a:schemeClr val="tx1"/>
                </a:solidFill>
                <a:latin typeface="Arial Narrow" panose="020B0606020202030204" pitchFamily="34" charset="0"/>
              </a:rPr>
              <a:t>17</a:t>
            </a:fld>
            <a:endParaRPr lang="en-US" dirty="0">
              <a:solidFill>
                <a:schemeClr val="tx1"/>
              </a:solidFill>
              <a:latin typeface="Arial Narrow" panose="020B0606020202030204" pitchFamily="34" charset="0"/>
            </a:endParaRPr>
          </a:p>
        </p:txBody>
      </p:sp>
      <p:grpSp>
        <p:nvGrpSpPr>
          <p:cNvPr id="5" name="Group 4"/>
          <p:cNvGrpSpPr/>
          <p:nvPr/>
        </p:nvGrpSpPr>
        <p:grpSpPr>
          <a:xfrm>
            <a:off x="3004053" y="1119998"/>
            <a:ext cx="3845575" cy="3649939"/>
            <a:chOff x="3048551" y="1679556"/>
            <a:chExt cx="3845575" cy="3649939"/>
          </a:xfrm>
        </p:grpSpPr>
        <p:pic>
          <p:nvPicPr>
            <p:cNvPr id="3" name="Picture 2" descr="Supervisor map showing assigned area with a blue transparency over outside area. Blue for example only"/>
            <p:cNvPicPr>
              <a:picLocks noChangeAspect="1"/>
            </p:cNvPicPr>
            <p:nvPr/>
          </p:nvPicPr>
          <p:blipFill>
            <a:blip r:embed="rId3"/>
            <a:stretch>
              <a:fillRect/>
            </a:stretch>
          </p:blipFill>
          <p:spPr>
            <a:xfrm rot="16013886">
              <a:off x="2749984" y="2413996"/>
              <a:ext cx="3595046" cy="2126165"/>
            </a:xfrm>
            <a:prstGeom prst="rect">
              <a:avLst/>
            </a:prstGeom>
          </p:spPr>
        </p:pic>
        <p:sp>
          <p:nvSpPr>
            <p:cNvPr id="14" name="Rectangle 7"/>
            <p:cNvSpPr/>
            <p:nvPr/>
          </p:nvSpPr>
          <p:spPr>
            <a:xfrm>
              <a:off x="3060897" y="1718130"/>
              <a:ext cx="1169504" cy="3611365"/>
            </a:xfrm>
            <a:custGeom>
              <a:avLst/>
              <a:gdLst>
                <a:gd name="connsiteX0" fmla="*/ 0 w 1422400"/>
                <a:gd name="connsiteY0" fmla="*/ 2956104 h 2956104"/>
                <a:gd name="connsiteX1" fmla="*/ 355600 w 1422400"/>
                <a:gd name="connsiteY1" fmla="*/ 0 h 2956104"/>
                <a:gd name="connsiteX2" fmla="*/ 1066800 w 1422400"/>
                <a:gd name="connsiteY2" fmla="*/ 0 h 2956104"/>
                <a:gd name="connsiteX3" fmla="*/ 1422400 w 1422400"/>
                <a:gd name="connsiteY3" fmla="*/ 2956104 h 2956104"/>
                <a:gd name="connsiteX4" fmla="*/ 0 w 1422400"/>
                <a:gd name="connsiteY4" fmla="*/ 2956104 h 2956104"/>
                <a:gd name="connsiteX0" fmla="*/ 15461 w 1437861"/>
                <a:gd name="connsiteY0" fmla="*/ 2956104 h 2956104"/>
                <a:gd name="connsiteX1" fmla="*/ 0 w 1437861"/>
                <a:gd name="connsiteY1" fmla="*/ 53009 h 2956104"/>
                <a:gd name="connsiteX2" fmla="*/ 1082261 w 1437861"/>
                <a:gd name="connsiteY2" fmla="*/ 0 h 2956104"/>
                <a:gd name="connsiteX3" fmla="*/ 1437861 w 1437861"/>
                <a:gd name="connsiteY3" fmla="*/ 2956104 h 2956104"/>
                <a:gd name="connsiteX4" fmla="*/ 15461 w 1437861"/>
                <a:gd name="connsiteY4" fmla="*/ 2956104 h 2956104"/>
                <a:gd name="connsiteX0" fmla="*/ 15461 w 1559339"/>
                <a:gd name="connsiteY0" fmla="*/ 2903095 h 2903095"/>
                <a:gd name="connsiteX1" fmla="*/ 0 w 1559339"/>
                <a:gd name="connsiteY1" fmla="*/ 0 h 2903095"/>
                <a:gd name="connsiteX2" fmla="*/ 1559339 w 1559339"/>
                <a:gd name="connsiteY2" fmla="*/ 0 h 2903095"/>
                <a:gd name="connsiteX3" fmla="*/ 1437861 w 1559339"/>
                <a:gd name="connsiteY3" fmla="*/ 2903095 h 2903095"/>
                <a:gd name="connsiteX4" fmla="*/ 15461 w 1559339"/>
                <a:gd name="connsiteY4" fmla="*/ 2903095 h 2903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9339" h="2903095">
                  <a:moveTo>
                    <a:pt x="15461" y="2903095"/>
                  </a:moveTo>
                  <a:cubicBezTo>
                    <a:pt x="10307" y="1935397"/>
                    <a:pt x="5154" y="967698"/>
                    <a:pt x="0" y="0"/>
                  </a:cubicBezTo>
                  <a:lnTo>
                    <a:pt x="1559339" y="0"/>
                  </a:lnTo>
                  <a:lnTo>
                    <a:pt x="1437861" y="2903095"/>
                  </a:lnTo>
                  <a:lnTo>
                    <a:pt x="15461" y="2903095"/>
                  </a:lnTo>
                  <a:close/>
                </a:path>
              </a:pathLst>
            </a:custGeom>
            <a:solidFill>
              <a:schemeClr val="accent1">
                <a:lumMod val="60000"/>
                <a:lumOff val="40000"/>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Rectangle 7" descr="Supervisor map showing assigned area with a blue transparency over outside area. Blue for example only."/>
            <p:cNvSpPr/>
            <p:nvPr/>
          </p:nvSpPr>
          <p:spPr>
            <a:xfrm>
              <a:off x="5194496" y="1718129"/>
              <a:ext cx="1169504" cy="3611365"/>
            </a:xfrm>
            <a:custGeom>
              <a:avLst/>
              <a:gdLst>
                <a:gd name="connsiteX0" fmla="*/ 0 w 1422400"/>
                <a:gd name="connsiteY0" fmla="*/ 2956104 h 2956104"/>
                <a:gd name="connsiteX1" fmla="*/ 355600 w 1422400"/>
                <a:gd name="connsiteY1" fmla="*/ 0 h 2956104"/>
                <a:gd name="connsiteX2" fmla="*/ 1066800 w 1422400"/>
                <a:gd name="connsiteY2" fmla="*/ 0 h 2956104"/>
                <a:gd name="connsiteX3" fmla="*/ 1422400 w 1422400"/>
                <a:gd name="connsiteY3" fmla="*/ 2956104 h 2956104"/>
                <a:gd name="connsiteX4" fmla="*/ 0 w 1422400"/>
                <a:gd name="connsiteY4" fmla="*/ 2956104 h 2956104"/>
                <a:gd name="connsiteX0" fmla="*/ 15461 w 1437861"/>
                <a:gd name="connsiteY0" fmla="*/ 2956104 h 2956104"/>
                <a:gd name="connsiteX1" fmla="*/ 0 w 1437861"/>
                <a:gd name="connsiteY1" fmla="*/ 53009 h 2956104"/>
                <a:gd name="connsiteX2" fmla="*/ 1082261 w 1437861"/>
                <a:gd name="connsiteY2" fmla="*/ 0 h 2956104"/>
                <a:gd name="connsiteX3" fmla="*/ 1437861 w 1437861"/>
                <a:gd name="connsiteY3" fmla="*/ 2956104 h 2956104"/>
                <a:gd name="connsiteX4" fmla="*/ 15461 w 1437861"/>
                <a:gd name="connsiteY4" fmla="*/ 2956104 h 2956104"/>
                <a:gd name="connsiteX0" fmla="*/ 15461 w 1559339"/>
                <a:gd name="connsiteY0" fmla="*/ 2903095 h 2903095"/>
                <a:gd name="connsiteX1" fmla="*/ 0 w 1559339"/>
                <a:gd name="connsiteY1" fmla="*/ 0 h 2903095"/>
                <a:gd name="connsiteX2" fmla="*/ 1559339 w 1559339"/>
                <a:gd name="connsiteY2" fmla="*/ 0 h 2903095"/>
                <a:gd name="connsiteX3" fmla="*/ 1437861 w 1559339"/>
                <a:gd name="connsiteY3" fmla="*/ 2903095 h 2903095"/>
                <a:gd name="connsiteX4" fmla="*/ 15461 w 1559339"/>
                <a:gd name="connsiteY4" fmla="*/ 2903095 h 2903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9339" h="2903095">
                  <a:moveTo>
                    <a:pt x="15461" y="2903095"/>
                  </a:moveTo>
                  <a:cubicBezTo>
                    <a:pt x="10307" y="1935397"/>
                    <a:pt x="5154" y="967698"/>
                    <a:pt x="0" y="0"/>
                  </a:cubicBezTo>
                  <a:lnTo>
                    <a:pt x="1559339" y="0"/>
                  </a:lnTo>
                  <a:lnTo>
                    <a:pt x="1437861" y="2903095"/>
                  </a:lnTo>
                  <a:lnTo>
                    <a:pt x="15461" y="2903095"/>
                  </a:lnTo>
                  <a:close/>
                </a:path>
              </a:pathLst>
            </a:custGeom>
            <a:solidFill>
              <a:schemeClr val="accent1">
                <a:lumMod val="60000"/>
                <a:lumOff val="40000"/>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Rectangle 7"/>
            <p:cNvSpPr/>
            <p:nvPr/>
          </p:nvSpPr>
          <p:spPr>
            <a:xfrm>
              <a:off x="3048551" y="4689930"/>
              <a:ext cx="3251556" cy="639565"/>
            </a:xfrm>
            <a:custGeom>
              <a:avLst/>
              <a:gdLst>
                <a:gd name="connsiteX0" fmla="*/ 0 w 1422400"/>
                <a:gd name="connsiteY0" fmla="*/ 2956104 h 2956104"/>
                <a:gd name="connsiteX1" fmla="*/ 355600 w 1422400"/>
                <a:gd name="connsiteY1" fmla="*/ 0 h 2956104"/>
                <a:gd name="connsiteX2" fmla="*/ 1066800 w 1422400"/>
                <a:gd name="connsiteY2" fmla="*/ 0 h 2956104"/>
                <a:gd name="connsiteX3" fmla="*/ 1422400 w 1422400"/>
                <a:gd name="connsiteY3" fmla="*/ 2956104 h 2956104"/>
                <a:gd name="connsiteX4" fmla="*/ 0 w 1422400"/>
                <a:gd name="connsiteY4" fmla="*/ 2956104 h 2956104"/>
                <a:gd name="connsiteX0" fmla="*/ 15461 w 1437861"/>
                <a:gd name="connsiteY0" fmla="*/ 2956104 h 2956104"/>
                <a:gd name="connsiteX1" fmla="*/ 0 w 1437861"/>
                <a:gd name="connsiteY1" fmla="*/ 53009 h 2956104"/>
                <a:gd name="connsiteX2" fmla="*/ 1082261 w 1437861"/>
                <a:gd name="connsiteY2" fmla="*/ 0 h 2956104"/>
                <a:gd name="connsiteX3" fmla="*/ 1437861 w 1437861"/>
                <a:gd name="connsiteY3" fmla="*/ 2956104 h 2956104"/>
                <a:gd name="connsiteX4" fmla="*/ 15461 w 1437861"/>
                <a:gd name="connsiteY4" fmla="*/ 2956104 h 2956104"/>
                <a:gd name="connsiteX0" fmla="*/ 15461 w 1559339"/>
                <a:gd name="connsiteY0" fmla="*/ 2903095 h 2903095"/>
                <a:gd name="connsiteX1" fmla="*/ 0 w 1559339"/>
                <a:gd name="connsiteY1" fmla="*/ 0 h 2903095"/>
                <a:gd name="connsiteX2" fmla="*/ 1559339 w 1559339"/>
                <a:gd name="connsiteY2" fmla="*/ 0 h 2903095"/>
                <a:gd name="connsiteX3" fmla="*/ 1437861 w 1559339"/>
                <a:gd name="connsiteY3" fmla="*/ 2903095 h 2903095"/>
                <a:gd name="connsiteX4" fmla="*/ 15461 w 1559339"/>
                <a:gd name="connsiteY4" fmla="*/ 2903095 h 2903095"/>
                <a:gd name="connsiteX0" fmla="*/ 15461 w 1451716"/>
                <a:gd name="connsiteY0" fmla="*/ 2903095 h 2903095"/>
                <a:gd name="connsiteX1" fmla="*/ 0 w 1451716"/>
                <a:gd name="connsiteY1" fmla="*/ 0 h 2903095"/>
                <a:gd name="connsiteX2" fmla="*/ 1451716 w 1451716"/>
                <a:gd name="connsiteY2" fmla="*/ 0 h 2903095"/>
                <a:gd name="connsiteX3" fmla="*/ 1437861 w 1451716"/>
                <a:gd name="connsiteY3" fmla="*/ 2903095 h 2903095"/>
                <a:gd name="connsiteX4" fmla="*/ 15461 w 1451716"/>
                <a:gd name="connsiteY4" fmla="*/ 2903095 h 2903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1716" h="2903095">
                  <a:moveTo>
                    <a:pt x="15461" y="2903095"/>
                  </a:moveTo>
                  <a:cubicBezTo>
                    <a:pt x="10307" y="1935397"/>
                    <a:pt x="5154" y="967698"/>
                    <a:pt x="0" y="0"/>
                  </a:cubicBezTo>
                  <a:lnTo>
                    <a:pt x="1451716" y="0"/>
                  </a:lnTo>
                  <a:cubicBezTo>
                    <a:pt x="1447098" y="967698"/>
                    <a:pt x="1442479" y="1935397"/>
                    <a:pt x="1437861" y="2903095"/>
                  </a:cubicBezTo>
                  <a:lnTo>
                    <a:pt x="15461" y="2903095"/>
                  </a:lnTo>
                  <a:close/>
                </a:path>
              </a:pathLst>
            </a:custGeom>
            <a:solidFill>
              <a:schemeClr val="accent1">
                <a:lumMod val="60000"/>
                <a:lumOff val="40000"/>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Rectangle 7" descr="Enumerator map showing assigned area with a blue transparency over outside area."/>
            <p:cNvSpPr/>
            <p:nvPr/>
          </p:nvSpPr>
          <p:spPr>
            <a:xfrm>
              <a:off x="3048551" y="1718129"/>
              <a:ext cx="3315449" cy="1454150"/>
            </a:xfrm>
            <a:custGeom>
              <a:avLst/>
              <a:gdLst>
                <a:gd name="connsiteX0" fmla="*/ 0 w 1422400"/>
                <a:gd name="connsiteY0" fmla="*/ 2956104 h 2956104"/>
                <a:gd name="connsiteX1" fmla="*/ 355600 w 1422400"/>
                <a:gd name="connsiteY1" fmla="*/ 0 h 2956104"/>
                <a:gd name="connsiteX2" fmla="*/ 1066800 w 1422400"/>
                <a:gd name="connsiteY2" fmla="*/ 0 h 2956104"/>
                <a:gd name="connsiteX3" fmla="*/ 1422400 w 1422400"/>
                <a:gd name="connsiteY3" fmla="*/ 2956104 h 2956104"/>
                <a:gd name="connsiteX4" fmla="*/ 0 w 1422400"/>
                <a:gd name="connsiteY4" fmla="*/ 2956104 h 2956104"/>
                <a:gd name="connsiteX0" fmla="*/ 15461 w 1437861"/>
                <a:gd name="connsiteY0" fmla="*/ 2956104 h 2956104"/>
                <a:gd name="connsiteX1" fmla="*/ 0 w 1437861"/>
                <a:gd name="connsiteY1" fmla="*/ 53009 h 2956104"/>
                <a:gd name="connsiteX2" fmla="*/ 1082261 w 1437861"/>
                <a:gd name="connsiteY2" fmla="*/ 0 h 2956104"/>
                <a:gd name="connsiteX3" fmla="*/ 1437861 w 1437861"/>
                <a:gd name="connsiteY3" fmla="*/ 2956104 h 2956104"/>
                <a:gd name="connsiteX4" fmla="*/ 15461 w 1437861"/>
                <a:gd name="connsiteY4" fmla="*/ 2956104 h 2956104"/>
                <a:gd name="connsiteX0" fmla="*/ 15461 w 1559339"/>
                <a:gd name="connsiteY0" fmla="*/ 2903095 h 2903095"/>
                <a:gd name="connsiteX1" fmla="*/ 0 w 1559339"/>
                <a:gd name="connsiteY1" fmla="*/ 0 h 2903095"/>
                <a:gd name="connsiteX2" fmla="*/ 1559339 w 1559339"/>
                <a:gd name="connsiteY2" fmla="*/ 0 h 2903095"/>
                <a:gd name="connsiteX3" fmla="*/ 1437861 w 1559339"/>
                <a:gd name="connsiteY3" fmla="*/ 2903095 h 2903095"/>
                <a:gd name="connsiteX4" fmla="*/ 15461 w 1559339"/>
                <a:gd name="connsiteY4" fmla="*/ 2903095 h 2903095"/>
                <a:gd name="connsiteX0" fmla="*/ 15461 w 1451716"/>
                <a:gd name="connsiteY0" fmla="*/ 2903095 h 2903095"/>
                <a:gd name="connsiteX1" fmla="*/ 0 w 1451716"/>
                <a:gd name="connsiteY1" fmla="*/ 0 h 2903095"/>
                <a:gd name="connsiteX2" fmla="*/ 1451716 w 1451716"/>
                <a:gd name="connsiteY2" fmla="*/ 0 h 2903095"/>
                <a:gd name="connsiteX3" fmla="*/ 1437861 w 1451716"/>
                <a:gd name="connsiteY3" fmla="*/ 2903095 h 2903095"/>
                <a:gd name="connsiteX4" fmla="*/ 15461 w 1451716"/>
                <a:gd name="connsiteY4" fmla="*/ 2903095 h 2903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1716" h="2903095">
                  <a:moveTo>
                    <a:pt x="15461" y="2903095"/>
                  </a:moveTo>
                  <a:cubicBezTo>
                    <a:pt x="10307" y="1935397"/>
                    <a:pt x="5154" y="967698"/>
                    <a:pt x="0" y="0"/>
                  </a:cubicBezTo>
                  <a:lnTo>
                    <a:pt x="1451716" y="0"/>
                  </a:lnTo>
                  <a:cubicBezTo>
                    <a:pt x="1447098" y="967698"/>
                    <a:pt x="1442479" y="1935397"/>
                    <a:pt x="1437861" y="2903095"/>
                  </a:cubicBezTo>
                  <a:lnTo>
                    <a:pt x="15461" y="2903095"/>
                  </a:lnTo>
                  <a:close/>
                </a:path>
              </a:pathLst>
            </a:custGeom>
            <a:solidFill>
              <a:schemeClr val="accent1">
                <a:lumMod val="60000"/>
                <a:lumOff val="40000"/>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Rectangle 17"/>
            <p:cNvSpPr/>
            <p:nvPr/>
          </p:nvSpPr>
          <p:spPr>
            <a:xfrm>
              <a:off x="6569928" y="4254269"/>
              <a:ext cx="324198" cy="230832"/>
            </a:xfrm>
            <a:prstGeom prst="rect">
              <a:avLst/>
            </a:prstGeom>
            <a:solidFill>
              <a:schemeClr val="bg1"/>
            </a:solidFill>
          </p:spPr>
          <p:txBody>
            <a:bodyPr wrap="square">
              <a:spAutoFit/>
            </a:bodyPr>
            <a:lstStyle/>
            <a:p>
              <a:r>
                <a:rPr lang="en-US" sz="900" b="1" dirty="0">
                  <a:solidFill>
                    <a:srgbClr val="FF0000"/>
                  </a:solidFill>
                  <a:latin typeface="Arial Narrow" panose="020B0606020202030204" pitchFamily="34" charset="0"/>
                </a:rPr>
                <a:t>18</a:t>
              </a:r>
            </a:p>
          </p:txBody>
        </p:sp>
        <p:sp>
          <p:nvSpPr>
            <p:cNvPr id="19" name="Rectangle 18"/>
            <p:cNvSpPr/>
            <p:nvPr/>
          </p:nvSpPr>
          <p:spPr>
            <a:xfrm>
              <a:off x="4278270" y="4329290"/>
              <a:ext cx="293777" cy="219291"/>
            </a:xfrm>
            <a:prstGeom prst="rect">
              <a:avLst/>
            </a:prstGeom>
            <a:solidFill>
              <a:schemeClr val="bg1"/>
            </a:solidFill>
          </p:spPr>
          <p:txBody>
            <a:bodyPr wrap="square">
              <a:spAutoFit/>
            </a:bodyPr>
            <a:lstStyle/>
            <a:p>
              <a:r>
                <a:rPr lang="en-US" sz="825" b="1" dirty="0">
                  <a:solidFill>
                    <a:srgbClr val="FF0000"/>
                  </a:solidFill>
                  <a:latin typeface="Arial Narrow" panose="020B0606020202030204" pitchFamily="34" charset="0"/>
                </a:rPr>
                <a:t>17</a:t>
              </a:r>
            </a:p>
          </p:txBody>
        </p:sp>
        <p:sp>
          <p:nvSpPr>
            <p:cNvPr id="20" name="Rectangle 19"/>
            <p:cNvSpPr/>
            <p:nvPr/>
          </p:nvSpPr>
          <p:spPr>
            <a:xfrm>
              <a:off x="4278272" y="3926838"/>
              <a:ext cx="300126" cy="196208"/>
            </a:xfrm>
            <a:prstGeom prst="rect">
              <a:avLst/>
            </a:prstGeom>
            <a:solidFill>
              <a:schemeClr val="bg1"/>
            </a:solidFill>
          </p:spPr>
          <p:txBody>
            <a:bodyPr wrap="square">
              <a:spAutoFit/>
            </a:bodyPr>
            <a:lstStyle/>
            <a:p>
              <a:r>
                <a:rPr lang="en-US" sz="675" b="1" dirty="0">
                  <a:solidFill>
                    <a:srgbClr val="FF0000"/>
                  </a:solidFill>
                  <a:latin typeface="Arial Narrow" panose="020B0606020202030204" pitchFamily="34" charset="0"/>
                </a:rPr>
                <a:t>13</a:t>
              </a:r>
            </a:p>
          </p:txBody>
        </p:sp>
        <p:sp>
          <p:nvSpPr>
            <p:cNvPr id="21" name="Rectangle 20"/>
            <p:cNvSpPr/>
            <p:nvPr/>
          </p:nvSpPr>
          <p:spPr>
            <a:xfrm>
              <a:off x="4866298" y="3252445"/>
              <a:ext cx="302649" cy="219291"/>
            </a:xfrm>
            <a:prstGeom prst="rect">
              <a:avLst/>
            </a:prstGeom>
            <a:solidFill>
              <a:schemeClr val="bg1"/>
            </a:solidFill>
          </p:spPr>
          <p:txBody>
            <a:bodyPr wrap="square">
              <a:spAutoFit/>
            </a:bodyPr>
            <a:lstStyle/>
            <a:p>
              <a:r>
                <a:rPr lang="en-US" sz="825" b="1" dirty="0">
                  <a:solidFill>
                    <a:srgbClr val="FF0000"/>
                  </a:solidFill>
                  <a:latin typeface="Arial Narrow" panose="020B0606020202030204" pitchFamily="34" charset="0"/>
                </a:rPr>
                <a:t>10</a:t>
              </a:r>
            </a:p>
          </p:txBody>
        </p:sp>
        <p:sp>
          <p:nvSpPr>
            <p:cNvPr id="22" name="Rectangle 21"/>
            <p:cNvSpPr/>
            <p:nvPr/>
          </p:nvSpPr>
          <p:spPr>
            <a:xfrm flipH="1">
              <a:off x="4570563" y="3400879"/>
              <a:ext cx="161094" cy="219291"/>
            </a:xfrm>
            <a:prstGeom prst="rect">
              <a:avLst/>
            </a:prstGeom>
            <a:solidFill>
              <a:schemeClr val="bg1"/>
            </a:solidFill>
          </p:spPr>
          <p:txBody>
            <a:bodyPr wrap="square">
              <a:spAutoFit/>
            </a:bodyPr>
            <a:lstStyle/>
            <a:p>
              <a:r>
                <a:rPr lang="en-US" sz="825" b="1" dirty="0">
                  <a:solidFill>
                    <a:srgbClr val="FF0000"/>
                  </a:solidFill>
                  <a:latin typeface="Arial Narrow" panose="020B0606020202030204" pitchFamily="34" charset="0"/>
                </a:rPr>
                <a:t>9</a:t>
              </a:r>
            </a:p>
          </p:txBody>
        </p:sp>
        <p:sp>
          <p:nvSpPr>
            <p:cNvPr id="23" name="Rectangle 22"/>
            <p:cNvSpPr/>
            <p:nvPr/>
          </p:nvSpPr>
          <p:spPr>
            <a:xfrm>
              <a:off x="6469320" y="3510409"/>
              <a:ext cx="357518" cy="230832"/>
            </a:xfrm>
            <a:prstGeom prst="rect">
              <a:avLst/>
            </a:prstGeom>
            <a:solidFill>
              <a:schemeClr val="bg1"/>
            </a:solidFill>
          </p:spPr>
          <p:txBody>
            <a:bodyPr wrap="square">
              <a:spAutoFit/>
            </a:bodyPr>
            <a:lstStyle/>
            <a:p>
              <a:r>
                <a:rPr lang="en-US" sz="900" b="1" dirty="0">
                  <a:solidFill>
                    <a:srgbClr val="FF0000"/>
                  </a:solidFill>
                  <a:latin typeface="Arial Narrow" panose="020B0606020202030204" pitchFamily="34" charset="0"/>
                </a:rPr>
                <a:t>12</a:t>
              </a:r>
            </a:p>
          </p:txBody>
        </p:sp>
        <p:cxnSp>
          <p:nvCxnSpPr>
            <p:cNvPr id="24" name="Straight Arrow Connector 23" descr="Enumerator map showing assigned area with a blue transparency over outside area. Blue for example only."/>
            <p:cNvCxnSpPr>
              <a:stCxn id="23" idx="1"/>
            </p:cNvCxnSpPr>
            <p:nvPr/>
          </p:nvCxnSpPr>
          <p:spPr>
            <a:xfrm flipH="1">
              <a:off x="4895898" y="3625825"/>
              <a:ext cx="1573422" cy="29288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6445282" y="3210517"/>
              <a:ext cx="304816" cy="230832"/>
            </a:xfrm>
            <a:prstGeom prst="rect">
              <a:avLst/>
            </a:prstGeom>
            <a:solidFill>
              <a:schemeClr val="bg1"/>
            </a:solidFill>
          </p:spPr>
          <p:txBody>
            <a:bodyPr wrap="square">
              <a:spAutoFit/>
            </a:bodyPr>
            <a:lstStyle/>
            <a:p>
              <a:r>
                <a:rPr lang="en-US" sz="900" b="1" dirty="0">
                  <a:solidFill>
                    <a:srgbClr val="FF0000"/>
                  </a:solidFill>
                  <a:latin typeface="Arial Narrow" panose="020B0606020202030204" pitchFamily="34" charset="0"/>
                </a:rPr>
                <a:t>11</a:t>
              </a:r>
            </a:p>
          </p:txBody>
        </p:sp>
        <p:cxnSp>
          <p:nvCxnSpPr>
            <p:cNvPr id="26" name="Straight Arrow Connector 25"/>
            <p:cNvCxnSpPr>
              <a:stCxn id="25" idx="1"/>
            </p:cNvCxnSpPr>
            <p:nvPr/>
          </p:nvCxnSpPr>
          <p:spPr>
            <a:xfrm flipH="1">
              <a:off x="4664370" y="3325933"/>
              <a:ext cx="1780912" cy="31445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descr="Enumerator map showing assigned area with a blue transparency over outside area. Blue for example only."/>
            <p:cNvCxnSpPr>
              <a:stCxn id="18" idx="1"/>
            </p:cNvCxnSpPr>
            <p:nvPr/>
          </p:nvCxnSpPr>
          <p:spPr>
            <a:xfrm flipH="1">
              <a:off x="4833214" y="4369685"/>
              <a:ext cx="1736714" cy="10220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938154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5800" y="228600"/>
            <a:ext cx="7772400" cy="713232"/>
          </a:xfrm>
        </p:spPr>
        <p:txBody>
          <a:bodyPr>
            <a:normAutofit/>
          </a:bodyPr>
          <a:lstStyle/>
          <a:p>
            <a:pPr algn="ctr"/>
            <a:r>
              <a:rPr lang="en-US" sz="2400" b="1" dirty="0">
                <a:latin typeface="Arial Narrow" panose="020B0606020202030204" pitchFamily="34" charset="0"/>
                <a:cs typeface="Arial" panose="020B0604020202020204" pitchFamily="34" charset="0"/>
              </a:rPr>
              <a:t>Summary</a:t>
            </a:r>
          </a:p>
        </p:txBody>
      </p:sp>
      <p:sp>
        <p:nvSpPr>
          <p:cNvPr id="5" name="Content Placeholder 1"/>
          <p:cNvSpPr>
            <a:spLocks noGrp="1"/>
          </p:cNvSpPr>
          <p:nvPr>
            <p:ph idx="1"/>
          </p:nvPr>
        </p:nvSpPr>
        <p:spPr>
          <a:xfrm>
            <a:off x="685800" y="1097280"/>
            <a:ext cx="7772400" cy="3699738"/>
          </a:xfrm>
        </p:spPr>
        <p:txBody>
          <a:bodyPr>
            <a:noAutofit/>
          </a:bodyPr>
          <a:lstStyle/>
          <a:p>
            <a:pPr marL="0" indent="0">
              <a:lnSpc>
                <a:spcPct val="100000"/>
              </a:lnSpc>
              <a:spcBef>
                <a:spcPts val="0"/>
              </a:spcBef>
              <a:spcAft>
                <a:spcPts val="600"/>
              </a:spcAft>
              <a:buNone/>
            </a:pPr>
            <a:r>
              <a:rPr lang="en-US" sz="1800" dirty="0">
                <a:latin typeface="Arial Narrow" panose="020B0606020202030204" pitchFamily="34" charset="0"/>
              </a:rPr>
              <a:t>Maps are the major organizational tool of a census,</a:t>
            </a:r>
          </a:p>
          <a:p>
            <a:pPr marL="0" indent="0">
              <a:lnSpc>
                <a:spcPct val="100000"/>
              </a:lnSpc>
              <a:spcBef>
                <a:spcPts val="0"/>
              </a:spcBef>
              <a:spcAft>
                <a:spcPts val="600"/>
              </a:spcAft>
              <a:buNone/>
            </a:pPr>
            <a:r>
              <a:rPr lang="en-US" sz="1800" dirty="0">
                <a:latin typeface="Arial Narrow" panose="020B0606020202030204" pitchFamily="34" charset="0"/>
              </a:rPr>
              <a:t>Without a map properly updated, marked, and </a:t>
            </a:r>
            <a:r>
              <a:rPr lang="en-US" sz="1800" dirty="0" smtClean="0">
                <a:latin typeface="Arial Narrow" panose="020B0606020202030204" pitchFamily="34" charset="0"/>
              </a:rPr>
              <a:t>a useable scale</a:t>
            </a:r>
            <a:r>
              <a:rPr lang="en-US" sz="1800" dirty="0">
                <a:latin typeface="Arial Narrow" panose="020B0606020202030204" pitchFamily="34" charset="0"/>
              </a:rPr>
              <a:t>, a census could go wrong.</a:t>
            </a:r>
          </a:p>
          <a:p>
            <a:pPr marL="0" indent="0">
              <a:lnSpc>
                <a:spcPct val="100000"/>
              </a:lnSpc>
              <a:spcBef>
                <a:spcPts val="0"/>
              </a:spcBef>
              <a:spcAft>
                <a:spcPts val="600"/>
              </a:spcAft>
              <a:buNone/>
            </a:pPr>
            <a:r>
              <a:rPr lang="en-US" sz="1800" dirty="0">
                <a:latin typeface="Arial Narrow" panose="020B0606020202030204" pitchFamily="34" charset="0"/>
              </a:rPr>
              <a:t>If there is any sign of potential problems, please contact the Office of Financial Management, Forecasting and Research Division, Population </a:t>
            </a:r>
            <a:r>
              <a:rPr lang="en-US" sz="1800" dirty="0" smtClean="0">
                <a:latin typeface="Arial Narrow" panose="020B0606020202030204" pitchFamily="34" charset="0"/>
              </a:rPr>
              <a:t>Studies Unit at the following phone number:  360-902-0599</a:t>
            </a:r>
            <a:endParaRPr lang="en-US" sz="1800" dirty="0">
              <a:latin typeface="Arial Narrow" panose="020B0606020202030204" pitchFamily="34" charset="0"/>
            </a:endParaRPr>
          </a:p>
          <a:p>
            <a:pPr marL="0" indent="0">
              <a:lnSpc>
                <a:spcPct val="100000"/>
              </a:lnSpc>
              <a:spcBef>
                <a:spcPts val="0"/>
              </a:spcBef>
              <a:spcAft>
                <a:spcPts val="600"/>
              </a:spcAft>
              <a:buNone/>
            </a:pPr>
            <a:r>
              <a:rPr lang="en-US" sz="1800" dirty="0" smtClean="0">
                <a:latin typeface="Arial Narrow" panose="020B0606020202030204" pitchFamily="34" charset="0"/>
              </a:rPr>
              <a:t>We </a:t>
            </a:r>
            <a:r>
              <a:rPr lang="en-US" sz="1800" dirty="0">
                <a:latin typeface="Arial Narrow" panose="020B0606020202030204" pitchFamily="34" charset="0"/>
              </a:rPr>
              <a:t>will </a:t>
            </a:r>
            <a:r>
              <a:rPr lang="en-US" sz="1800" dirty="0" smtClean="0">
                <a:latin typeface="Arial Narrow" panose="020B0606020202030204" pitchFamily="34" charset="0"/>
              </a:rPr>
              <a:t>assist </a:t>
            </a:r>
            <a:r>
              <a:rPr lang="en-US" sz="1800" dirty="0">
                <a:latin typeface="Arial Narrow" panose="020B0606020202030204" pitchFamily="34" charset="0"/>
              </a:rPr>
              <a:t>you in any way we can.</a:t>
            </a:r>
          </a:p>
        </p:txBody>
      </p:sp>
      <p:sp>
        <p:nvSpPr>
          <p:cNvPr id="2" name="Slide Number Placeholder 1"/>
          <p:cNvSpPr>
            <a:spLocks noGrp="1"/>
          </p:cNvSpPr>
          <p:nvPr>
            <p:ph type="sldNum" sz="quarter" idx="12"/>
          </p:nvPr>
        </p:nvSpPr>
        <p:spPr/>
        <p:txBody>
          <a:bodyPr/>
          <a:lstStyle/>
          <a:p>
            <a:fld id="{5D97D531-7765-4B5F-B3CC-92E792B4793C}" type="slidenum">
              <a:rPr lang="en-US" smtClean="0">
                <a:solidFill>
                  <a:schemeClr val="tx1"/>
                </a:solidFill>
                <a:latin typeface="Arial Narrow" panose="020B0606020202030204" pitchFamily="34" charset="0"/>
              </a:rPr>
              <a:t>18</a:t>
            </a:fld>
            <a:endParaRPr lang="en-US"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9715124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1463040"/>
            <a:ext cx="7772400" cy="1754326"/>
          </a:xfrm>
          <a:prstGeom prst="rect">
            <a:avLst/>
          </a:prstGeom>
        </p:spPr>
        <p:txBody>
          <a:bodyPr wrap="square">
            <a:spAutoFit/>
          </a:bodyPr>
          <a:lstStyle/>
          <a:p>
            <a:pPr>
              <a:spcAft>
                <a:spcPts val="600"/>
              </a:spcAft>
            </a:pPr>
            <a:r>
              <a:rPr lang="en-US" dirty="0">
                <a:latin typeface="Arial Narrow" panose="020B0606020202030204" pitchFamily="34" charset="0"/>
              </a:rPr>
              <a:t>NOTE:  </a:t>
            </a:r>
            <a:r>
              <a:rPr lang="en-US" dirty="0">
                <a:latin typeface="Arial Narrow" panose="020B0606020202030204" pitchFamily="34" charset="0"/>
                <a:cs typeface="Arial" panose="020B0604020202020204" pitchFamily="34" charset="0"/>
              </a:rPr>
              <a:t>This training contains visual elements including data forms and geographical maps. To meet accessibility standards, visual elements are tagged and/or described in readable text. If you have any difficulty or need assistance accessing any of the information contained in this training, please contact the Office of Financial Management, Forecasting and Research Division, by phone at 360-902-0599, or by email at </a:t>
            </a:r>
            <a:r>
              <a:rPr lang="en-US" u="sng" dirty="0">
                <a:latin typeface="Arial Narrow" panose="020B0606020202030204" pitchFamily="34" charset="0"/>
                <a:cs typeface="Arial" panose="020B0604020202020204" pitchFamily="34" charset="0"/>
              </a:rPr>
              <a:t>pop.annexations@ofm.wa.gov</a:t>
            </a:r>
          </a:p>
        </p:txBody>
      </p:sp>
      <p:sp>
        <p:nvSpPr>
          <p:cNvPr id="2" name="Slide Number Placeholder 1"/>
          <p:cNvSpPr>
            <a:spLocks noGrp="1"/>
          </p:cNvSpPr>
          <p:nvPr>
            <p:ph type="sldNum" sz="quarter" idx="12"/>
          </p:nvPr>
        </p:nvSpPr>
        <p:spPr/>
        <p:txBody>
          <a:bodyPr/>
          <a:lstStyle/>
          <a:p>
            <a:fld id="{5D97D531-7765-4B5F-B3CC-92E792B4793C}" type="slidenum">
              <a:rPr lang="en-US" smtClean="0">
                <a:solidFill>
                  <a:schemeClr val="tx1"/>
                </a:solidFill>
                <a:latin typeface="Arial Narrow" panose="020B0606020202030204" pitchFamily="34" charset="0"/>
              </a:rPr>
              <a:t>2</a:t>
            </a:fld>
            <a:endParaRPr lang="en-US"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24256916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5800" y="228600"/>
            <a:ext cx="7772400" cy="561044"/>
          </a:xfrm>
        </p:spPr>
        <p:txBody>
          <a:bodyPr>
            <a:normAutofit/>
          </a:bodyPr>
          <a:lstStyle/>
          <a:p>
            <a:pPr algn="ctr"/>
            <a:r>
              <a:rPr lang="en-US" sz="3200" b="1" dirty="0">
                <a:latin typeface="Arial Narrow" panose="020B0606020202030204" pitchFamily="34" charset="0"/>
                <a:cs typeface="Arial" panose="020B0604020202020204" pitchFamily="34" charset="0"/>
              </a:rPr>
              <a:t>Maps</a:t>
            </a:r>
          </a:p>
        </p:txBody>
      </p:sp>
      <p:sp>
        <p:nvSpPr>
          <p:cNvPr id="5" name="Content Placeholder 2"/>
          <p:cNvSpPr>
            <a:spLocks noGrp="1"/>
          </p:cNvSpPr>
          <p:nvPr>
            <p:ph idx="1"/>
          </p:nvPr>
        </p:nvSpPr>
        <p:spPr>
          <a:xfrm>
            <a:off x="685800" y="1097280"/>
            <a:ext cx="7772400" cy="3871762"/>
          </a:xfrm>
        </p:spPr>
        <p:txBody>
          <a:bodyPr>
            <a:normAutofit fontScale="92500" lnSpcReduction="10000"/>
          </a:bodyPr>
          <a:lstStyle/>
          <a:p>
            <a:pPr marL="0" indent="0">
              <a:lnSpc>
                <a:spcPct val="120000"/>
              </a:lnSpc>
              <a:spcBef>
                <a:spcPts val="0"/>
              </a:spcBef>
              <a:spcAft>
                <a:spcPts val="600"/>
              </a:spcAft>
              <a:buNone/>
            </a:pPr>
            <a:r>
              <a:rPr lang="en-US" sz="1900" dirty="0">
                <a:latin typeface="Arial Narrow" panose="020B0606020202030204" pitchFamily="34" charset="0"/>
                <a:cs typeface="Arial" panose="020B0604020202020204" pitchFamily="34" charset="0"/>
              </a:rPr>
              <a:t>There are three different levels of maps for use by different </a:t>
            </a:r>
            <a:r>
              <a:rPr lang="en-US" sz="1900" dirty="0" smtClean="0">
                <a:latin typeface="Arial Narrow" panose="020B0606020202030204" pitchFamily="34" charset="0"/>
                <a:cs typeface="Arial" panose="020B0604020202020204" pitchFamily="34" charset="0"/>
              </a:rPr>
              <a:t>people</a:t>
            </a:r>
            <a:r>
              <a:rPr lang="en-US" sz="1900" dirty="0">
                <a:latin typeface="Arial Narrow" panose="020B0606020202030204" pitchFamily="34" charset="0"/>
                <a:cs typeface="Arial" panose="020B0604020202020204" pitchFamily="34" charset="0"/>
              </a:rPr>
              <a:t>:</a:t>
            </a:r>
            <a:r>
              <a:rPr lang="en-US" sz="1900" dirty="0" smtClean="0">
                <a:latin typeface="Arial Narrow" panose="020B0606020202030204" pitchFamily="34" charset="0"/>
                <a:cs typeface="Arial" panose="020B0604020202020204" pitchFamily="34" charset="0"/>
              </a:rPr>
              <a:t> </a:t>
            </a:r>
            <a:endParaRPr lang="en-US" sz="1900" dirty="0">
              <a:latin typeface="Arial Narrow" panose="020B0606020202030204" pitchFamily="34" charset="0"/>
              <a:cs typeface="Arial" panose="020B0604020202020204" pitchFamily="34" charset="0"/>
            </a:endParaRPr>
          </a:p>
          <a:p>
            <a:pPr marL="219456" indent="-219456">
              <a:lnSpc>
                <a:spcPct val="120000"/>
              </a:lnSpc>
              <a:spcBef>
                <a:spcPts val="0"/>
              </a:spcBef>
              <a:spcAft>
                <a:spcPts val="600"/>
              </a:spcAft>
            </a:pPr>
            <a:r>
              <a:rPr lang="en-US" sz="1900" dirty="0">
                <a:latin typeface="Arial Narrow" panose="020B0606020202030204" pitchFamily="34" charset="0"/>
                <a:cs typeface="Arial" panose="020B0604020202020204" pitchFamily="34" charset="0"/>
              </a:rPr>
              <a:t>Master Control Map: This map shows the entire census area.  It is generally on the wall of the main </a:t>
            </a:r>
            <a:r>
              <a:rPr lang="en-US" sz="1800" dirty="0">
                <a:latin typeface="Arial Narrow" panose="020B0606020202030204" pitchFamily="34" charset="0"/>
                <a:cs typeface="Arial" panose="020B0604020202020204" pitchFamily="34" charset="0"/>
              </a:rPr>
              <a:t>census</a:t>
            </a:r>
            <a:r>
              <a:rPr lang="en-US" sz="1900" dirty="0">
                <a:latin typeface="Arial Narrow" panose="020B0606020202030204" pitchFamily="34" charset="0"/>
                <a:cs typeface="Arial" panose="020B0604020202020204" pitchFamily="34" charset="0"/>
              </a:rPr>
              <a:t> office.  Everybody can see it and refer to it.  Since it can be marked to show progress, this map is very valuable for control purposes. </a:t>
            </a:r>
            <a:endParaRPr lang="en-US" sz="1900" strike="sngStrike" dirty="0">
              <a:latin typeface="Arial Narrow" panose="020B0606020202030204" pitchFamily="34" charset="0"/>
              <a:cs typeface="Arial" panose="020B0604020202020204" pitchFamily="34" charset="0"/>
            </a:endParaRPr>
          </a:p>
          <a:p>
            <a:pPr marL="219456" indent="-219456">
              <a:lnSpc>
                <a:spcPct val="120000"/>
              </a:lnSpc>
              <a:spcBef>
                <a:spcPts val="0"/>
              </a:spcBef>
              <a:spcAft>
                <a:spcPts val="600"/>
              </a:spcAft>
            </a:pPr>
            <a:r>
              <a:rPr lang="en-US" sz="1900" dirty="0">
                <a:latin typeface="Arial Narrow" panose="020B0606020202030204" pitchFamily="34" charset="0"/>
                <a:cs typeface="Arial" panose="020B0604020202020204" pitchFamily="34" charset="0"/>
              </a:rPr>
              <a:t>Supervisor Map: If a census area is large enough, the administrator cannot supervise all employees directly.  So, the area is subdivided into smaller areas.  One supervisor is in charge of the census in a subdivided area. The supervisor is to receive a map of their area only.  </a:t>
            </a:r>
            <a:endParaRPr lang="en-US" sz="1900" strike="sngStrike" dirty="0">
              <a:latin typeface="Arial Narrow" panose="020B0606020202030204" pitchFamily="34" charset="0"/>
              <a:cs typeface="Arial" panose="020B0604020202020204" pitchFamily="34" charset="0"/>
            </a:endParaRPr>
          </a:p>
          <a:p>
            <a:pPr marL="219456" indent="-219456">
              <a:lnSpc>
                <a:spcPct val="120000"/>
              </a:lnSpc>
              <a:spcBef>
                <a:spcPts val="0"/>
              </a:spcBef>
              <a:spcAft>
                <a:spcPts val="600"/>
              </a:spcAft>
            </a:pPr>
            <a:r>
              <a:rPr lang="en-US" sz="1900" dirty="0">
                <a:latin typeface="Arial Narrow" panose="020B0606020202030204" pitchFamily="34" charset="0"/>
                <a:cs typeface="Arial" panose="020B0604020202020204" pitchFamily="34" charset="0"/>
              </a:rPr>
              <a:t>Enumerator Map: Each supervisor is in charge of several enumerators and each enumerator will receive a map of a subdivided supervisor area</a:t>
            </a:r>
            <a:endParaRPr lang="en-US" sz="1900" strike="sngStrike" dirty="0">
              <a:latin typeface="Arial Narrow" panose="020B0606020202030204" pitchFamily="34" charset="0"/>
              <a:cs typeface="Arial" panose="020B0604020202020204" pitchFamily="34" charset="0"/>
            </a:endParaRPr>
          </a:p>
          <a:p>
            <a:pPr marL="0" indent="0">
              <a:lnSpc>
                <a:spcPct val="120000"/>
              </a:lnSpc>
              <a:spcBef>
                <a:spcPts val="0"/>
              </a:spcBef>
              <a:spcAft>
                <a:spcPts val="450"/>
              </a:spcAft>
              <a:buNone/>
            </a:pPr>
            <a:r>
              <a:rPr lang="en-US" sz="1900" dirty="0">
                <a:latin typeface="Arial Narrow" panose="020B0606020202030204" pitchFamily="34" charset="0"/>
                <a:cs typeface="Arial" panose="020B0604020202020204" pitchFamily="34" charset="0"/>
              </a:rPr>
              <a:t>Copies of each type of map are shown on the following slides.</a:t>
            </a:r>
          </a:p>
          <a:p>
            <a:pPr marL="0" indent="0">
              <a:lnSpc>
                <a:spcPct val="120000"/>
              </a:lnSpc>
              <a:buNone/>
            </a:pPr>
            <a:endParaRPr lang="en-US" sz="2100" dirty="0">
              <a:latin typeface="Arial Narrow" panose="020B0606020202030204" pitchFamily="34" charset="0"/>
              <a:cs typeface="Arial" panose="020B0604020202020204" pitchFamily="34" charset="0"/>
            </a:endParaRPr>
          </a:p>
          <a:p>
            <a:pPr marL="0" indent="0">
              <a:lnSpc>
                <a:spcPct val="120000"/>
              </a:lnSpc>
              <a:buNone/>
            </a:pPr>
            <a:endParaRPr lang="en-US" sz="2100" dirty="0">
              <a:latin typeface="Arial Narrow" panose="020B0606020202030204" pitchFamily="34" charset="0"/>
              <a:cs typeface="Arial" panose="020B0604020202020204" pitchFamily="34" charset="0"/>
            </a:endParaRPr>
          </a:p>
          <a:p>
            <a:pPr marL="342900" indent="-342900">
              <a:buFont typeface="+mj-lt"/>
              <a:buAutoNum type="arabicPeriod"/>
            </a:pPr>
            <a:endParaRPr lang="en-US" sz="15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5D97D531-7765-4B5F-B3CC-92E792B4793C}" type="slidenum">
              <a:rPr lang="en-US" smtClean="0">
                <a:solidFill>
                  <a:schemeClr val="tx1"/>
                </a:solidFill>
                <a:latin typeface="Arial Narrow" panose="020B0606020202030204" pitchFamily="34" charset="0"/>
              </a:rPr>
              <a:t>3</a:t>
            </a:fld>
            <a:endParaRPr lang="en-US"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12561006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508635"/>
          </a:xfrm>
        </p:spPr>
        <p:txBody>
          <a:bodyPr>
            <a:noAutofit/>
          </a:bodyPr>
          <a:lstStyle/>
          <a:p>
            <a:pPr algn="ctr"/>
            <a:r>
              <a:rPr lang="en-US" sz="3200" b="1" dirty="0">
                <a:latin typeface="Arial Narrow" panose="020B0606020202030204" pitchFamily="34" charset="0"/>
                <a:cs typeface="Arial" panose="020B0604020202020204" pitchFamily="34" charset="0"/>
              </a:rPr>
              <a:t>Preparation of the Master Control Map</a:t>
            </a:r>
          </a:p>
        </p:txBody>
      </p:sp>
      <p:sp>
        <p:nvSpPr>
          <p:cNvPr id="3" name="Content Placeholder 2"/>
          <p:cNvSpPr>
            <a:spLocks noGrp="1"/>
          </p:cNvSpPr>
          <p:nvPr>
            <p:ph idx="1"/>
          </p:nvPr>
        </p:nvSpPr>
        <p:spPr>
          <a:xfrm>
            <a:off x="685800" y="914400"/>
            <a:ext cx="7772400" cy="5334000"/>
          </a:xfrm>
        </p:spPr>
        <p:txBody>
          <a:bodyPr>
            <a:noAutofit/>
          </a:bodyPr>
          <a:lstStyle/>
          <a:p>
            <a:pPr marL="0" indent="0">
              <a:lnSpc>
                <a:spcPct val="100000"/>
              </a:lnSpc>
              <a:spcBef>
                <a:spcPts val="0"/>
              </a:spcBef>
              <a:spcAft>
                <a:spcPts val="600"/>
              </a:spcAft>
              <a:buNone/>
            </a:pPr>
            <a:r>
              <a:rPr lang="en-US" sz="1800" dirty="0">
                <a:latin typeface="Arial Narrow" panose="020B0606020202030204" pitchFamily="34" charset="0"/>
                <a:cs typeface="Arial" panose="020B0604020202020204" pitchFamily="34" charset="0"/>
              </a:rPr>
              <a:t>The Master Control Map is critical to census success and must be as accurate as possible</a:t>
            </a:r>
            <a:r>
              <a:rPr lang="en-US" sz="1800" b="1" dirty="0">
                <a:latin typeface="Arial Narrow" panose="020B0606020202030204" pitchFamily="34" charset="0"/>
                <a:cs typeface="Arial" panose="020B0604020202020204" pitchFamily="34" charset="0"/>
              </a:rPr>
              <a:t>.  </a:t>
            </a:r>
            <a:r>
              <a:rPr lang="en-US" sz="1800" dirty="0">
                <a:latin typeface="Arial Narrow" panose="020B0606020202030204" pitchFamily="34" charset="0"/>
                <a:cs typeface="Arial" panose="020B0604020202020204" pitchFamily="34" charset="0"/>
              </a:rPr>
              <a:t>This is the administrator’s job.  </a:t>
            </a:r>
          </a:p>
          <a:p>
            <a:pPr marL="0" indent="0">
              <a:lnSpc>
                <a:spcPct val="100000"/>
              </a:lnSpc>
              <a:spcBef>
                <a:spcPts val="0"/>
              </a:spcBef>
              <a:spcAft>
                <a:spcPts val="600"/>
              </a:spcAft>
              <a:buNone/>
            </a:pPr>
            <a:r>
              <a:rPr lang="en-US" sz="1800" dirty="0">
                <a:latin typeface="Arial Narrow" panose="020B0606020202030204" pitchFamily="34" charset="0"/>
                <a:cs typeface="Arial" panose="020B0604020202020204" pitchFamily="34" charset="0"/>
              </a:rPr>
              <a:t>The administrator needs to:</a:t>
            </a:r>
          </a:p>
          <a:p>
            <a:pPr marL="219456" indent="-219456">
              <a:lnSpc>
                <a:spcPct val="100000"/>
              </a:lnSpc>
              <a:spcBef>
                <a:spcPts val="0"/>
              </a:spcBef>
              <a:spcAft>
                <a:spcPts val="600"/>
              </a:spcAft>
              <a:defRPr/>
            </a:pPr>
            <a:r>
              <a:rPr lang="en-US" sz="1800" dirty="0">
                <a:latin typeface="Arial Narrow" panose="020B0606020202030204" pitchFamily="34" charset="0"/>
              </a:rPr>
              <a:t>Make the map an appropriate scale.  This map will not be used in the field so the scale can be zoomed in for clear reference and marking. This map should be on display at all times in the census room. A good scale would be 1”=400”. Also, 1”=800” would work.</a:t>
            </a:r>
          </a:p>
          <a:p>
            <a:pPr marL="219456" indent="-219456">
              <a:lnSpc>
                <a:spcPct val="100000"/>
              </a:lnSpc>
              <a:spcBef>
                <a:spcPts val="0"/>
              </a:spcBef>
              <a:spcAft>
                <a:spcPts val="600"/>
              </a:spcAft>
              <a:defRPr/>
            </a:pPr>
            <a:r>
              <a:rPr lang="en-US" sz="1800" dirty="0">
                <a:latin typeface="Arial Narrow" panose="020B0606020202030204" pitchFamily="34" charset="0"/>
              </a:rPr>
              <a:t>Mark the following on the map so the enumerator can be prepared to handle the situation:</a:t>
            </a:r>
          </a:p>
          <a:p>
            <a:pPr marL="438912" lvl="1" indent="-219456">
              <a:lnSpc>
                <a:spcPct val="100000"/>
              </a:lnSpc>
              <a:spcBef>
                <a:spcPts val="0"/>
              </a:spcBef>
              <a:spcAft>
                <a:spcPts val="600"/>
              </a:spcAft>
              <a:buSzPct val="75000"/>
              <a:buFont typeface="Courier New" panose="02070309020205020404" pitchFamily="49" charset="0"/>
              <a:buChar char="o"/>
              <a:defRPr/>
            </a:pPr>
            <a:r>
              <a:rPr lang="en-US" sz="1800" dirty="0">
                <a:latin typeface="Arial Narrow" panose="020B0606020202030204" pitchFamily="34" charset="0"/>
              </a:rPr>
              <a:t>Group quarters facilities</a:t>
            </a:r>
          </a:p>
          <a:p>
            <a:pPr marL="438912" lvl="1" indent="-219456">
              <a:lnSpc>
                <a:spcPct val="100000"/>
              </a:lnSpc>
              <a:spcBef>
                <a:spcPts val="0"/>
              </a:spcBef>
              <a:spcAft>
                <a:spcPts val="600"/>
              </a:spcAft>
              <a:buSzPct val="75000"/>
              <a:buFont typeface="Courier New" panose="02070309020205020404" pitchFamily="49" charset="0"/>
              <a:buChar char="o"/>
              <a:defRPr/>
            </a:pPr>
            <a:r>
              <a:rPr lang="en-US" sz="1800" dirty="0">
                <a:latin typeface="Arial Narrow" panose="020B0606020202030204" pitchFamily="34" charset="0"/>
              </a:rPr>
              <a:t>Congregate care</a:t>
            </a:r>
          </a:p>
          <a:p>
            <a:pPr marL="438912" lvl="1" indent="-219456">
              <a:lnSpc>
                <a:spcPct val="100000"/>
              </a:lnSpc>
              <a:spcBef>
                <a:spcPts val="0"/>
              </a:spcBef>
              <a:spcAft>
                <a:spcPts val="600"/>
              </a:spcAft>
              <a:buSzPct val="75000"/>
              <a:buFont typeface="Courier New" panose="02070309020205020404" pitchFamily="49" charset="0"/>
              <a:buChar char="o"/>
              <a:defRPr/>
            </a:pPr>
            <a:r>
              <a:rPr lang="en-US" sz="1800" dirty="0">
                <a:latin typeface="Arial Narrow" panose="020B0606020202030204" pitchFamily="34" charset="0"/>
              </a:rPr>
              <a:t>Security apartments/gated communities</a:t>
            </a:r>
          </a:p>
          <a:p>
            <a:pPr marL="438912" lvl="1" indent="-219456">
              <a:lnSpc>
                <a:spcPct val="100000"/>
              </a:lnSpc>
              <a:spcBef>
                <a:spcPts val="0"/>
              </a:spcBef>
              <a:spcAft>
                <a:spcPts val="600"/>
              </a:spcAft>
              <a:buSzPct val="75000"/>
              <a:buFont typeface="Courier New" panose="02070309020205020404" pitchFamily="49" charset="0"/>
              <a:buChar char="o"/>
              <a:defRPr/>
            </a:pPr>
            <a:r>
              <a:rPr lang="en-US" sz="1800" dirty="0">
                <a:latin typeface="Arial Narrow" panose="020B0606020202030204" pitchFamily="34" charset="0"/>
              </a:rPr>
              <a:t>Large apartment complexes</a:t>
            </a:r>
          </a:p>
          <a:p>
            <a:pPr marL="438912" lvl="1" indent="-219456">
              <a:lnSpc>
                <a:spcPct val="100000"/>
              </a:lnSpc>
              <a:spcBef>
                <a:spcPts val="0"/>
              </a:spcBef>
              <a:spcAft>
                <a:spcPts val="600"/>
              </a:spcAft>
              <a:buSzPct val="75000"/>
              <a:buFont typeface="Courier New" panose="02070309020205020404" pitchFamily="49" charset="0"/>
              <a:buChar char="o"/>
              <a:defRPr/>
            </a:pPr>
            <a:r>
              <a:rPr lang="en-US" sz="1800" dirty="0">
                <a:latin typeface="Arial Narrow" panose="020B0606020202030204" pitchFamily="34" charset="0"/>
              </a:rPr>
              <a:t>Manufactured home parks</a:t>
            </a:r>
          </a:p>
          <a:p>
            <a:pPr marL="438912" lvl="1" indent="-219456">
              <a:lnSpc>
                <a:spcPct val="100000"/>
              </a:lnSpc>
              <a:spcBef>
                <a:spcPts val="0"/>
              </a:spcBef>
              <a:spcAft>
                <a:spcPts val="600"/>
              </a:spcAft>
              <a:buSzPct val="75000"/>
              <a:buFont typeface="Courier New" panose="02070309020205020404" pitchFamily="49" charset="0"/>
              <a:buChar char="o"/>
              <a:defRPr/>
            </a:pPr>
            <a:r>
              <a:rPr lang="en-US" sz="1800" dirty="0">
                <a:latin typeface="Arial Narrow" panose="020B0606020202030204" pitchFamily="34" charset="0"/>
              </a:rPr>
              <a:t>Motels/hotels</a:t>
            </a:r>
          </a:p>
          <a:p>
            <a:pPr marL="0" indent="0">
              <a:buNone/>
            </a:pPr>
            <a:endParaRPr lang="en-US" sz="135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5D97D531-7765-4B5F-B3CC-92E792B4793C}" type="slidenum">
              <a:rPr lang="en-US" smtClean="0">
                <a:solidFill>
                  <a:schemeClr val="tx1"/>
                </a:solidFill>
                <a:latin typeface="Arial Narrow" panose="020B0606020202030204" pitchFamily="34" charset="0"/>
              </a:rPr>
              <a:t>4</a:t>
            </a:fld>
            <a:endParaRPr lang="en-US"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29601896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D97D531-7765-4B5F-B3CC-92E792B4793C}" type="slidenum">
              <a:rPr lang="en-US" smtClean="0"/>
              <a:t>5</a:t>
            </a:fld>
            <a:endParaRPr lang="en-US" dirty="0"/>
          </a:p>
        </p:txBody>
      </p:sp>
      <p:sp>
        <p:nvSpPr>
          <p:cNvPr id="5" name="Title 1"/>
          <p:cNvSpPr>
            <a:spLocks noGrp="1"/>
          </p:cNvSpPr>
          <p:nvPr>
            <p:ph type="title"/>
          </p:nvPr>
        </p:nvSpPr>
        <p:spPr>
          <a:xfrm>
            <a:off x="685800" y="228600"/>
            <a:ext cx="7772400" cy="508635"/>
          </a:xfrm>
        </p:spPr>
        <p:txBody>
          <a:bodyPr>
            <a:noAutofit/>
          </a:bodyPr>
          <a:lstStyle/>
          <a:p>
            <a:pPr algn="ctr"/>
            <a:r>
              <a:rPr lang="en-US" sz="3200" b="1" dirty="0">
                <a:latin typeface="Arial Narrow" panose="020B0606020202030204" pitchFamily="34" charset="0"/>
                <a:cs typeface="Arial" panose="020B0604020202020204" pitchFamily="34" charset="0"/>
              </a:rPr>
              <a:t>Preparation of the Master Control Map</a:t>
            </a:r>
          </a:p>
        </p:txBody>
      </p:sp>
      <p:sp>
        <p:nvSpPr>
          <p:cNvPr id="6" name="Content Placeholder 2"/>
          <p:cNvSpPr>
            <a:spLocks noGrp="1"/>
          </p:cNvSpPr>
          <p:nvPr>
            <p:ph idx="1"/>
          </p:nvPr>
        </p:nvSpPr>
        <p:spPr>
          <a:xfrm>
            <a:off x="685800" y="1097280"/>
            <a:ext cx="7772400" cy="2988861"/>
          </a:xfrm>
        </p:spPr>
        <p:txBody>
          <a:bodyPr>
            <a:noAutofit/>
          </a:bodyPr>
          <a:lstStyle/>
          <a:p>
            <a:pPr marL="0" indent="0">
              <a:lnSpc>
                <a:spcPct val="100000"/>
              </a:lnSpc>
              <a:spcBef>
                <a:spcPts val="0"/>
              </a:spcBef>
              <a:spcAft>
                <a:spcPts val="600"/>
              </a:spcAft>
              <a:buNone/>
              <a:defRPr/>
            </a:pPr>
            <a:r>
              <a:rPr lang="en-US" sz="1800" dirty="0" smtClean="0">
                <a:latin typeface="Arial Narrow" panose="020B0606020202030204" pitchFamily="34" charset="0"/>
              </a:rPr>
              <a:t>Field </a:t>
            </a:r>
            <a:r>
              <a:rPr lang="en-US" sz="1800" dirty="0">
                <a:latin typeface="Arial Narrow" panose="020B0606020202030204" pitchFamily="34" charset="0"/>
              </a:rPr>
              <a:t>check and update the map: </a:t>
            </a:r>
          </a:p>
          <a:p>
            <a:pPr marL="219456" lvl="1" indent="-219456">
              <a:lnSpc>
                <a:spcPct val="100000"/>
              </a:lnSpc>
              <a:spcBef>
                <a:spcPts val="0"/>
              </a:spcBef>
              <a:spcAft>
                <a:spcPts val="600"/>
              </a:spcAft>
              <a:buSzPct val="100000"/>
              <a:defRPr/>
            </a:pPr>
            <a:r>
              <a:rPr lang="en-US" sz="1800" dirty="0" smtClean="0">
                <a:latin typeface="Arial Narrow" panose="020B0606020202030204" pitchFamily="34" charset="0"/>
              </a:rPr>
              <a:t>Use white-out or tape to remove </a:t>
            </a:r>
            <a:r>
              <a:rPr lang="en-US" sz="1800" dirty="0">
                <a:latin typeface="Arial Narrow" panose="020B0606020202030204" pitchFamily="34" charset="0"/>
              </a:rPr>
              <a:t>non-existent </a:t>
            </a:r>
            <a:r>
              <a:rPr lang="en-US" sz="1800" dirty="0" smtClean="0">
                <a:latin typeface="Arial Narrow" panose="020B0606020202030204" pitchFamily="34" charset="0"/>
              </a:rPr>
              <a:t>roads and mark </a:t>
            </a:r>
            <a:r>
              <a:rPr lang="en-US" sz="1800" dirty="0">
                <a:latin typeface="Arial Narrow" panose="020B0606020202030204" pitchFamily="34" charset="0"/>
              </a:rPr>
              <a:t>full or partial closures. </a:t>
            </a:r>
            <a:endParaRPr lang="en-US" sz="1800" dirty="0" smtClean="0">
              <a:latin typeface="Arial Narrow" panose="020B0606020202030204" pitchFamily="34" charset="0"/>
            </a:endParaRPr>
          </a:p>
          <a:p>
            <a:pPr marL="219456" lvl="1" indent="-219456">
              <a:lnSpc>
                <a:spcPct val="100000"/>
              </a:lnSpc>
              <a:spcBef>
                <a:spcPts val="0"/>
              </a:spcBef>
              <a:spcAft>
                <a:spcPts val="600"/>
              </a:spcAft>
              <a:buSzPct val="100000"/>
              <a:defRPr/>
            </a:pPr>
            <a:r>
              <a:rPr lang="en-US" sz="1800" dirty="0" smtClean="0">
                <a:latin typeface="Arial Narrow" panose="020B0606020202030204" pitchFamily="34" charset="0"/>
              </a:rPr>
              <a:t>Add </a:t>
            </a:r>
            <a:r>
              <a:rPr lang="en-US" sz="1800" dirty="0">
                <a:latin typeface="Arial Narrow" panose="020B0606020202030204" pitchFamily="34" charset="0"/>
              </a:rPr>
              <a:t>new roads</a:t>
            </a:r>
          </a:p>
          <a:p>
            <a:pPr marL="219456" lvl="1" indent="-219456">
              <a:lnSpc>
                <a:spcPct val="100000"/>
              </a:lnSpc>
              <a:spcBef>
                <a:spcPts val="0"/>
              </a:spcBef>
              <a:spcAft>
                <a:spcPts val="600"/>
              </a:spcAft>
              <a:buSzPct val="100000"/>
              <a:defRPr/>
            </a:pPr>
            <a:r>
              <a:rPr lang="en-US" sz="1800" dirty="0">
                <a:latin typeface="Arial Narrow" panose="020B0606020202030204" pitchFamily="34" charset="0"/>
              </a:rPr>
              <a:t>Clarify potential boundary problems</a:t>
            </a:r>
          </a:p>
          <a:p>
            <a:pPr marL="219456" lvl="1" indent="-219456">
              <a:lnSpc>
                <a:spcPct val="100000"/>
              </a:lnSpc>
              <a:spcBef>
                <a:spcPts val="0"/>
              </a:spcBef>
              <a:spcAft>
                <a:spcPts val="600"/>
              </a:spcAft>
              <a:buSzPct val="100000"/>
              <a:defRPr/>
            </a:pPr>
            <a:r>
              <a:rPr lang="en-US" sz="1800" dirty="0">
                <a:latin typeface="Arial Narrow" panose="020B0606020202030204" pitchFamily="34" charset="0"/>
              </a:rPr>
              <a:t>Mark physical barriers such as railroad tracks, rivers/creeks/ditches, and anything that affects enumerator travel</a:t>
            </a:r>
          </a:p>
          <a:p>
            <a:pPr marL="342900" indent="-342900">
              <a:buFont typeface="+mj-lt"/>
              <a:buAutoNum type="arabicPeriod"/>
            </a:pPr>
            <a:endParaRPr lang="en-US" sz="13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9897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357596"/>
          </a:xfrm>
        </p:spPr>
        <p:txBody>
          <a:bodyPr>
            <a:noAutofit/>
          </a:bodyPr>
          <a:lstStyle/>
          <a:p>
            <a:pPr algn="ctr"/>
            <a:r>
              <a:rPr lang="en-US" sz="3200" b="1" dirty="0">
                <a:latin typeface="Arial Narrow" panose="020B0606020202030204" pitchFamily="34" charset="0"/>
                <a:cs typeface="Arial" panose="020B0604020202020204" pitchFamily="34" charset="0"/>
              </a:rPr>
              <a:t>Master Control Map</a:t>
            </a:r>
          </a:p>
        </p:txBody>
      </p:sp>
      <p:sp>
        <p:nvSpPr>
          <p:cNvPr id="5" name="Slide Number Placeholder 4"/>
          <p:cNvSpPr>
            <a:spLocks noGrp="1"/>
          </p:cNvSpPr>
          <p:nvPr>
            <p:ph type="sldNum" sz="quarter" idx="12"/>
          </p:nvPr>
        </p:nvSpPr>
        <p:spPr/>
        <p:txBody>
          <a:bodyPr/>
          <a:lstStyle/>
          <a:p>
            <a:fld id="{5D97D531-7765-4B5F-B3CC-92E792B4793C}" type="slidenum">
              <a:rPr lang="en-US" smtClean="0">
                <a:solidFill>
                  <a:schemeClr val="tx1"/>
                </a:solidFill>
                <a:latin typeface="Arial Narrow" panose="020B0606020202030204" pitchFamily="34" charset="0"/>
              </a:rPr>
              <a:t>6</a:t>
            </a:fld>
            <a:endParaRPr lang="en-US" dirty="0">
              <a:solidFill>
                <a:schemeClr val="tx1"/>
              </a:solidFill>
              <a:latin typeface="Arial Narrow" panose="020B0606020202030204" pitchFamily="34" charset="0"/>
            </a:endParaRPr>
          </a:p>
        </p:txBody>
      </p:sp>
      <p:pic>
        <p:nvPicPr>
          <p:cNvPr id="3" name="Picture 2" descr="Master control map before marking. Has markers showing the approximate boundary of census area."/>
          <p:cNvPicPr>
            <a:picLocks noChangeAspect="1"/>
          </p:cNvPicPr>
          <p:nvPr/>
        </p:nvPicPr>
        <p:blipFill>
          <a:blip r:embed="rId3"/>
          <a:stretch>
            <a:fillRect/>
          </a:stretch>
        </p:blipFill>
        <p:spPr>
          <a:xfrm>
            <a:off x="2132563" y="1097280"/>
            <a:ext cx="4878873" cy="4218430"/>
          </a:xfrm>
          <a:prstGeom prst="rect">
            <a:avLst/>
          </a:prstGeom>
          <a:ln w="12700">
            <a:solidFill>
              <a:schemeClr val="tx1"/>
            </a:solidFill>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3114" y="4497811"/>
            <a:ext cx="749120" cy="741751"/>
          </a:xfrm>
          <a:prstGeom prst="rect">
            <a:avLst/>
          </a:prstGeom>
        </p:spPr>
      </p:pic>
    </p:spTree>
    <p:extLst>
      <p:ext uri="{BB962C8B-B14F-4D97-AF65-F5344CB8AC3E}">
        <p14:creationId xmlns:p14="http://schemas.microsoft.com/office/powerpoint/2010/main" val="24625763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85800" y="228599"/>
            <a:ext cx="7772400" cy="754039"/>
          </a:xfrm>
        </p:spPr>
        <p:txBody>
          <a:bodyPr>
            <a:noAutofit/>
          </a:bodyPr>
          <a:lstStyle/>
          <a:p>
            <a:pPr algn="ctr"/>
            <a:r>
              <a:rPr lang="en-US" sz="3200" b="1" dirty="0">
                <a:latin typeface="Arial Narrow" panose="020B0606020202030204" pitchFamily="34" charset="0"/>
                <a:cs typeface="Arial" panose="020B0604020202020204" pitchFamily="34" charset="0"/>
              </a:rPr>
              <a:t>Step 1: Marking Census Boundary and </a:t>
            </a:r>
            <a:br>
              <a:rPr lang="en-US" sz="3200" b="1" dirty="0">
                <a:latin typeface="Arial Narrow" panose="020B0606020202030204" pitchFamily="34" charset="0"/>
                <a:cs typeface="Arial" panose="020B0604020202020204" pitchFamily="34" charset="0"/>
              </a:rPr>
            </a:br>
            <a:r>
              <a:rPr lang="en-US" sz="3200" b="1" dirty="0">
                <a:latin typeface="Arial Narrow" panose="020B0606020202030204" pitchFamily="34" charset="0"/>
                <a:cs typeface="Arial" panose="020B0604020202020204" pitchFamily="34" charset="0"/>
              </a:rPr>
              <a:t>Supervisor Areas</a:t>
            </a:r>
          </a:p>
        </p:txBody>
      </p:sp>
      <p:sp>
        <p:nvSpPr>
          <p:cNvPr id="3" name="Slide Number Placeholder 2"/>
          <p:cNvSpPr>
            <a:spLocks noGrp="1"/>
          </p:cNvSpPr>
          <p:nvPr>
            <p:ph type="sldNum" sz="quarter" idx="12"/>
          </p:nvPr>
        </p:nvSpPr>
        <p:spPr/>
        <p:txBody>
          <a:bodyPr/>
          <a:lstStyle/>
          <a:p>
            <a:fld id="{5D97D531-7765-4B5F-B3CC-92E792B4793C}" type="slidenum">
              <a:rPr lang="en-US" smtClean="0">
                <a:solidFill>
                  <a:schemeClr val="tx1"/>
                </a:solidFill>
                <a:latin typeface="Arial Narrow" panose="020B0606020202030204" pitchFamily="34" charset="0"/>
              </a:rPr>
              <a:t>7</a:t>
            </a:fld>
            <a:endParaRPr lang="en-US" dirty="0">
              <a:solidFill>
                <a:schemeClr val="tx1"/>
              </a:solidFill>
              <a:latin typeface="Arial Narrow" panose="020B0606020202030204" pitchFamily="34" charset="0"/>
            </a:endParaRP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3439" y="4615908"/>
            <a:ext cx="749120" cy="741751"/>
          </a:xfrm>
          <a:prstGeom prst="rect">
            <a:avLst/>
          </a:prstGeom>
        </p:spPr>
      </p:pic>
      <p:grpSp>
        <p:nvGrpSpPr>
          <p:cNvPr id="7" name="Group 6"/>
          <p:cNvGrpSpPr/>
          <p:nvPr/>
        </p:nvGrpSpPr>
        <p:grpSpPr>
          <a:xfrm>
            <a:off x="2617674" y="1371600"/>
            <a:ext cx="3908652" cy="4043363"/>
            <a:chOff x="3638550" y="1048290"/>
            <a:chExt cx="5581650" cy="5638260"/>
          </a:xfrm>
        </p:grpSpPr>
        <p:pic>
          <p:nvPicPr>
            <p:cNvPr id="43" name="Picture 42" descr="Master control map with boundaries marked."/>
            <p:cNvPicPr>
              <a:picLocks noChangeAspect="1"/>
            </p:cNvPicPr>
            <p:nvPr/>
          </p:nvPicPr>
          <p:blipFill>
            <a:blip r:embed="rId4"/>
            <a:stretch>
              <a:fillRect/>
            </a:stretch>
          </p:blipFill>
          <p:spPr>
            <a:xfrm>
              <a:off x="3638550" y="1048290"/>
              <a:ext cx="5581650" cy="5556278"/>
            </a:xfrm>
            <a:prstGeom prst="rect">
              <a:avLst/>
            </a:prstGeom>
            <a:ln>
              <a:solidFill>
                <a:schemeClr val="tx1"/>
              </a:solidFill>
            </a:ln>
          </p:spPr>
        </p:pic>
        <p:sp>
          <p:nvSpPr>
            <p:cNvPr id="44" name="Freeform 43"/>
            <p:cNvSpPr/>
            <p:nvPr/>
          </p:nvSpPr>
          <p:spPr>
            <a:xfrm>
              <a:off x="3908121" y="1348922"/>
              <a:ext cx="4661945" cy="5038725"/>
            </a:xfrm>
            <a:custGeom>
              <a:avLst/>
              <a:gdLst>
                <a:gd name="connsiteX0" fmla="*/ 4838700 w 4838700"/>
                <a:gd name="connsiteY0" fmla="*/ 180975 h 5334000"/>
                <a:gd name="connsiteX1" fmla="*/ 4838700 w 4838700"/>
                <a:gd name="connsiteY1" fmla="*/ 180975 h 5334000"/>
                <a:gd name="connsiteX2" fmla="*/ 4495800 w 4838700"/>
                <a:gd name="connsiteY2" fmla="*/ 161925 h 5334000"/>
                <a:gd name="connsiteX3" fmla="*/ 4429125 w 4838700"/>
                <a:gd name="connsiteY3" fmla="*/ 152400 h 5334000"/>
                <a:gd name="connsiteX4" fmla="*/ 3952875 w 4838700"/>
                <a:gd name="connsiteY4" fmla="*/ 133350 h 5334000"/>
                <a:gd name="connsiteX5" fmla="*/ 3790950 w 4838700"/>
                <a:gd name="connsiteY5" fmla="*/ 114300 h 5334000"/>
                <a:gd name="connsiteX6" fmla="*/ 3362325 w 4838700"/>
                <a:gd name="connsiteY6" fmla="*/ 104775 h 5334000"/>
                <a:gd name="connsiteX7" fmla="*/ 3038475 w 4838700"/>
                <a:gd name="connsiteY7" fmla="*/ 114300 h 5334000"/>
                <a:gd name="connsiteX8" fmla="*/ 3000375 w 4838700"/>
                <a:gd name="connsiteY8" fmla="*/ 123825 h 5334000"/>
                <a:gd name="connsiteX9" fmla="*/ 2952750 w 4838700"/>
                <a:gd name="connsiteY9" fmla="*/ 133350 h 5334000"/>
                <a:gd name="connsiteX10" fmla="*/ 2724150 w 4838700"/>
                <a:gd name="connsiteY10" fmla="*/ 161925 h 5334000"/>
                <a:gd name="connsiteX11" fmla="*/ 2619375 w 4838700"/>
                <a:gd name="connsiteY11" fmla="*/ 180975 h 5334000"/>
                <a:gd name="connsiteX12" fmla="*/ 2381250 w 4838700"/>
                <a:gd name="connsiteY12" fmla="*/ 171450 h 5334000"/>
                <a:gd name="connsiteX13" fmla="*/ 1857375 w 4838700"/>
                <a:gd name="connsiteY13" fmla="*/ 142875 h 5334000"/>
                <a:gd name="connsiteX14" fmla="*/ 1819275 w 4838700"/>
                <a:gd name="connsiteY14" fmla="*/ 133350 h 5334000"/>
                <a:gd name="connsiteX15" fmla="*/ 1695450 w 4838700"/>
                <a:gd name="connsiteY15" fmla="*/ 114300 h 5334000"/>
                <a:gd name="connsiteX16" fmla="*/ 1524000 w 4838700"/>
                <a:gd name="connsiteY16" fmla="*/ 104775 h 5334000"/>
                <a:gd name="connsiteX17" fmla="*/ 1438275 w 4838700"/>
                <a:gd name="connsiteY17" fmla="*/ 95250 h 5334000"/>
                <a:gd name="connsiteX18" fmla="*/ 1314450 w 4838700"/>
                <a:gd name="connsiteY18" fmla="*/ 76200 h 5334000"/>
                <a:gd name="connsiteX19" fmla="*/ 1152525 w 4838700"/>
                <a:gd name="connsiteY19" fmla="*/ 66675 h 5334000"/>
                <a:gd name="connsiteX20" fmla="*/ 1028700 w 4838700"/>
                <a:gd name="connsiteY20" fmla="*/ 47625 h 5334000"/>
                <a:gd name="connsiteX21" fmla="*/ 676275 w 4838700"/>
                <a:gd name="connsiteY21" fmla="*/ 28575 h 5334000"/>
                <a:gd name="connsiteX22" fmla="*/ 533400 w 4838700"/>
                <a:gd name="connsiteY22" fmla="*/ 9525 h 5334000"/>
                <a:gd name="connsiteX23" fmla="*/ 428625 w 4838700"/>
                <a:gd name="connsiteY23" fmla="*/ 0 h 5334000"/>
                <a:gd name="connsiteX24" fmla="*/ 28575 w 4838700"/>
                <a:gd name="connsiteY24" fmla="*/ 9525 h 5334000"/>
                <a:gd name="connsiteX25" fmla="*/ 38100 w 4838700"/>
                <a:gd name="connsiteY25" fmla="*/ 38100 h 5334000"/>
                <a:gd name="connsiteX26" fmla="*/ 28575 w 4838700"/>
                <a:gd name="connsiteY26" fmla="*/ 57150 h 5334000"/>
                <a:gd name="connsiteX27" fmla="*/ 0 w 4838700"/>
                <a:gd name="connsiteY27" fmla="*/ 5324475 h 5334000"/>
                <a:gd name="connsiteX28" fmla="*/ 4067175 w 4838700"/>
                <a:gd name="connsiteY28" fmla="*/ 5334000 h 5334000"/>
                <a:gd name="connsiteX0" fmla="*/ 4838700 w 4838700"/>
                <a:gd name="connsiteY0" fmla="*/ 180975 h 5334000"/>
                <a:gd name="connsiteX1" fmla="*/ 4838700 w 4838700"/>
                <a:gd name="connsiteY1" fmla="*/ 180975 h 5334000"/>
                <a:gd name="connsiteX2" fmla="*/ 4495800 w 4838700"/>
                <a:gd name="connsiteY2" fmla="*/ 161925 h 5334000"/>
                <a:gd name="connsiteX3" fmla="*/ 4429125 w 4838700"/>
                <a:gd name="connsiteY3" fmla="*/ 152400 h 5334000"/>
                <a:gd name="connsiteX4" fmla="*/ 3952875 w 4838700"/>
                <a:gd name="connsiteY4" fmla="*/ 133350 h 5334000"/>
                <a:gd name="connsiteX5" fmla="*/ 3790950 w 4838700"/>
                <a:gd name="connsiteY5" fmla="*/ 114300 h 5334000"/>
                <a:gd name="connsiteX6" fmla="*/ 3362325 w 4838700"/>
                <a:gd name="connsiteY6" fmla="*/ 104775 h 5334000"/>
                <a:gd name="connsiteX7" fmla="*/ 3038475 w 4838700"/>
                <a:gd name="connsiteY7" fmla="*/ 114300 h 5334000"/>
                <a:gd name="connsiteX8" fmla="*/ 3000375 w 4838700"/>
                <a:gd name="connsiteY8" fmla="*/ 123825 h 5334000"/>
                <a:gd name="connsiteX9" fmla="*/ 2952750 w 4838700"/>
                <a:gd name="connsiteY9" fmla="*/ 133350 h 5334000"/>
                <a:gd name="connsiteX10" fmla="*/ 2724150 w 4838700"/>
                <a:gd name="connsiteY10" fmla="*/ 161925 h 5334000"/>
                <a:gd name="connsiteX11" fmla="*/ 2619375 w 4838700"/>
                <a:gd name="connsiteY11" fmla="*/ 180975 h 5334000"/>
                <a:gd name="connsiteX12" fmla="*/ 2381250 w 4838700"/>
                <a:gd name="connsiteY12" fmla="*/ 171450 h 5334000"/>
                <a:gd name="connsiteX13" fmla="*/ 1857375 w 4838700"/>
                <a:gd name="connsiteY13" fmla="*/ 142875 h 5334000"/>
                <a:gd name="connsiteX14" fmla="*/ 1819275 w 4838700"/>
                <a:gd name="connsiteY14" fmla="*/ 133350 h 5334000"/>
                <a:gd name="connsiteX15" fmla="*/ 1695450 w 4838700"/>
                <a:gd name="connsiteY15" fmla="*/ 114300 h 5334000"/>
                <a:gd name="connsiteX16" fmla="*/ 1524000 w 4838700"/>
                <a:gd name="connsiteY16" fmla="*/ 104775 h 5334000"/>
                <a:gd name="connsiteX17" fmla="*/ 1438275 w 4838700"/>
                <a:gd name="connsiteY17" fmla="*/ 95250 h 5334000"/>
                <a:gd name="connsiteX18" fmla="*/ 1314450 w 4838700"/>
                <a:gd name="connsiteY18" fmla="*/ 76200 h 5334000"/>
                <a:gd name="connsiteX19" fmla="*/ 1152525 w 4838700"/>
                <a:gd name="connsiteY19" fmla="*/ 66675 h 5334000"/>
                <a:gd name="connsiteX20" fmla="*/ 1028700 w 4838700"/>
                <a:gd name="connsiteY20" fmla="*/ 47625 h 5334000"/>
                <a:gd name="connsiteX21" fmla="*/ 676275 w 4838700"/>
                <a:gd name="connsiteY21" fmla="*/ 28575 h 5334000"/>
                <a:gd name="connsiteX22" fmla="*/ 533400 w 4838700"/>
                <a:gd name="connsiteY22" fmla="*/ 9525 h 5334000"/>
                <a:gd name="connsiteX23" fmla="*/ 428625 w 4838700"/>
                <a:gd name="connsiteY23" fmla="*/ 0 h 5334000"/>
                <a:gd name="connsiteX24" fmla="*/ 28575 w 4838700"/>
                <a:gd name="connsiteY24" fmla="*/ 9525 h 5334000"/>
                <a:gd name="connsiteX25" fmla="*/ 38100 w 4838700"/>
                <a:gd name="connsiteY25" fmla="*/ 38100 h 5334000"/>
                <a:gd name="connsiteX26" fmla="*/ 28575 w 4838700"/>
                <a:gd name="connsiteY26" fmla="*/ 57150 h 5334000"/>
                <a:gd name="connsiteX27" fmla="*/ 0 w 4838700"/>
                <a:gd name="connsiteY27" fmla="*/ 5324475 h 5334000"/>
                <a:gd name="connsiteX28" fmla="*/ 4067175 w 4838700"/>
                <a:gd name="connsiteY28" fmla="*/ 5334000 h 5334000"/>
                <a:gd name="connsiteX0" fmla="*/ 4838700 w 4838700"/>
                <a:gd name="connsiteY0" fmla="*/ 180975 h 5334000"/>
                <a:gd name="connsiteX1" fmla="*/ 4838700 w 4838700"/>
                <a:gd name="connsiteY1" fmla="*/ 180975 h 5334000"/>
                <a:gd name="connsiteX2" fmla="*/ 4495800 w 4838700"/>
                <a:gd name="connsiteY2" fmla="*/ 161925 h 5334000"/>
                <a:gd name="connsiteX3" fmla="*/ 4429125 w 4838700"/>
                <a:gd name="connsiteY3" fmla="*/ 152400 h 5334000"/>
                <a:gd name="connsiteX4" fmla="*/ 3952875 w 4838700"/>
                <a:gd name="connsiteY4" fmla="*/ 133350 h 5334000"/>
                <a:gd name="connsiteX5" fmla="*/ 3790950 w 4838700"/>
                <a:gd name="connsiteY5" fmla="*/ 114300 h 5334000"/>
                <a:gd name="connsiteX6" fmla="*/ 3362325 w 4838700"/>
                <a:gd name="connsiteY6" fmla="*/ 104775 h 5334000"/>
                <a:gd name="connsiteX7" fmla="*/ 3038475 w 4838700"/>
                <a:gd name="connsiteY7" fmla="*/ 114300 h 5334000"/>
                <a:gd name="connsiteX8" fmla="*/ 3000375 w 4838700"/>
                <a:gd name="connsiteY8" fmla="*/ 123825 h 5334000"/>
                <a:gd name="connsiteX9" fmla="*/ 2952750 w 4838700"/>
                <a:gd name="connsiteY9" fmla="*/ 133350 h 5334000"/>
                <a:gd name="connsiteX10" fmla="*/ 2724150 w 4838700"/>
                <a:gd name="connsiteY10" fmla="*/ 161925 h 5334000"/>
                <a:gd name="connsiteX11" fmla="*/ 2628900 w 4838700"/>
                <a:gd name="connsiteY11" fmla="*/ 85725 h 5334000"/>
                <a:gd name="connsiteX12" fmla="*/ 2381250 w 4838700"/>
                <a:gd name="connsiteY12" fmla="*/ 171450 h 5334000"/>
                <a:gd name="connsiteX13" fmla="*/ 1857375 w 4838700"/>
                <a:gd name="connsiteY13" fmla="*/ 142875 h 5334000"/>
                <a:gd name="connsiteX14" fmla="*/ 1819275 w 4838700"/>
                <a:gd name="connsiteY14" fmla="*/ 133350 h 5334000"/>
                <a:gd name="connsiteX15" fmla="*/ 1695450 w 4838700"/>
                <a:gd name="connsiteY15" fmla="*/ 114300 h 5334000"/>
                <a:gd name="connsiteX16" fmla="*/ 1524000 w 4838700"/>
                <a:gd name="connsiteY16" fmla="*/ 104775 h 5334000"/>
                <a:gd name="connsiteX17" fmla="*/ 1438275 w 4838700"/>
                <a:gd name="connsiteY17" fmla="*/ 95250 h 5334000"/>
                <a:gd name="connsiteX18" fmla="*/ 1314450 w 4838700"/>
                <a:gd name="connsiteY18" fmla="*/ 76200 h 5334000"/>
                <a:gd name="connsiteX19" fmla="*/ 1152525 w 4838700"/>
                <a:gd name="connsiteY19" fmla="*/ 66675 h 5334000"/>
                <a:gd name="connsiteX20" fmla="*/ 1028700 w 4838700"/>
                <a:gd name="connsiteY20" fmla="*/ 47625 h 5334000"/>
                <a:gd name="connsiteX21" fmla="*/ 676275 w 4838700"/>
                <a:gd name="connsiteY21" fmla="*/ 28575 h 5334000"/>
                <a:gd name="connsiteX22" fmla="*/ 533400 w 4838700"/>
                <a:gd name="connsiteY22" fmla="*/ 9525 h 5334000"/>
                <a:gd name="connsiteX23" fmla="*/ 428625 w 4838700"/>
                <a:gd name="connsiteY23" fmla="*/ 0 h 5334000"/>
                <a:gd name="connsiteX24" fmla="*/ 28575 w 4838700"/>
                <a:gd name="connsiteY24" fmla="*/ 9525 h 5334000"/>
                <a:gd name="connsiteX25" fmla="*/ 38100 w 4838700"/>
                <a:gd name="connsiteY25" fmla="*/ 38100 h 5334000"/>
                <a:gd name="connsiteX26" fmla="*/ 28575 w 4838700"/>
                <a:gd name="connsiteY26" fmla="*/ 57150 h 5334000"/>
                <a:gd name="connsiteX27" fmla="*/ 0 w 4838700"/>
                <a:gd name="connsiteY27" fmla="*/ 5324475 h 5334000"/>
                <a:gd name="connsiteX28" fmla="*/ 4067175 w 4838700"/>
                <a:gd name="connsiteY28" fmla="*/ 5334000 h 5334000"/>
                <a:gd name="connsiteX0" fmla="*/ 4838700 w 4838700"/>
                <a:gd name="connsiteY0" fmla="*/ 180975 h 5334000"/>
                <a:gd name="connsiteX1" fmla="*/ 4838700 w 4838700"/>
                <a:gd name="connsiteY1" fmla="*/ 180975 h 5334000"/>
                <a:gd name="connsiteX2" fmla="*/ 4495800 w 4838700"/>
                <a:gd name="connsiteY2" fmla="*/ 161925 h 5334000"/>
                <a:gd name="connsiteX3" fmla="*/ 4429125 w 4838700"/>
                <a:gd name="connsiteY3" fmla="*/ 152400 h 5334000"/>
                <a:gd name="connsiteX4" fmla="*/ 3952875 w 4838700"/>
                <a:gd name="connsiteY4" fmla="*/ 133350 h 5334000"/>
                <a:gd name="connsiteX5" fmla="*/ 3790950 w 4838700"/>
                <a:gd name="connsiteY5" fmla="*/ 114300 h 5334000"/>
                <a:gd name="connsiteX6" fmla="*/ 3362325 w 4838700"/>
                <a:gd name="connsiteY6" fmla="*/ 104775 h 5334000"/>
                <a:gd name="connsiteX7" fmla="*/ 3038475 w 4838700"/>
                <a:gd name="connsiteY7" fmla="*/ 114300 h 5334000"/>
                <a:gd name="connsiteX8" fmla="*/ 3000375 w 4838700"/>
                <a:gd name="connsiteY8" fmla="*/ 123825 h 5334000"/>
                <a:gd name="connsiteX9" fmla="*/ 2952750 w 4838700"/>
                <a:gd name="connsiteY9" fmla="*/ 133350 h 5334000"/>
                <a:gd name="connsiteX10" fmla="*/ 2724150 w 4838700"/>
                <a:gd name="connsiteY10" fmla="*/ 161925 h 5334000"/>
                <a:gd name="connsiteX11" fmla="*/ 2628900 w 4838700"/>
                <a:gd name="connsiteY11" fmla="*/ 85725 h 5334000"/>
                <a:gd name="connsiteX12" fmla="*/ 2381250 w 4838700"/>
                <a:gd name="connsiteY12" fmla="*/ 104775 h 5334000"/>
                <a:gd name="connsiteX13" fmla="*/ 1857375 w 4838700"/>
                <a:gd name="connsiteY13" fmla="*/ 142875 h 5334000"/>
                <a:gd name="connsiteX14" fmla="*/ 1819275 w 4838700"/>
                <a:gd name="connsiteY14" fmla="*/ 133350 h 5334000"/>
                <a:gd name="connsiteX15" fmla="*/ 1695450 w 4838700"/>
                <a:gd name="connsiteY15" fmla="*/ 114300 h 5334000"/>
                <a:gd name="connsiteX16" fmla="*/ 1524000 w 4838700"/>
                <a:gd name="connsiteY16" fmla="*/ 104775 h 5334000"/>
                <a:gd name="connsiteX17" fmla="*/ 1438275 w 4838700"/>
                <a:gd name="connsiteY17" fmla="*/ 95250 h 5334000"/>
                <a:gd name="connsiteX18" fmla="*/ 1314450 w 4838700"/>
                <a:gd name="connsiteY18" fmla="*/ 76200 h 5334000"/>
                <a:gd name="connsiteX19" fmla="*/ 1152525 w 4838700"/>
                <a:gd name="connsiteY19" fmla="*/ 66675 h 5334000"/>
                <a:gd name="connsiteX20" fmla="*/ 1028700 w 4838700"/>
                <a:gd name="connsiteY20" fmla="*/ 47625 h 5334000"/>
                <a:gd name="connsiteX21" fmla="*/ 676275 w 4838700"/>
                <a:gd name="connsiteY21" fmla="*/ 28575 h 5334000"/>
                <a:gd name="connsiteX22" fmla="*/ 533400 w 4838700"/>
                <a:gd name="connsiteY22" fmla="*/ 9525 h 5334000"/>
                <a:gd name="connsiteX23" fmla="*/ 428625 w 4838700"/>
                <a:gd name="connsiteY23" fmla="*/ 0 h 5334000"/>
                <a:gd name="connsiteX24" fmla="*/ 28575 w 4838700"/>
                <a:gd name="connsiteY24" fmla="*/ 9525 h 5334000"/>
                <a:gd name="connsiteX25" fmla="*/ 38100 w 4838700"/>
                <a:gd name="connsiteY25" fmla="*/ 38100 h 5334000"/>
                <a:gd name="connsiteX26" fmla="*/ 28575 w 4838700"/>
                <a:gd name="connsiteY26" fmla="*/ 57150 h 5334000"/>
                <a:gd name="connsiteX27" fmla="*/ 0 w 4838700"/>
                <a:gd name="connsiteY27" fmla="*/ 5324475 h 5334000"/>
                <a:gd name="connsiteX28" fmla="*/ 4067175 w 4838700"/>
                <a:gd name="connsiteY28" fmla="*/ 5334000 h 5334000"/>
                <a:gd name="connsiteX0" fmla="*/ 4838700 w 4838700"/>
                <a:gd name="connsiteY0" fmla="*/ 180975 h 5334000"/>
                <a:gd name="connsiteX1" fmla="*/ 4838700 w 4838700"/>
                <a:gd name="connsiteY1" fmla="*/ 180975 h 5334000"/>
                <a:gd name="connsiteX2" fmla="*/ 4495800 w 4838700"/>
                <a:gd name="connsiteY2" fmla="*/ 161925 h 5334000"/>
                <a:gd name="connsiteX3" fmla="*/ 4429125 w 4838700"/>
                <a:gd name="connsiteY3" fmla="*/ 152400 h 5334000"/>
                <a:gd name="connsiteX4" fmla="*/ 3952875 w 4838700"/>
                <a:gd name="connsiteY4" fmla="*/ 133350 h 5334000"/>
                <a:gd name="connsiteX5" fmla="*/ 3790950 w 4838700"/>
                <a:gd name="connsiteY5" fmla="*/ 114300 h 5334000"/>
                <a:gd name="connsiteX6" fmla="*/ 3362325 w 4838700"/>
                <a:gd name="connsiteY6" fmla="*/ 104775 h 5334000"/>
                <a:gd name="connsiteX7" fmla="*/ 3038475 w 4838700"/>
                <a:gd name="connsiteY7" fmla="*/ 114300 h 5334000"/>
                <a:gd name="connsiteX8" fmla="*/ 3000375 w 4838700"/>
                <a:gd name="connsiteY8" fmla="*/ 123825 h 5334000"/>
                <a:gd name="connsiteX9" fmla="*/ 2952750 w 4838700"/>
                <a:gd name="connsiteY9" fmla="*/ 133350 h 5334000"/>
                <a:gd name="connsiteX10" fmla="*/ 2724150 w 4838700"/>
                <a:gd name="connsiteY10" fmla="*/ 161925 h 5334000"/>
                <a:gd name="connsiteX11" fmla="*/ 2628900 w 4838700"/>
                <a:gd name="connsiteY11" fmla="*/ 85725 h 5334000"/>
                <a:gd name="connsiteX12" fmla="*/ 2381250 w 4838700"/>
                <a:gd name="connsiteY12" fmla="*/ 104775 h 5334000"/>
                <a:gd name="connsiteX13" fmla="*/ 1857375 w 4838700"/>
                <a:gd name="connsiteY13" fmla="*/ 142875 h 5334000"/>
                <a:gd name="connsiteX14" fmla="*/ 1828800 w 4838700"/>
                <a:gd name="connsiteY14" fmla="*/ 85725 h 5334000"/>
                <a:gd name="connsiteX15" fmla="*/ 1695450 w 4838700"/>
                <a:gd name="connsiteY15" fmla="*/ 114300 h 5334000"/>
                <a:gd name="connsiteX16" fmla="*/ 1524000 w 4838700"/>
                <a:gd name="connsiteY16" fmla="*/ 104775 h 5334000"/>
                <a:gd name="connsiteX17" fmla="*/ 1438275 w 4838700"/>
                <a:gd name="connsiteY17" fmla="*/ 95250 h 5334000"/>
                <a:gd name="connsiteX18" fmla="*/ 1314450 w 4838700"/>
                <a:gd name="connsiteY18" fmla="*/ 76200 h 5334000"/>
                <a:gd name="connsiteX19" fmla="*/ 1152525 w 4838700"/>
                <a:gd name="connsiteY19" fmla="*/ 66675 h 5334000"/>
                <a:gd name="connsiteX20" fmla="*/ 1028700 w 4838700"/>
                <a:gd name="connsiteY20" fmla="*/ 47625 h 5334000"/>
                <a:gd name="connsiteX21" fmla="*/ 676275 w 4838700"/>
                <a:gd name="connsiteY21" fmla="*/ 28575 h 5334000"/>
                <a:gd name="connsiteX22" fmla="*/ 533400 w 4838700"/>
                <a:gd name="connsiteY22" fmla="*/ 9525 h 5334000"/>
                <a:gd name="connsiteX23" fmla="*/ 428625 w 4838700"/>
                <a:gd name="connsiteY23" fmla="*/ 0 h 5334000"/>
                <a:gd name="connsiteX24" fmla="*/ 28575 w 4838700"/>
                <a:gd name="connsiteY24" fmla="*/ 9525 h 5334000"/>
                <a:gd name="connsiteX25" fmla="*/ 38100 w 4838700"/>
                <a:gd name="connsiteY25" fmla="*/ 38100 h 5334000"/>
                <a:gd name="connsiteX26" fmla="*/ 28575 w 4838700"/>
                <a:gd name="connsiteY26" fmla="*/ 57150 h 5334000"/>
                <a:gd name="connsiteX27" fmla="*/ 0 w 4838700"/>
                <a:gd name="connsiteY27" fmla="*/ 5324475 h 5334000"/>
                <a:gd name="connsiteX28" fmla="*/ 4067175 w 4838700"/>
                <a:gd name="connsiteY28" fmla="*/ 5334000 h 5334000"/>
                <a:gd name="connsiteX0" fmla="*/ 4838700 w 4838700"/>
                <a:gd name="connsiteY0" fmla="*/ 180975 h 5334000"/>
                <a:gd name="connsiteX1" fmla="*/ 4838700 w 4838700"/>
                <a:gd name="connsiteY1" fmla="*/ 180975 h 5334000"/>
                <a:gd name="connsiteX2" fmla="*/ 4495800 w 4838700"/>
                <a:gd name="connsiteY2" fmla="*/ 161925 h 5334000"/>
                <a:gd name="connsiteX3" fmla="*/ 4429125 w 4838700"/>
                <a:gd name="connsiteY3" fmla="*/ 152400 h 5334000"/>
                <a:gd name="connsiteX4" fmla="*/ 3952875 w 4838700"/>
                <a:gd name="connsiteY4" fmla="*/ 133350 h 5334000"/>
                <a:gd name="connsiteX5" fmla="*/ 3790950 w 4838700"/>
                <a:gd name="connsiteY5" fmla="*/ 114300 h 5334000"/>
                <a:gd name="connsiteX6" fmla="*/ 3362325 w 4838700"/>
                <a:gd name="connsiteY6" fmla="*/ 104775 h 5334000"/>
                <a:gd name="connsiteX7" fmla="*/ 3038475 w 4838700"/>
                <a:gd name="connsiteY7" fmla="*/ 114300 h 5334000"/>
                <a:gd name="connsiteX8" fmla="*/ 3000375 w 4838700"/>
                <a:gd name="connsiteY8" fmla="*/ 123825 h 5334000"/>
                <a:gd name="connsiteX9" fmla="*/ 2952750 w 4838700"/>
                <a:gd name="connsiteY9" fmla="*/ 133350 h 5334000"/>
                <a:gd name="connsiteX10" fmla="*/ 2724150 w 4838700"/>
                <a:gd name="connsiteY10" fmla="*/ 161925 h 5334000"/>
                <a:gd name="connsiteX11" fmla="*/ 2628900 w 4838700"/>
                <a:gd name="connsiteY11" fmla="*/ 85725 h 5334000"/>
                <a:gd name="connsiteX12" fmla="*/ 2381250 w 4838700"/>
                <a:gd name="connsiteY12" fmla="*/ 104775 h 5334000"/>
                <a:gd name="connsiteX13" fmla="*/ 1857375 w 4838700"/>
                <a:gd name="connsiteY13" fmla="*/ 142875 h 5334000"/>
                <a:gd name="connsiteX14" fmla="*/ 1790700 w 4838700"/>
                <a:gd name="connsiteY14" fmla="*/ 85725 h 5334000"/>
                <a:gd name="connsiteX15" fmla="*/ 1695450 w 4838700"/>
                <a:gd name="connsiteY15" fmla="*/ 114300 h 5334000"/>
                <a:gd name="connsiteX16" fmla="*/ 1524000 w 4838700"/>
                <a:gd name="connsiteY16" fmla="*/ 104775 h 5334000"/>
                <a:gd name="connsiteX17" fmla="*/ 1438275 w 4838700"/>
                <a:gd name="connsiteY17" fmla="*/ 95250 h 5334000"/>
                <a:gd name="connsiteX18" fmla="*/ 1314450 w 4838700"/>
                <a:gd name="connsiteY18" fmla="*/ 76200 h 5334000"/>
                <a:gd name="connsiteX19" fmla="*/ 1152525 w 4838700"/>
                <a:gd name="connsiteY19" fmla="*/ 66675 h 5334000"/>
                <a:gd name="connsiteX20" fmla="*/ 1028700 w 4838700"/>
                <a:gd name="connsiteY20" fmla="*/ 47625 h 5334000"/>
                <a:gd name="connsiteX21" fmla="*/ 676275 w 4838700"/>
                <a:gd name="connsiteY21" fmla="*/ 28575 h 5334000"/>
                <a:gd name="connsiteX22" fmla="*/ 533400 w 4838700"/>
                <a:gd name="connsiteY22" fmla="*/ 9525 h 5334000"/>
                <a:gd name="connsiteX23" fmla="*/ 428625 w 4838700"/>
                <a:gd name="connsiteY23" fmla="*/ 0 h 5334000"/>
                <a:gd name="connsiteX24" fmla="*/ 28575 w 4838700"/>
                <a:gd name="connsiteY24" fmla="*/ 9525 h 5334000"/>
                <a:gd name="connsiteX25" fmla="*/ 38100 w 4838700"/>
                <a:gd name="connsiteY25" fmla="*/ 38100 h 5334000"/>
                <a:gd name="connsiteX26" fmla="*/ 28575 w 4838700"/>
                <a:gd name="connsiteY26" fmla="*/ 57150 h 5334000"/>
                <a:gd name="connsiteX27" fmla="*/ 0 w 4838700"/>
                <a:gd name="connsiteY27" fmla="*/ 5324475 h 5334000"/>
                <a:gd name="connsiteX28" fmla="*/ 4067175 w 4838700"/>
                <a:gd name="connsiteY28" fmla="*/ 5334000 h 5334000"/>
                <a:gd name="connsiteX0" fmla="*/ 4838700 w 4838700"/>
                <a:gd name="connsiteY0" fmla="*/ 180975 h 5334000"/>
                <a:gd name="connsiteX1" fmla="*/ 4838700 w 4838700"/>
                <a:gd name="connsiteY1" fmla="*/ 180975 h 5334000"/>
                <a:gd name="connsiteX2" fmla="*/ 4495800 w 4838700"/>
                <a:gd name="connsiteY2" fmla="*/ 161925 h 5334000"/>
                <a:gd name="connsiteX3" fmla="*/ 4429125 w 4838700"/>
                <a:gd name="connsiteY3" fmla="*/ 152400 h 5334000"/>
                <a:gd name="connsiteX4" fmla="*/ 3952875 w 4838700"/>
                <a:gd name="connsiteY4" fmla="*/ 133350 h 5334000"/>
                <a:gd name="connsiteX5" fmla="*/ 3790950 w 4838700"/>
                <a:gd name="connsiteY5" fmla="*/ 114300 h 5334000"/>
                <a:gd name="connsiteX6" fmla="*/ 3362325 w 4838700"/>
                <a:gd name="connsiteY6" fmla="*/ 104775 h 5334000"/>
                <a:gd name="connsiteX7" fmla="*/ 3038475 w 4838700"/>
                <a:gd name="connsiteY7" fmla="*/ 114300 h 5334000"/>
                <a:gd name="connsiteX8" fmla="*/ 3000375 w 4838700"/>
                <a:gd name="connsiteY8" fmla="*/ 123825 h 5334000"/>
                <a:gd name="connsiteX9" fmla="*/ 2952750 w 4838700"/>
                <a:gd name="connsiteY9" fmla="*/ 133350 h 5334000"/>
                <a:gd name="connsiteX10" fmla="*/ 2724150 w 4838700"/>
                <a:gd name="connsiteY10" fmla="*/ 161925 h 5334000"/>
                <a:gd name="connsiteX11" fmla="*/ 2628900 w 4838700"/>
                <a:gd name="connsiteY11" fmla="*/ 85725 h 5334000"/>
                <a:gd name="connsiteX12" fmla="*/ 2381250 w 4838700"/>
                <a:gd name="connsiteY12" fmla="*/ 104775 h 5334000"/>
                <a:gd name="connsiteX13" fmla="*/ 1990725 w 4838700"/>
                <a:gd name="connsiteY13" fmla="*/ 95250 h 5334000"/>
                <a:gd name="connsiteX14" fmla="*/ 1790700 w 4838700"/>
                <a:gd name="connsiteY14" fmla="*/ 85725 h 5334000"/>
                <a:gd name="connsiteX15" fmla="*/ 1695450 w 4838700"/>
                <a:gd name="connsiteY15" fmla="*/ 114300 h 5334000"/>
                <a:gd name="connsiteX16" fmla="*/ 1524000 w 4838700"/>
                <a:gd name="connsiteY16" fmla="*/ 104775 h 5334000"/>
                <a:gd name="connsiteX17" fmla="*/ 1438275 w 4838700"/>
                <a:gd name="connsiteY17" fmla="*/ 95250 h 5334000"/>
                <a:gd name="connsiteX18" fmla="*/ 1314450 w 4838700"/>
                <a:gd name="connsiteY18" fmla="*/ 76200 h 5334000"/>
                <a:gd name="connsiteX19" fmla="*/ 1152525 w 4838700"/>
                <a:gd name="connsiteY19" fmla="*/ 66675 h 5334000"/>
                <a:gd name="connsiteX20" fmla="*/ 1028700 w 4838700"/>
                <a:gd name="connsiteY20" fmla="*/ 47625 h 5334000"/>
                <a:gd name="connsiteX21" fmla="*/ 676275 w 4838700"/>
                <a:gd name="connsiteY21" fmla="*/ 28575 h 5334000"/>
                <a:gd name="connsiteX22" fmla="*/ 533400 w 4838700"/>
                <a:gd name="connsiteY22" fmla="*/ 9525 h 5334000"/>
                <a:gd name="connsiteX23" fmla="*/ 428625 w 4838700"/>
                <a:gd name="connsiteY23" fmla="*/ 0 h 5334000"/>
                <a:gd name="connsiteX24" fmla="*/ 28575 w 4838700"/>
                <a:gd name="connsiteY24" fmla="*/ 9525 h 5334000"/>
                <a:gd name="connsiteX25" fmla="*/ 38100 w 4838700"/>
                <a:gd name="connsiteY25" fmla="*/ 38100 h 5334000"/>
                <a:gd name="connsiteX26" fmla="*/ 28575 w 4838700"/>
                <a:gd name="connsiteY26" fmla="*/ 57150 h 5334000"/>
                <a:gd name="connsiteX27" fmla="*/ 0 w 4838700"/>
                <a:gd name="connsiteY27" fmla="*/ 5324475 h 5334000"/>
                <a:gd name="connsiteX28" fmla="*/ 4067175 w 4838700"/>
                <a:gd name="connsiteY28" fmla="*/ 5334000 h 5334000"/>
                <a:gd name="connsiteX0" fmla="*/ 4838700 w 4838700"/>
                <a:gd name="connsiteY0" fmla="*/ 180975 h 5334000"/>
                <a:gd name="connsiteX1" fmla="*/ 4838700 w 4838700"/>
                <a:gd name="connsiteY1" fmla="*/ 180975 h 5334000"/>
                <a:gd name="connsiteX2" fmla="*/ 4495800 w 4838700"/>
                <a:gd name="connsiteY2" fmla="*/ 161925 h 5334000"/>
                <a:gd name="connsiteX3" fmla="*/ 4429125 w 4838700"/>
                <a:gd name="connsiteY3" fmla="*/ 152400 h 5334000"/>
                <a:gd name="connsiteX4" fmla="*/ 3952875 w 4838700"/>
                <a:gd name="connsiteY4" fmla="*/ 133350 h 5334000"/>
                <a:gd name="connsiteX5" fmla="*/ 3800475 w 4838700"/>
                <a:gd name="connsiteY5" fmla="*/ 171450 h 5334000"/>
                <a:gd name="connsiteX6" fmla="*/ 3362325 w 4838700"/>
                <a:gd name="connsiteY6" fmla="*/ 104775 h 5334000"/>
                <a:gd name="connsiteX7" fmla="*/ 3038475 w 4838700"/>
                <a:gd name="connsiteY7" fmla="*/ 114300 h 5334000"/>
                <a:gd name="connsiteX8" fmla="*/ 3000375 w 4838700"/>
                <a:gd name="connsiteY8" fmla="*/ 123825 h 5334000"/>
                <a:gd name="connsiteX9" fmla="*/ 2952750 w 4838700"/>
                <a:gd name="connsiteY9" fmla="*/ 133350 h 5334000"/>
                <a:gd name="connsiteX10" fmla="*/ 2724150 w 4838700"/>
                <a:gd name="connsiteY10" fmla="*/ 161925 h 5334000"/>
                <a:gd name="connsiteX11" fmla="*/ 2628900 w 4838700"/>
                <a:gd name="connsiteY11" fmla="*/ 85725 h 5334000"/>
                <a:gd name="connsiteX12" fmla="*/ 2381250 w 4838700"/>
                <a:gd name="connsiteY12" fmla="*/ 104775 h 5334000"/>
                <a:gd name="connsiteX13" fmla="*/ 1990725 w 4838700"/>
                <a:gd name="connsiteY13" fmla="*/ 95250 h 5334000"/>
                <a:gd name="connsiteX14" fmla="*/ 1790700 w 4838700"/>
                <a:gd name="connsiteY14" fmla="*/ 85725 h 5334000"/>
                <a:gd name="connsiteX15" fmla="*/ 1695450 w 4838700"/>
                <a:gd name="connsiteY15" fmla="*/ 114300 h 5334000"/>
                <a:gd name="connsiteX16" fmla="*/ 1524000 w 4838700"/>
                <a:gd name="connsiteY16" fmla="*/ 104775 h 5334000"/>
                <a:gd name="connsiteX17" fmla="*/ 1438275 w 4838700"/>
                <a:gd name="connsiteY17" fmla="*/ 95250 h 5334000"/>
                <a:gd name="connsiteX18" fmla="*/ 1314450 w 4838700"/>
                <a:gd name="connsiteY18" fmla="*/ 76200 h 5334000"/>
                <a:gd name="connsiteX19" fmla="*/ 1152525 w 4838700"/>
                <a:gd name="connsiteY19" fmla="*/ 66675 h 5334000"/>
                <a:gd name="connsiteX20" fmla="*/ 1028700 w 4838700"/>
                <a:gd name="connsiteY20" fmla="*/ 47625 h 5334000"/>
                <a:gd name="connsiteX21" fmla="*/ 676275 w 4838700"/>
                <a:gd name="connsiteY21" fmla="*/ 28575 h 5334000"/>
                <a:gd name="connsiteX22" fmla="*/ 533400 w 4838700"/>
                <a:gd name="connsiteY22" fmla="*/ 9525 h 5334000"/>
                <a:gd name="connsiteX23" fmla="*/ 428625 w 4838700"/>
                <a:gd name="connsiteY23" fmla="*/ 0 h 5334000"/>
                <a:gd name="connsiteX24" fmla="*/ 28575 w 4838700"/>
                <a:gd name="connsiteY24" fmla="*/ 9525 h 5334000"/>
                <a:gd name="connsiteX25" fmla="*/ 38100 w 4838700"/>
                <a:gd name="connsiteY25" fmla="*/ 38100 h 5334000"/>
                <a:gd name="connsiteX26" fmla="*/ 28575 w 4838700"/>
                <a:gd name="connsiteY26" fmla="*/ 57150 h 5334000"/>
                <a:gd name="connsiteX27" fmla="*/ 0 w 4838700"/>
                <a:gd name="connsiteY27" fmla="*/ 5324475 h 5334000"/>
                <a:gd name="connsiteX28" fmla="*/ 4067175 w 4838700"/>
                <a:gd name="connsiteY28" fmla="*/ 5334000 h 5334000"/>
                <a:gd name="connsiteX0" fmla="*/ 4838700 w 4838700"/>
                <a:gd name="connsiteY0" fmla="*/ 180975 h 5334000"/>
                <a:gd name="connsiteX1" fmla="*/ 4838700 w 4838700"/>
                <a:gd name="connsiteY1" fmla="*/ 180975 h 5334000"/>
                <a:gd name="connsiteX2" fmla="*/ 4495800 w 4838700"/>
                <a:gd name="connsiteY2" fmla="*/ 161925 h 5334000"/>
                <a:gd name="connsiteX3" fmla="*/ 4429125 w 4838700"/>
                <a:gd name="connsiteY3" fmla="*/ 152400 h 5334000"/>
                <a:gd name="connsiteX4" fmla="*/ 3952875 w 4838700"/>
                <a:gd name="connsiteY4" fmla="*/ 133350 h 5334000"/>
                <a:gd name="connsiteX5" fmla="*/ 3800475 w 4838700"/>
                <a:gd name="connsiteY5" fmla="*/ 171450 h 5334000"/>
                <a:gd name="connsiteX6" fmla="*/ 3362325 w 4838700"/>
                <a:gd name="connsiteY6" fmla="*/ 104775 h 5334000"/>
                <a:gd name="connsiteX7" fmla="*/ 3038475 w 4838700"/>
                <a:gd name="connsiteY7" fmla="*/ 114300 h 5334000"/>
                <a:gd name="connsiteX8" fmla="*/ 3000375 w 4838700"/>
                <a:gd name="connsiteY8" fmla="*/ 123825 h 5334000"/>
                <a:gd name="connsiteX9" fmla="*/ 2952750 w 4838700"/>
                <a:gd name="connsiteY9" fmla="*/ 133350 h 5334000"/>
                <a:gd name="connsiteX10" fmla="*/ 2724150 w 4838700"/>
                <a:gd name="connsiteY10" fmla="*/ 161925 h 5334000"/>
                <a:gd name="connsiteX11" fmla="*/ 2628900 w 4838700"/>
                <a:gd name="connsiteY11" fmla="*/ 85725 h 5334000"/>
                <a:gd name="connsiteX12" fmla="*/ 2381250 w 4838700"/>
                <a:gd name="connsiteY12" fmla="*/ 104775 h 5334000"/>
                <a:gd name="connsiteX13" fmla="*/ 1990725 w 4838700"/>
                <a:gd name="connsiteY13" fmla="*/ 95250 h 5334000"/>
                <a:gd name="connsiteX14" fmla="*/ 1790700 w 4838700"/>
                <a:gd name="connsiteY14" fmla="*/ 85725 h 5334000"/>
                <a:gd name="connsiteX15" fmla="*/ 1695450 w 4838700"/>
                <a:gd name="connsiteY15" fmla="*/ 114300 h 5334000"/>
                <a:gd name="connsiteX16" fmla="*/ 1524000 w 4838700"/>
                <a:gd name="connsiteY16" fmla="*/ 104775 h 5334000"/>
                <a:gd name="connsiteX17" fmla="*/ 1438275 w 4838700"/>
                <a:gd name="connsiteY17" fmla="*/ 95250 h 5334000"/>
                <a:gd name="connsiteX18" fmla="*/ 1314450 w 4838700"/>
                <a:gd name="connsiteY18" fmla="*/ 76200 h 5334000"/>
                <a:gd name="connsiteX19" fmla="*/ 1152525 w 4838700"/>
                <a:gd name="connsiteY19" fmla="*/ 66675 h 5334000"/>
                <a:gd name="connsiteX20" fmla="*/ 1028700 w 4838700"/>
                <a:gd name="connsiteY20" fmla="*/ 47625 h 5334000"/>
                <a:gd name="connsiteX21" fmla="*/ 676275 w 4838700"/>
                <a:gd name="connsiteY21" fmla="*/ 28575 h 5334000"/>
                <a:gd name="connsiteX22" fmla="*/ 533400 w 4838700"/>
                <a:gd name="connsiteY22" fmla="*/ 9525 h 5334000"/>
                <a:gd name="connsiteX23" fmla="*/ 428625 w 4838700"/>
                <a:gd name="connsiteY23" fmla="*/ 0 h 5334000"/>
                <a:gd name="connsiteX24" fmla="*/ 28575 w 4838700"/>
                <a:gd name="connsiteY24" fmla="*/ 9525 h 5334000"/>
                <a:gd name="connsiteX25" fmla="*/ 38100 w 4838700"/>
                <a:gd name="connsiteY25" fmla="*/ 38100 h 5334000"/>
                <a:gd name="connsiteX26" fmla="*/ 28575 w 4838700"/>
                <a:gd name="connsiteY26" fmla="*/ 57150 h 5334000"/>
                <a:gd name="connsiteX27" fmla="*/ 0 w 4838700"/>
                <a:gd name="connsiteY27" fmla="*/ 5324475 h 5334000"/>
                <a:gd name="connsiteX28" fmla="*/ 4067175 w 4838700"/>
                <a:gd name="connsiteY28" fmla="*/ 5334000 h 5334000"/>
                <a:gd name="connsiteX0" fmla="*/ 4838700 w 4838700"/>
                <a:gd name="connsiteY0" fmla="*/ 180975 h 5334000"/>
                <a:gd name="connsiteX1" fmla="*/ 4838700 w 4838700"/>
                <a:gd name="connsiteY1" fmla="*/ 180975 h 5334000"/>
                <a:gd name="connsiteX2" fmla="*/ 4495800 w 4838700"/>
                <a:gd name="connsiteY2" fmla="*/ 161925 h 5334000"/>
                <a:gd name="connsiteX3" fmla="*/ 4429125 w 4838700"/>
                <a:gd name="connsiteY3" fmla="*/ 152400 h 5334000"/>
                <a:gd name="connsiteX4" fmla="*/ 3952875 w 4838700"/>
                <a:gd name="connsiteY4" fmla="*/ 133350 h 5334000"/>
                <a:gd name="connsiteX5" fmla="*/ 3800475 w 4838700"/>
                <a:gd name="connsiteY5" fmla="*/ 171450 h 5334000"/>
                <a:gd name="connsiteX6" fmla="*/ 3362325 w 4838700"/>
                <a:gd name="connsiteY6" fmla="*/ 104775 h 5334000"/>
                <a:gd name="connsiteX7" fmla="*/ 3038475 w 4838700"/>
                <a:gd name="connsiteY7" fmla="*/ 114300 h 5334000"/>
                <a:gd name="connsiteX8" fmla="*/ 3000375 w 4838700"/>
                <a:gd name="connsiteY8" fmla="*/ 123825 h 5334000"/>
                <a:gd name="connsiteX9" fmla="*/ 2952750 w 4838700"/>
                <a:gd name="connsiteY9" fmla="*/ 133350 h 5334000"/>
                <a:gd name="connsiteX10" fmla="*/ 2724150 w 4838700"/>
                <a:gd name="connsiteY10" fmla="*/ 161925 h 5334000"/>
                <a:gd name="connsiteX11" fmla="*/ 2628900 w 4838700"/>
                <a:gd name="connsiteY11" fmla="*/ 85725 h 5334000"/>
                <a:gd name="connsiteX12" fmla="*/ 2381250 w 4838700"/>
                <a:gd name="connsiteY12" fmla="*/ 104775 h 5334000"/>
                <a:gd name="connsiteX13" fmla="*/ 1990725 w 4838700"/>
                <a:gd name="connsiteY13" fmla="*/ 95250 h 5334000"/>
                <a:gd name="connsiteX14" fmla="*/ 1790700 w 4838700"/>
                <a:gd name="connsiteY14" fmla="*/ 85725 h 5334000"/>
                <a:gd name="connsiteX15" fmla="*/ 1695450 w 4838700"/>
                <a:gd name="connsiteY15" fmla="*/ 114300 h 5334000"/>
                <a:gd name="connsiteX16" fmla="*/ 1524000 w 4838700"/>
                <a:gd name="connsiteY16" fmla="*/ 104775 h 5334000"/>
                <a:gd name="connsiteX17" fmla="*/ 1438275 w 4838700"/>
                <a:gd name="connsiteY17" fmla="*/ 95250 h 5334000"/>
                <a:gd name="connsiteX18" fmla="*/ 1314450 w 4838700"/>
                <a:gd name="connsiteY18" fmla="*/ 76200 h 5334000"/>
                <a:gd name="connsiteX19" fmla="*/ 1152525 w 4838700"/>
                <a:gd name="connsiteY19" fmla="*/ 66675 h 5334000"/>
                <a:gd name="connsiteX20" fmla="*/ 1028700 w 4838700"/>
                <a:gd name="connsiteY20" fmla="*/ 47625 h 5334000"/>
                <a:gd name="connsiteX21" fmla="*/ 676275 w 4838700"/>
                <a:gd name="connsiteY21" fmla="*/ 28575 h 5334000"/>
                <a:gd name="connsiteX22" fmla="*/ 533400 w 4838700"/>
                <a:gd name="connsiteY22" fmla="*/ 9525 h 5334000"/>
                <a:gd name="connsiteX23" fmla="*/ 428625 w 4838700"/>
                <a:gd name="connsiteY23" fmla="*/ 0 h 5334000"/>
                <a:gd name="connsiteX24" fmla="*/ 28575 w 4838700"/>
                <a:gd name="connsiteY24" fmla="*/ 9525 h 5334000"/>
                <a:gd name="connsiteX25" fmla="*/ 38100 w 4838700"/>
                <a:gd name="connsiteY25" fmla="*/ 38100 h 5334000"/>
                <a:gd name="connsiteX26" fmla="*/ 28575 w 4838700"/>
                <a:gd name="connsiteY26" fmla="*/ 57150 h 5334000"/>
                <a:gd name="connsiteX27" fmla="*/ 0 w 4838700"/>
                <a:gd name="connsiteY27" fmla="*/ 5324475 h 5334000"/>
                <a:gd name="connsiteX28" fmla="*/ 4067175 w 4838700"/>
                <a:gd name="connsiteY28" fmla="*/ 5334000 h 5334000"/>
                <a:gd name="connsiteX0" fmla="*/ 4838700 w 4838700"/>
                <a:gd name="connsiteY0" fmla="*/ 180975 h 5334000"/>
                <a:gd name="connsiteX1" fmla="*/ 4838700 w 4838700"/>
                <a:gd name="connsiteY1" fmla="*/ 180975 h 5334000"/>
                <a:gd name="connsiteX2" fmla="*/ 4495800 w 4838700"/>
                <a:gd name="connsiteY2" fmla="*/ 161925 h 5334000"/>
                <a:gd name="connsiteX3" fmla="*/ 4429125 w 4838700"/>
                <a:gd name="connsiteY3" fmla="*/ 152400 h 5334000"/>
                <a:gd name="connsiteX4" fmla="*/ 3952875 w 4838700"/>
                <a:gd name="connsiteY4" fmla="*/ 133350 h 5334000"/>
                <a:gd name="connsiteX5" fmla="*/ 3800475 w 4838700"/>
                <a:gd name="connsiteY5" fmla="*/ 171450 h 5334000"/>
                <a:gd name="connsiteX6" fmla="*/ 3362325 w 4838700"/>
                <a:gd name="connsiteY6" fmla="*/ 161925 h 5334000"/>
                <a:gd name="connsiteX7" fmla="*/ 3038475 w 4838700"/>
                <a:gd name="connsiteY7" fmla="*/ 114300 h 5334000"/>
                <a:gd name="connsiteX8" fmla="*/ 3000375 w 4838700"/>
                <a:gd name="connsiteY8" fmla="*/ 123825 h 5334000"/>
                <a:gd name="connsiteX9" fmla="*/ 2952750 w 4838700"/>
                <a:gd name="connsiteY9" fmla="*/ 133350 h 5334000"/>
                <a:gd name="connsiteX10" fmla="*/ 2724150 w 4838700"/>
                <a:gd name="connsiteY10" fmla="*/ 161925 h 5334000"/>
                <a:gd name="connsiteX11" fmla="*/ 2628900 w 4838700"/>
                <a:gd name="connsiteY11" fmla="*/ 85725 h 5334000"/>
                <a:gd name="connsiteX12" fmla="*/ 2381250 w 4838700"/>
                <a:gd name="connsiteY12" fmla="*/ 104775 h 5334000"/>
                <a:gd name="connsiteX13" fmla="*/ 1990725 w 4838700"/>
                <a:gd name="connsiteY13" fmla="*/ 95250 h 5334000"/>
                <a:gd name="connsiteX14" fmla="*/ 1790700 w 4838700"/>
                <a:gd name="connsiteY14" fmla="*/ 85725 h 5334000"/>
                <a:gd name="connsiteX15" fmla="*/ 1695450 w 4838700"/>
                <a:gd name="connsiteY15" fmla="*/ 114300 h 5334000"/>
                <a:gd name="connsiteX16" fmla="*/ 1524000 w 4838700"/>
                <a:gd name="connsiteY16" fmla="*/ 104775 h 5334000"/>
                <a:gd name="connsiteX17" fmla="*/ 1438275 w 4838700"/>
                <a:gd name="connsiteY17" fmla="*/ 95250 h 5334000"/>
                <a:gd name="connsiteX18" fmla="*/ 1314450 w 4838700"/>
                <a:gd name="connsiteY18" fmla="*/ 76200 h 5334000"/>
                <a:gd name="connsiteX19" fmla="*/ 1152525 w 4838700"/>
                <a:gd name="connsiteY19" fmla="*/ 66675 h 5334000"/>
                <a:gd name="connsiteX20" fmla="*/ 1028700 w 4838700"/>
                <a:gd name="connsiteY20" fmla="*/ 47625 h 5334000"/>
                <a:gd name="connsiteX21" fmla="*/ 676275 w 4838700"/>
                <a:gd name="connsiteY21" fmla="*/ 28575 h 5334000"/>
                <a:gd name="connsiteX22" fmla="*/ 533400 w 4838700"/>
                <a:gd name="connsiteY22" fmla="*/ 9525 h 5334000"/>
                <a:gd name="connsiteX23" fmla="*/ 428625 w 4838700"/>
                <a:gd name="connsiteY23" fmla="*/ 0 h 5334000"/>
                <a:gd name="connsiteX24" fmla="*/ 28575 w 4838700"/>
                <a:gd name="connsiteY24" fmla="*/ 9525 h 5334000"/>
                <a:gd name="connsiteX25" fmla="*/ 38100 w 4838700"/>
                <a:gd name="connsiteY25" fmla="*/ 38100 h 5334000"/>
                <a:gd name="connsiteX26" fmla="*/ 28575 w 4838700"/>
                <a:gd name="connsiteY26" fmla="*/ 57150 h 5334000"/>
                <a:gd name="connsiteX27" fmla="*/ 0 w 4838700"/>
                <a:gd name="connsiteY27" fmla="*/ 5324475 h 5334000"/>
                <a:gd name="connsiteX28" fmla="*/ 4067175 w 4838700"/>
                <a:gd name="connsiteY28" fmla="*/ 5334000 h 5334000"/>
                <a:gd name="connsiteX0" fmla="*/ 4838700 w 4838700"/>
                <a:gd name="connsiteY0" fmla="*/ 180975 h 5334000"/>
                <a:gd name="connsiteX1" fmla="*/ 4838700 w 4838700"/>
                <a:gd name="connsiteY1" fmla="*/ 180975 h 5334000"/>
                <a:gd name="connsiteX2" fmla="*/ 4495800 w 4838700"/>
                <a:gd name="connsiteY2" fmla="*/ 161925 h 5334000"/>
                <a:gd name="connsiteX3" fmla="*/ 4429125 w 4838700"/>
                <a:gd name="connsiteY3" fmla="*/ 152400 h 5334000"/>
                <a:gd name="connsiteX4" fmla="*/ 3952875 w 4838700"/>
                <a:gd name="connsiteY4" fmla="*/ 133350 h 5334000"/>
                <a:gd name="connsiteX5" fmla="*/ 3800475 w 4838700"/>
                <a:gd name="connsiteY5" fmla="*/ 171450 h 5334000"/>
                <a:gd name="connsiteX6" fmla="*/ 3362325 w 4838700"/>
                <a:gd name="connsiteY6" fmla="*/ 161925 h 5334000"/>
                <a:gd name="connsiteX7" fmla="*/ 3038475 w 4838700"/>
                <a:gd name="connsiteY7" fmla="*/ 114300 h 5334000"/>
                <a:gd name="connsiteX8" fmla="*/ 3000375 w 4838700"/>
                <a:gd name="connsiteY8" fmla="*/ 123825 h 5334000"/>
                <a:gd name="connsiteX9" fmla="*/ 2952750 w 4838700"/>
                <a:gd name="connsiteY9" fmla="*/ 133350 h 5334000"/>
                <a:gd name="connsiteX10" fmla="*/ 2724150 w 4838700"/>
                <a:gd name="connsiteY10" fmla="*/ 161925 h 5334000"/>
                <a:gd name="connsiteX11" fmla="*/ 2628900 w 4838700"/>
                <a:gd name="connsiteY11" fmla="*/ 85725 h 5334000"/>
                <a:gd name="connsiteX12" fmla="*/ 2381250 w 4838700"/>
                <a:gd name="connsiteY12" fmla="*/ 104775 h 5334000"/>
                <a:gd name="connsiteX13" fmla="*/ 1990725 w 4838700"/>
                <a:gd name="connsiteY13" fmla="*/ 95250 h 5334000"/>
                <a:gd name="connsiteX14" fmla="*/ 1790700 w 4838700"/>
                <a:gd name="connsiteY14" fmla="*/ 85725 h 5334000"/>
                <a:gd name="connsiteX15" fmla="*/ 1695450 w 4838700"/>
                <a:gd name="connsiteY15" fmla="*/ 114300 h 5334000"/>
                <a:gd name="connsiteX16" fmla="*/ 1524000 w 4838700"/>
                <a:gd name="connsiteY16" fmla="*/ 104775 h 5334000"/>
                <a:gd name="connsiteX17" fmla="*/ 1438275 w 4838700"/>
                <a:gd name="connsiteY17" fmla="*/ 95250 h 5334000"/>
                <a:gd name="connsiteX18" fmla="*/ 1314450 w 4838700"/>
                <a:gd name="connsiteY18" fmla="*/ 76200 h 5334000"/>
                <a:gd name="connsiteX19" fmla="*/ 1152525 w 4838700"/>
                <a:gd name="connsiteY19" fmla="*/ 66675 h 5334000"/>
                <a:gd name="connsiteX20" fmla="*/ 1028700 w 4838700"/>
                <a:gd name="connsiteY20" fmla="*/ 47625 h 5334000"/>
                <a:gd name="connsiteX21" fmla="*/ 676275 w 4838700"/>
                <a:gd name="connsiteY21" fmla="*/ 28575 h 5334000"/>
                <a:gd name="connsiteX22" fmla="*/ 533400 w 4838700"/>
                <a:gd name="connsiteY22" fmla="*/ 9525 h 5334000"/>
                <a:gd name="connsiteX23" fmla="*/ 428625 w 4838700"/>
                <a:gd name="connsiteY23" fmla="*/ 0 h 5334000"/>
                <a:gd name="connsiteX24" fmla="*/ 28575 w 4838700"/>
                <a:gd name="connsiteY24" fmla="*/ 9525 h 5334000"/>
                <a:gd name="connsiteX25" fmla="*/ 38100 w 4838700"/>
                <a:gd name="connsiteY25" fmla="*/ 38100 h 5334000"/>
                <a:gd name="connsiteX26" fmla="*/ 28575 w 4838700"/>
                <a:gd name="connsiteY26" fmla="*/ 57150 h 5334000"/>
                <a:gd name="connsiteX27" fmla="*/ 0 w 4838700"/>
                <a:gd name="connsiteY27" fmla="*/ 5324475 h 5334000"/>
                <a:gd name="connsiteX28" fmla="*/ 4067175 w 4838700"/>
                <a:gd name="connsiteY28" fmla="*/ 5334000 h 5334000"/>
                <a:gd name="connsiteX0" fmla="*/ 4838700 w 4838700"/>
                <a:gd name="connsiteY0" fmla="*/ 180975 h 5334000"/>
                <a:gd name="connsiteX1" fmla="*/ 4838700 w 4838700"/>
                <a:gd name="connsiteY1" fmla="*/ 180975 h 5334000"/>
                <a:gd name="connsiteX2" fmla="*/ 4495800 w 4838700"/>
                <a:gd name="connsiteY2" fmla="*/ 161925 h 5334000"/>
                <a:gd name="connsiteX3" fmla="*/ 4429125 w 4838700"/>
                <a:gd name="connsiteY3" fmla="*/ 152400 h 5334000"/>
                <a:gd name="connsiteX4" fmla="*/ 3952875 w 4838700"/>
                <a:gd name="connsiteY4" fmla="*/ 133350 h 5334000"/>
                <a:gd name="connsiteX5" fmla="*/ 3800475 w 4838700"/>
                <a:gd name="connsiteY5" fmla="*/ 171450 h 5334000"/>
                <a:gd name="connsiteX6" fmla="*/ 3381375 w 4838700"/>
                <a:gd name="connsiteY6" fmla="*/ 161925 h 5334000"/>
                <a:gd name="connsiteX7" fmla="*/ 3038475 w 4838700"/>
                <a:gd name="connsiteY7" fmla="*/ 114300 h 5334000"/>
                <a:gd name="connsiteX8" fmla="*/ 3000375 w 4838700"/>
                <a:gd name="connsiteY8" fmla="*/ 123825 h 5334000"/>
                <a:gd name="connsiteX9" fmla="*/ 2952750 w 4838700"/>
                <a:gd name="connsiteY9" fmla="*/ 133350 h 5334000"/>
                <a:gd name="connsiteX10" fmla="*/ 2724150 w 4838700"/>
                <a:gd name="connsiteY10" fmla="*/ 161925 h 5334000"/>
                <a:gd name="connsiteX11" fmla="*/ 2628900 w 4838700"/>
                <a:gd name="connsiteY11" fmla="*/ 85725 h 5334000"/>
                <a:gd name="connsiteX12" fmla="*/ 2381250 w 4838700"/>
                <a:gd name="connsiteY12" fmla="*/ 104775 h 5334000"/>
                <a:gd name="connsiteX13" fmla="*/ 1990725 w 4838700"/>
                <a:gd name="connsiteY13" fmla="*/ 95250 h 5334000"/>
                <a:gd name="connsiteX14" fmla="*/ 1790700 w 4838700"/>
                <a:gd name="connsiteY14" fmla="*/ 85725 h 5334000"/>
                <a:gd name="connsiteX15" fmla="*/ 1695450 w 4838700"/>
                <a:gd name="connsiteY15" fmla="*/ 114300 h 5334000"/>
                <a:gd name="connsiteX16" fmla="*/ 1524000 w 4838700"/>
                <a:gd name="connsiteY16" fmla="*/ 104775 h 5334000"/>
                <a:gd name="connsiteX17" fmla="*/ 1438275 w 4838700"/>
                <a:gd name="connsiteY17" fmla="*/ 95250 h 5334000"/>
                <a:gd name="connsiteX18" fmla="*/ 1314450 w 4838700"/>
                <a:gd name="connsiteY18" fmla="*/ 76200 h 5334000"/>
                <a:gd name="connsiteX19" fmla="*/ 1152525 w 4838700"/>
                <a:gd name="connsiteY19" fmla="*/ 66675 h 5334000"/>
                <a:gd name="connsiteX20" fmla="*/ 1028700 w 4838700"/>
                <a:gd name="connsiteY20" fmla="*/ 47625 h 5334000"/>
                <a:gd name="connsiteX21" fmla="*/ 676275 w 4838700"/>
                <a:gd name="connsiteY21" fmla="*/ 28575 h 5334000"/>
                <a:gd name="connsiteX22" fmla="*/ 533400 w 4838700"/>
                <a:gd name="connsiteY22" fmla="*/ 9525 h 5334000"/>
                <a:gd name="connsiteX23" fmla="*/ 428625 w 4838700"/>
                <a:gd name="connsiteY23" fmla="*/ 0 h 5334000"/>
                <a:gd name="connsiteX24" fmla="*/ 28575 w 4838700"/>
                <a:gd name="connsiteY24" fmla="*/ 9525 h 5334000"/>
                <a:gd name="connsiteX25" fmla="*/ 38100 w 4838700"/>
                <a:gd name="connsiteY25" fmla="*/ 38100 h 5334000"/>
                <a:gd name="connsiteX26" fmla="*/ 28575 w 4838700"/>
                <a:gd name="connsiteY26" fmla="*/ 57150 h 5334000"/>
                <a:gd name="connsiteX27" fmla="*/ 0 w 4838700"/>
                <a:gd name="connsiteY27" fmla="*/ 5324475 h 5334000"/>
                <a:gd name="connsiteX28" fmla="*/ 4067175 w 4838700"/>
                <a:gd name="connsiteY28" fmla="*/ 5334000 h 5334000"/>
                <a:gd name="connsiteX0" fmla="*/ 4838700 w 4838700"/>
                <a:gd name="connsiteY0" fmla="*/ 180975 h 5334000"/>
                <a:gd name="connsiteX1" fmla="*/ 4838700 w 4838700"/>
                <a:gd name="connsiteY1" fmla="*/ 180975 h 5334000"/>
                <a:gd name="connsiteX2" fmla="*/ 4495800 w 4838700"/>
                <a:gd name="connsiteY2" fmla="*/ 161925 h 5334000"/>
                <a:gd name="connsiteX3" fmla="*/ 4429125 w 4838700"/>
                <a:gd name="connsiteY3" fmla="*/ 152400 h 5334000"/>
                <a:gd name="connsiteX4" fmla="*/ 3952875 w 4838700"/>
                <a:gd name="connsiteY4" fmla="*/ 133350 h 5334000"/>
                <a:gd name="connsiteX5" fmla="*/ 3800475 w 4838700"/>
                <a:gd name="connsiteY5" fmla="*/ 171450 h 5334000"/>
                <a:gd name="connsiteX6" fmla="*/ 3381375 w 4838700"/>
                <a:gd name="connsiteY6" fmla="*/ 142875 h 5334000"/>
                <a:gd name="connsiteX7" fmla="*/ 3038475 w 4838700"/>
                <a:gd name="connsiteY7" fmla="*/ 114300 h 5334000"/>
                <a:gd name="connsiteX8" fmla="*/ 3000375 w 4838700"/>
                <a:gd name="connsiteY8" fmla="*/ 123825 h 5334000"/>
                <a:gd name="connsiteX9" fmla="*/ 2952750 w 4838700"/>
                <a:gd name="connsiteY9" fmla="*/ 133350 h 5334000"/>
                <a:gd name="connsiteX10" fmla="*/ 2724150 w 4838700"/>
                <a:gd name="connsiteY10" fmla="*/ 161925 h 5334000"/>
                <a:gd name="connsiteX11" fmla="*/ 2628900 w 4838700"/>
                <a:gd name="connsiteY11" fmla="*/ 85725 h 5334000"/>
                <a:gd name="connsiteX12" fmla="*/ 2381250 w 4838700"/>
                <a:gd name="connsiteY12" fmla="*/ 104775 h 5334000"/>
                <a:gd name="connsiteX13" fmla="*/ 1990725 w 4838700"/>
                <a:gd name="connsiteY13" fmla="*/ 95250 h 5334000"/>
                <a:gd name="connsiteX14" fmla="*/ 1790700 w 4838700"/>
                <a:gd name="connsiteY14" fmla="*/ 85725 h 5334000"/>
                <a:gd name="connsiteX15" fmla="*/ 1695450 w 4838700"/>
                <a:gd name="connsiteY15" fmla="*/ 114300 h 5334000"/>
                <a:gd name="connsiteX16" fmla="*/ 1524000 w 4838700"/>
                <a:gd name="connsiteY16" fmla="*/ 104775 h 5334000"/>
                <a:gd name="connsiteX17" fmla="*/ 1438275 w 4838700"/>
                <a:gd name="connsiteY17" fmla="*/ 95250 h 5334000"/>
                <a:gd name="connsiteX18" fmla="*/ 1314450 w 4838700"/>
                <a:gd name="connsiteY18" fmla="*/ 76200 h 5334000"/>
                <a:gd name="connsiteX19" fmla="*/ 1152525 w 4838700"/>
                <a:gd name="connsiteY19" fmla="*/ 66675 h 5334000"/>
                <a:gd name="connsiteX20" fmla="*/ 1028700 w 4838700"/>
                <a:gd name="connsiteY20" fmla="*/ 47625 h 5334000"/>
                <a:gd name="connsiteX21" fmla="*/ 676275 w 4838700"/>
                <a:gd name="connsiteY21" fmla="*/ 28575 h 5334000"/>
                <a:gd name="connsiteX22" fmla="*/ 533400 w 4838700"/>
                <a:gd name="connsiteY22" fmla="*/ 9525 h 5334000"/>
                <a:gd name="connsiteX23" fmla="*/ 428625 w 4838700"/>
                <a:gd name="connsiteY23" fmla="*/ 0 h 5334000"/>
                <a:gd name="connsiteX24" fmla="*/ 28575 w 4838700"/>
                <a:gd name="connsiteY24" fmla="*/ 9525 h 5334000"/>
                <a:gd name="connsiteX25" fmla="*/ 38100 w 4838700"/>
                <a:gd name="connsiteY25" fmla="*/ 38100 h 5334000"/>
                <a:gd name="connsiteX26" fmla="*/ 28575 w 4838700"/>
                <a:gd name="connsiteY26" fmla="*/ 57150 h 5334000"/>
                <a:gd name="connsiteX27" fmla="*/ 0 w 4838700"/>
                <a:gd name="connsiteY27" fmla="*/ 5324475 h 5334000"/>
                <a:gd name="connsiteX28" fmla="*/ 4067175 w 4838700"/>
                <a:gd name="connsiteY28" fmla="*/ 5334000 h 5334000"/>
                <a:gd name="connsiteX0" fmla="*/ 4838700 w 4838700"/>
                <a:gd name="connsiteY0" fmla="*/ 180975 h 5334000"/>
                <a:gd name="connsiteX1" fmla="*/ 4838700 w 4838700"/>
                <a:gd name="connsiteY1" fmla="*/ 180975 h 5334000"/>
                <a:gd name="connsiteX2" fmla="*/ 4495800 w 4838700"/>
                <a:gd name="connsiteY2" fmla="*/ 161925 h 5334000"/>
                <a:gd name="connsiteX3" fmla="*/ 4429125 w 4838700"/>
                <a:gd name="connsiteY3" fmla="*/ 152400 h 5334000"/>
                <a:gd name="connsiteX4" fmla="*/ 3952875 w 4838700"/>
                <a:gd name="connsiteY4" fmla="*/ 133350 h 5334000"/>
                <a:gd name="connsiteX5" fmla="*/ 3800475 w 4838700"/>
                <a:gd name="connsiteY5" fmla="*/ 171450 h 5334000"/>
                <a:gd name="connsiteX6" fmla="*/ 3381375 w 4838700"/>
                <a:gd name="connsiteY6" fmla="*/ 142875 h 5334000"/>
                <a:gd name="connsiteX7" fmla="*/ 3038475 w 4838700"/>
                <a:gd name="connsiteY7" fmla="*/ 114300 h 5334000"/>
                <a:gd name="connsiteX8" fmla="*/ 3000375 w 4838700"/>
                <a:gd name="connsiteY8" fmla="*/ 123825 h 5334000"/>
                <a:gd name="connsiteX9" fmla="*/ 2952750 w 4838700"/>
                <a:gd name="connsiteY9" fmla="*/ 133350 h 5334000"/>
                <a:gd name="connsiteX10" fmla="*/ 2724150 w 4838700"/>
                <a:gd name="connsiteY10" fmla="*/ 161925 h 5334000"/>
                <a:gd name="connsiteX11" fmla="*/ 2628900 w 4838700"/>
                <a:gd name="connsiteY11" fmla="*/ 85725 h 5334000"/>
                <a:gd name="connsiteX12" fmla="*/ 2381250 w 4838700"/>
                <a:gd name="connsiteY12" fmla="*/ 104775 h 5334000"/>
                <a:gd name="connsiteX13" fmla="*/ 1990725 w 4838700"/>
                <a:gd name="connsiteY13" fmla="*/ 95250 h 5334000"/>
                <a:gd name="connsiteX14" fmla="*/ 1790700 w 4838700"/>
                <a:gd name="connsiteY14" fmla="*/ 85725 h 5334000"/>
                <a:gd name="connsiteX15" fmla="*/ 1695450 w 4838700"/>
                <a:gd name="connsiteY15" fmla="*/ 114300 h 5334000"/>
                <a:gd name="connsiteX16" fmla="*/ 1524000 w 4838700"/>
                <a:gd name="connsiteY16" fmla="*/ 104775 h 5334000"/>
                <a:gd name="connsiteX17" fmla="*/ 1438275 w 4838700"/>
                <a:gd name="connsiteY17" fmla="*/ 95250 h 5334000"/>
                <a:gd name="connsiteX18" fmla="*/ 1314450 w 4838700"/>
                <a:gd name="connsiteY18" fmla="*/ 76200 h 5334000"/>
                <a:gd name="connsiteX19" fmla="*/ 1152525 w 4838700"/>
                <a:gd name="connsiteY19" fmla="*/ 66675 h 5334000"/>
                <a:gd name="connsiteX20" fmla="*/ 1028700 w 4838700"/>
                <a:gd name="connsiteY20" fmla="*/ 47625 h 5334000"/>
                <a:gd name="connsiteX21" fmla="*/ 676275 w 4838700"/>
                <a:gd name="connsiteY21" fmla="*/ 28575 h 5334000"/>
                <a:gd name="connsiteX22" fmla="*/ 533400 w 4838700"/>
                <a:gd name="connsiteY22" fmla="*/ 9525 h 5334000"/>
                <a:gd name="connsiteX23" fmla="*/ 428625 w 4838700"/>
                <a:gd name="connsiteY23" fmla="*/ 0 h 5334000"/>
                <a:gd name="connsiteX24" fmla="*/ 28575 w 4838700"/>
                <a:gd name="connsiteY24" fmla="*/ 9525 h 5334000"/>
                <a:gd name="connsiteX25" fmla="*/ 38100 w 4838700"/>
                <a:gd name="connsiteY25" fmla="*/ 38100 h 5334000"/>
                <a:gd name="connsiteX26" fmla="*/ 28575 w 4838700"/>
                <a:gd name="connsiteY26" fmla="*/ 57150 h 5334000"/>
                <a:gd name="connsiteX27" fmla="*/ 0 w 4838700"/>
                <a:gd name="connsiteY27" fmla="*/ 5324475 h 5334000"/>
                <a:gd name="connsiteX28" fmla="*/ 4067175 w 4838700"/>
                <a:gd name="connsiteY28" fmla="*/ 5334000 h 5334000"/>
                <a:gd name="connsiteX0" fmla="*/ 4838700 w 4838700"/>
                <a:gd name="connsiteY0" fmla="*/ 180975 h 5334000"/>
                <a:gd name="connsiteX1" fmla="*/ 4838700 w 4838700"/>
                <a:gd name="connsiteY1" fmla="*/ 180975 h 5334000"/>
                <a:gd name="connsiteX2" fmla="*/ 4495800 w 4838700"/>
                <a:gd name="connsiteY2" fmla="*/ 161925 h 5334000"/>
                <a:gd name="connsiteX3" fmla="*/ 4429125 w 4838700"/>
                <a:gd name="connsiteY3" fmla="*/ 152400 h 5334000"/>
                <a:gd name="connsiteX4" fmla="*/ 3952875 w 4838700"/>
                <a:gd name="connsiteY4" fmla="*/ 133350 h 5334000"/>
                <a:gd name="connsiteX5" fmla="*/ 3800475 w 4838700"/>
                <a:gd name="connsiteY5" fmla="*/ 171450 h 5334000"/>
                <a:gd name="connsiteX6" fmla="*/ 3381375 w 4838700"/>
                <a:gd name="connsiteY6" fmla="*/ 142875 h 5334000"/>
                <a:gd name="connsiteX7" fmla="*/ 3038475 w 4838700"/>
                <a:gd name="connsiteY7" fmla="*/ 114300 h 5334000"/>
                <a:gd name="connsiteX8" fmla="*/ 3000375 w 4838700"/>
                <a:gd name="connsiteY8" fmla="*/ 123825 h 5334000"/>
                <a:gd name="connsiteX9" fmla="*/ 2952750 w 4838700"/>
                <a:gd name="connsiteY9" fmla="*/ 133350 h 5334000"/>
                <a:gd name="connsiteX10" fmla="*/ 2724150 w 4838700"/>
                <a:gd name="connsiteY10" fmla="*/ 161925 h 5334000"/>
                <a:gd name="connsiteX11" fmla="*/ 2628900 w 4838700"/>
                <a:gd name="connsiteY11" fmla="*/ 114300 h 5334000"/>
                <a:gd name="connsiteX12" fmla="*/ 2381250 w 4838700"/>
                <a:gd name="connsiteY12" fmla="*/ 104775 h 5334000"/>
                <a:gd name="connsiteX13" fmla="*/ 1990725 w 4838700"/>
                <a:gd name="connsiteY13" fmla="*/ 95250 h 5334000"/>
                <a:gd name="connsiteX14" fmla="*/ 1790700 w 4838700"/>
                <a:gd name="connsiteY14" fmla="*/ 85725 h 5334000"/>
                <a:gd name="connsiteX15" fmla="*/ 1695450 w 4838700"/>
                <a:gd name="connsiteY15" fmla="*/ 114300 h 5334000"/>
                <a:gd name="connsiteX16" fmla="*/ 1524000 w 4838700"/>
                <a:gd name="connsiteY16" fmla="*/ 104775 h 5334000"/>
                <a:gd name="connsiteX17" fmla="*/ 1438275 w 4838700"/>
                <a:gd name="connsiteY17" fmla="*/ 95250 h 5334000"/>
                <a:gd name="connsiteX18" fmla="*/ 1314450 w 4838700"/>
                <a:gd name="connsiteY18" fmla="*/ 76200 h 5334000"/>
                <a:gd name="connsiteX19" fmla="*/ 1152525 w 4838700"/>
                <a:gd name="connsiteY19" fmla="*/ 66675 h 5334000"/>
                <a:gd name="connsiteX20" fmla="*/ 1028700 w 4838700"/>
                <a:gd name="connsiteY20" fmla="*/ 47625 h 5334000"/>
                <a:gd name="connsiteX21" fmla="*/ 676275 w 4838700"/>
                <a:gd name="connsiteY21" fmla="*/ 28575 h 5334000"/>
                <a:gd name="connsiteX22" fmla="*/ 533400 w 4838700"/>
                <a:gd name="connsiteY22" fmla="*/ 9525 h 5334000"/>
                <a:gd name="connsiteX23" fmla="*/ 428625 w 4838700"/>
                <a:gd name="connsiteY23" fmla="*/ 0 h 5334000"/>
                <a:gd name="connsiteX24" fmla="*/ 28575 w 4838700"/>
                <a:gd name="connsiteY24" fmla="*/ 9525 h 5334000"/>
                <a:gd name="connsiteX25" fmla="*/ 38100 w 4838700"/>
                <a:gd name="connsiteY25" fmla="*/ 38100 h 5334000"/>
                <a:gd name="connsiteX26" fmla="*/ 28575 w 4838700"/>
                <a:gd name="connsiteY26" fmla="*/ 57150 h 5334000"/>
                <a:gd name="connsiteX27" fmla="*/ 0 w 4838700"/>
                <a:gd name="connsiteY27" fmla="*/ 5324475 h 5334000"/>
                <a:gd name="connsiteX28" fmla="*/ 4067175 w 4838700"/>
                <a:gd name="connsiteY28" fmla="*/ 5334000 h 5334000"/>
                <a:gd name="connsiteX0" fmla="*/ 4838700 w 4838700"/>
                <a:gd name="connsiteY0" fmla="*/ 180975 h 5334000"/>
                <a:gd name="connsiteX1" fmla="*/ 4838700 w 4838700"/>
                <a:gd name="connsiteY1" fmla="*/ 180975 h 5334000"/>
                <a:gd name="connsiteX2" fmla="*/ 4495800 w 4838700"/>
                <a:gd name="connsiteY2" fmla="*/ 161925 h 5334000"/>
                <a:gd name="connsiteX3" fmla="*/ 4429125 w 4838700"/>
                <a:gd name="connsiteY3" fmla="*/ 152400 h 5334000"/>
                <a:gd name="connsiteX4" fmla="*/ 3952875 w 4838700"/>
                <a:gd name="connsiteY4" fmla="*/ 133350 h 5334000"/>
                <a:gd name="connsiteX5" fmla="*/ 3800475 w 4838700"/>
                <a:gd name="connsiteY5" fmla="*/ 171450 h 5334000"/>
                <a:gd name="connsiteX6" fmla="*/ 3381375 w 4838700"/>
                <a:gd name="connsiteY6" fmla="*/ 142875 h 5334000"/>
                <a:gd name="connsiteX7" fmla="*/ 3038475 w 4838700"/>
                <a:gd name="connsiteY7" fmla="*/ 114300 h 5334000"/>
                <a:gd name="connsiteX8" fmla="*/ 3000375 w 4838700"/>
                <a:gd name="connsiteY8" fmla="*/ 123825 h 5334000"/>
                <a:gd name="connsiteX9" fmla="*/ 2952750 w 4838700"/>
                <a:gd name="connsiteY9" fmla="*/ 133350 h 5334000"/>
                <a:gd name="connsiteX10" fmla="*/ 2752725 w 4838700"/>
                <a:gd name="connsiteY10" fmla="*/ 123825 h 5334000"/>
                <a:gd name="connsiteX11" fmla="*/ 2628900 w 4838700"/>
                <a:gd name="connsiteY11" fmla="*/ 114300 h 5334000"/>
                <a:gd name="connsiteX12" fmla="*/ 2381250 w 4838700"/>
                <a:gd name="connsiteY12" fmla="*/ 104775 h 5334000"/>
                <a:gd name="connsiteX13" fmla="*/ 1990725 w 4838700"/>
                <a:gd name="connsiteY13" fmla="*/ 95250 h 5334000"/>
                <a:gd name="connsiteX14" fmla="*/ 1790700 w 4838700"/>
                <a:gd name="connsiteY14" fmla="*/ 85725 h 5334000"/>
                <a:gd name="connsiteX15" fmla="*/ 1695450 w 4838700"/>
                <a:gd name="connsiteY15" fmla="*/ 114300 h 5334000"/>
                <a:gd name="connsiteX16" fmla="*/ 1524000 w 4838700"/>
                <a:gd name="connsiteY16" fmla="*/ 104775 h 5334000"/>
                <a:gd name="connsiteX17" fmla="*/ 1438275 w 4838700"/>
                <a:gd name="connsiteY17" fmla="*/ 95250 h 5334000"/>
                <a:gd name="connsiteX18" fmla="*/ 1314450 w 4838700"/>
                <a:gd name="connsiteY18" fmla="*/ 76200 h 5334000"/>
                <a:gd name="connsiteX19" fmla="*/ 1152525 w 4838700"/>
                <a:gd name="connsiteY19" fmla="*/ 66675 h 5334000"/>
                <a:gd name="connsiteX20" fmla="*/ 1028700 w 4838700"/>
                <a:gd name="connsiteY20" fmla="*/ 47625 h 5334000"/>
                <a:gd name="connsiteX21" fmla="*/ 676275 w 4838700"/>
                <a:gd name="connsiteY21" fmla="*/ 28575 h 5334000"/>
                <a:gd name="connsiteX22" fmla="*/ 533400 w 4838700"/>
                <a:gd name="connsiteY22" fmla="*/ 9525 h 5334000"/>
                <a:gd name="connsiteX23" fmla="*/ 428625 w 4838700"/>
                <a:gd name="connsiteY23" fmla="*/ 0 h 5334000"/>
                <a:gd name="connsiteX24" fmla="*/ 28575 w 4838700"/>
                <a:gd name="connsiteY24" fmla="*/ 9525 h 5334000"/>
                <a:gd name="connsiteX25" fmla="*/ 38100 w 4838700"/>
                <a:gd name="connsiteY25" fmla="*/ 38100 h 5334000"/>
                <a:gd name="connsiteX26" fmla="*/ 28575 w 4838700"/>
                <a:gd name="connsiteY26" fmla="*/ 57150 h 5334000"/>
                <a:gd name="connsiteX27" fmla="*/ 0 w 4838700"/>
                <a:gd name="connsiteY27" fmla="*/ 5324475 h 5334000"/>
                <a:gd name="connsiteX28" fmla="*/ 4067175 w 4838700"/>
                <a:gd name="connsiteY28" fmla="*/ 5334000 h 533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8700" h="5334000">
                  <a:moveTo>
                    <a:pt x="4838700" y="180975"/>
                  </a:moveTo>
                  <a:lnTo>
                    <a:pt x="4838700" y="180975"/>
                  </a:lnTo>
                  <a:cubicBezTo>
                    <a:pt x="4720071" y="175817"/>
                    <a:pt x="4612193" y="173564"/>
                    <a:pt x="4495800" y="161925"/>
                  </a:cubicBezTo>
                  <a:cubicBezTo>
                    <a:pt x="4473461" y="159691"/>
                    <a:pt x="4451514" y="154058"/>
                    <a:pt x="4429125" y="152400"/>
                  </a:cubicBezTo>
                  <a:cubicBezTo>
                    <a:pt x="4312254" y="143743"/>
                    <a:pt x="4049125" y="136558"/>
                    <a:pt x="3952875" y="133350"/>
                  </a:cubicBezTo>
                  <a:cubicBezTo>
                    <a:pt x="3902075" y="146050"/>
                    <a:pt x="3895725" y="169863"/>
                    <a:pt x="3800475" y="171450"/>
                  </a:cubicBezTo>
                  <a:cubicBezTo>
                    <a:pt x="3705225" y="173037"/>
                    <a:pt x="3524250" y="79375"/>
                    <a:pt x="3381375" y="142875"/>
                  </a:cubicBezTo>
                  <a:cubicBezTo>
                    <a:pt x="3273425" y="136525"/>
                    <a:pt x="3101975" y="117475"/>
                    <a:pt x="3038475" y="114300"/>
                  </a:cubicBezTo>
                  <a:cubicBezTo>
                    <a:pt x="2974975" y="111125"/>
                    <a:pt x="3013154" y="120985"/>
                    <a:pt x="3000375" y="123825"/>
                  </a:cubicBezTo>
                  <a:cubicBezTo>
                    <a:pt x="2984571" y="127337"/>
                    <a:pt x="2994025" y="133350"/>
                    <a:pt x="2952750" y="133350"/>
                  </a:cubicBezTo>
                  <a:cubicBezTo>
                    <a:pt x="2911475" y="133350"/>
                    <a:pt x="2862209" y="112877"/>
                    <a:pt x="2752725" y="123825"/>
                  </a:cubicBezTo>
                  <a:cubicBezTo>
                    <a:pt x="2719379" y="132162"/>
                    <a:pt x="2690813" y="117475"/>
                    <a:pt x="2628900" y="114300"/>
                  </a:cubicBezTo>
                  <a:cubicBezTo>
                    <a:pt x="2566987" y="111125"/>
                    <a:pt x="2460625" y="107950"/>
                    <a:pt x="2381250" y="104775"/>
                  </a:cubicBezTo>
                  <a:cubicBezTo>
                    <a:pt x="2080131" y="74663"/>
                    <a:pt x="2387891" y="106598"/>
                    <a:pt x="1990725" y="95250"/>
                  </a:cubicBezTo>
                  <a:cubicBezTo>
                    <a:pt x="1978025" y="92075"/>
                    <a:pt x="1839912" y="82550"/>
                    <a:pt x="1790700" y="85725"/>
                  </a:cubicBezTo>
                  <a:cubicBezTo>
                    <a:pt x="1741488" y="88900"/>
                    <a:pt x="1739900" y="111125"/>
                    <a:pt x="1695450" y="114300"/>
                  </a:cubicBezTo>
                  <a:cubicBezTo>
                    <a:pt x="1651000" y="117475"/>
                    <a:pt x="1581150" y="107950"/>
                    <a:pt x="1524000" y="104775"/>
                  </a:cubicBezTo>
                  <a:cubicBezTo>
                    <a:pt x="1495328" y="102651"/>
                    <a:pt x="1466774" y="99050"/>
                    <a:pt x="1438275" y="95250"/>
                  </a:cubicBezTo>
                  <a:cubicBezTo>
                    <a:pt x="1393976" y="89344"/>
                    <a:pt x="1359561" y="79959"/>
                    <a:pt x="1314450" y="76200"/>
                  </a:cubicBezTo>
                  <a:cubicBezTo>
                    <a:pt x="1260568" y="71710"/>
                    <a:pt x="1206500" y="69850"/>
                    <a:pt x="1152525" y="66675"/>
                  </a:cubicBezTo>
                  <a:cubicBezTo>
                    <a:pt x="1089863" y="51009"/>
                    <a:pt x="1120122" y="56767"/>
                    <a:pt x="1028700" y="47625"/>
                  </a:cubicBezTo>
                  <a:cubicBezTo>
                    <a:pt x="869285" y="31684"/>
                    <a:pt x="893876" y="36944"/>
                    <a:pt x="676275" y="28575"/>
                  </a:cubicBezTo>
                  <a:cubicBezTo>
                    <a:pt x="629604" y="21908"/>
                    <a:pt x="580177" y="14449"/>
                    <a:pt x="533400" y="9525"/>
                  </a:cubicBezTo>
                  <a:cubicBezTo>
                    <a:pt x="498524" y="5854"/>
                    <a:pt x="463550" y="3175"/>
                    <a:pt x="428625" y="0"/>
                  </a:cubicBezTo>
                  <a:cubicBezTo>
                    <a:pt x="295275" y="3175"/>
                    <a:pt x="161332" y="-3427"/>
                    <a:pt x="28575" y="9525"/>
                  </a:cubicBezTo>
                  <a:cubicBezTo>
                    <a:pt x="18582" y="10500"/>
                    <a:pt x="38100" y="28060"/>
                    <a:pt x="38100" y="38100"/>
                  </a:cubicBezTo>
                  <a:cubicBezTo>
                    <a:pt x="38100" y="45200"/>
                    <a:pt x="31750" y="50800"/>
                    <a:pt x="28575" y="57150"/>
                  </a:cubicBezTo>
                  <a:lnTo>
                    <a:pt x="0" y="5324475"/>
                  </a:lnTo>
                  <a:lnTo>
                    <a:pt x="4067175" y="5334000"/>
                  </a:lnTo>
                </a:path>
              </a:pathLst>
            </a:custGeom>
            <a:noFill/>
            <a:ln w="50800">
              <a:solidFill>
                <a:srgbClr val="279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5" name="Freeform 44"/>
            <p:cNvSpPr/>
            <p:nvPr/>
          </p:nvSpPr>
          <p:spPr>
            <a:xfrm>
              <a:off x="7715250" y="1537048"/>
              <a:ext cx="950792" cy="5149502"/>
            </a:xfrm>
            <a:custGeom>
              <a:avLst/>
              <a:gdLst>
                <a:gd name="connsiteX0" fmla="*/ 723900 w 838200"/>
                <a:gd name="connsiteY0" fmla="*/ 0 h 5124450"/>
                <a:gd name="connsiteX1" fmla="*/ 723900 w 838200"/>
                <a:gd name="connsiteY1" fmla="*/ 0 h 5124450"/>
                <a:gd name="connsiteX2" fmla="*/ 752475 w 838200"/>
                <a:gd name="connsiteY2" fmla="*/ 76200 h 5124450"/>
                <a:gd name="connsiteX3" fmla="*/ 771525 w 838200"/>
                <a:gd name="connsiteY3" fmla="*/ 133350 h 5124450"/>
                <a:gd name="connsiteX4" fmla="*/ 790575 w 838200"/>
                <a:gd name="connsiteY4" fmla="*/ 190500 h 5124450"/>
                <a:gd name="connsiteX5" fmla="*/ 819150 w 838200"/>
                <a:gd name="connsiteY5" fmla="*/ 276225 h 5124450"/>
                <a:gd name="connsiteX6" fmla="*/ 828675 w 838200"/>
                <a:gd name="connsiteY6" fmla="*/ 304800 h 5124450"/>
                <a:gd name="connsiteX7" fmla="*/ 838200 w 838200"/>
                <a:gd name="connsiteY7" fmla="*/ 428625 h 5124450"/>
                <a:gd name="connsiteX8" fmla="*/ 838200 w 838200"/>
                <a:gd name="connsiteY8" fmla="*/ 428625 h 5124450"/>
                <a:gd name="connsiteX9" fmla="*/ 581025 w 838200"/>
                <a:gd name="connsiteY9" fmla="*/ 2819400 h 5124450"/>
                <a:gd name="connsiteX10" fmla="*/ 0 w 838200"/>
                <a:gd name="connsiteY10" fmla="*/ 5124450 h 5124450"/>
                <a:gd name="connsiteX0" fmla="*/ 723900 w 912238"/>
                <a:gd name="connsiteY0" fmla="*/ 25052 h 5149502"/>
                <a:gd name="connsiteX1" fmla="*/ 911791 w 912238"/>
                <a:gd name="connsiteY1" fmla="*/ 0 h 5149502"/>
                <a:gd name="connsiteX2" fmla="*/ 752475 w 912238"/>
                <a:gd name="connsiteY2" fmla="*/ 101252 h 5149502"/>
                <a:gd name="connsiteX3" fmla="*/ 771525 w 912238"/>
                <a:gd name="connsiteY3" fmla="*/ 158402 h 5149502"/>
                <a:gd name="connsiteX4" fmla="*/ 790575 w 912238"/>
                <a:gd name="connsiteY4" fmla="*/ 215552 h 5149502"/>
                <a:gd name="connsiteX5" fmla="*/ 819150 w 912238"/>
                <a:gd name="connsiteY5" fmla="*/ 301277 h 5149502"/>
                <a:gd name="connsiteX6" fmla="*/ 828675 w 912238"/>
                <a:gd name="connsiteY6" fmla="*/ 329852 h 5149502"/>
                <a:gd name="connsiteX7" fmla="*/ 838200 w 912238"/>
                <a:gd name="connsiteY7" fmla="*/ 453677 h 5149502"/>
                <a:gd name="connsiteX8" fmla="*/ 838200 w 912238"/>
                <a:gd name="connsiteY8" fmla="*/ 453677 h 5149502"/>
                <a:gd name="connsiteX9" fmla="*/ 581025 w 912238"/>
                <a:gd name="connsiteY9" fmla="*/ 2844452 h 5149502"/>
                <a:gd name="connsiteX10" fmla="*/ 0 w 912238"/>
                <a:gd name="connsiteY10" fmla="*/ 5149502 h 5149502"/>
                <a:gd name="connsiteX0" fmla="*/ 723900 w 912238"/>
                <a:gd name="connsiteY0" fmla="*/ 25052 h 5149502"/>
                <a:gd name="connsiteX1" fmla="*/ 911791 w 912238"/>
                <a:gd name="connsiteY1" fmla="*/ 0 h 5149502"/>
                <a:gd name="connsiteX2" fmla="*/ 752475 w 912238"/>
                <a:gd name="connsiteY2" fmla="*/ 101252 h 5149502"/>
                <a:gd name="connsiteX3" fmla="*/ 771525 w 912238"/>
                <a:gd name="connsiteY3" fmla="*/ 158402 h 5149502"/>
                <a:gd name="connsiteX4" fmla="*/ 819150 w 912238"/>
                <a:gd name="connsiteY4" fmla="*/ 301277 h 5149502"/>
                <a:gd name="connsiteX5" fmla="*/ 828675 w 912238"/>
                <a:gd name="connsiteY5" fmla="*/ 329852 h 5149502"/>
                <a:gd name="connsiteX6" fmla="*/ 838200 w 912238"/>
                <a:gd name="connsiteY6" fmla="*/ 453677 h 5149502"/>
                <a:gd name="connsiteX7" fmla="*/ 838200 w 912238"/>
                <a:gd name="connsiteY7" fmla="*/ 453677 h 5149502"/>
                <a:gd name="connsiteX8" fmla="*/ 581025 w 912238"/>
                <a:gd name="connsiteY8" fmla="*/ 2844452 h 5149502"/>
                <a:gd name="connsiteX9" fmla="*/ 0 w 912238"/>
                <a:gd name="connsiteY9" fmla="*/ 5149502 h 5149502"/>
                <a:gd name="connsiteX0" fmla="*/ 949369 w 949369"/>
                <a:gd name="connsiteY0" fmla="*/ 200417 h 5149502"/>
                <a:gd name="connsiteX1" fmla="*/ 911791 w 949369"/>
                <a:gd name="connsiteY1" fmla="*/ 0 h 5149502"/>
                <a:gd name="connsiteX2" fmla="*/ 752475 w 949369"/>
                <a:gd name="connsiteY2" fmla="*/ 101252 h 5149502"/>
                <a:gd name="connsiteX3" fmla="*/ 771525 w 949369"/>
                <a:gd name="connsiteY3" fmla="*/ 158402 h 5149502"/>
                <a:gd name="connsiteX4" fmla="*/ 819150 w 949369"/>
                <a:gd name="connsiteY4" fmla="*/ 301277 h 5149502"/>
                <a:gd name="connsiteX5" fmla="*/ 828675 w 949369"/>
                <a:gd name="connsiteY5" fmla="*/ 329852 h 5149502"/>
                <a:gd name="connsiteX6" fmla="*/ 838200 w 949369"/>
                <a:gd name="connsiteY6" fmla="*/ 453677 h 5149502"/>
                <a:gd name="connsiteX7" fmla="*/ 838200 w 949369"/>
                <a:gd name="connsiteY7" fmla="*/ 453677 h 5149502"/>
                <a:gd name="connsiteX8" fmla="*/ 581025 w 949369"/>
                <a:gd name="connsiteY8" fmla="*/ 2844452 h 5149502"/>
                <a:gd name="connsiteX9" fmla="*/ 0 w 949369"/>
                <a:gd name="connsiteY9" fmla="*/ 5149502 h 5149502"/>
                <a:gd name="connsiteX0" fmla="*/ 949369 w 1047097"/>
                <a:gd name="connsiteY0" fmla="*/ 200417 h 5149502"/>
                <a:gd name="connsiteX1" fmla="*/ 911791 w 1047097"/>
                <a:gd name="connsiteY1" fmla="*/ 0 h 5149502"/>
                <a:gd name="connsiteX2" fmla="*/ 752475 w 1047097"/>
                <a:gd name="connsiteY2" fmla="*/ 101252 h 5149502"/>
                <a:gd name="connsiteX3" fmla="*/ 1047097 w 1047097"/>
                <a:gd name="connsiteY3" fmla="*/ 383870 h 5149502"/>
                <a:gd name="connsiteX4" fmla="*/ 819150 w 1047097"/>
                <a:gd name="connsiteY4" fmla="*/ 301277 h 5149502"/>
                <a:gd name="connsiteX5" fmla="*/ 828675 w 1047097"/>
                <a:gd name="connsiteY5" fmla="*/ 329852 h 5149502"/>
                <a:gd name="connsiteX6" fmla="*/ 838200 w 1047097"/>
                <a:gd name="connsiteY6" fmla="*/ 453677 h 5149502"/>
                <a:gd name="connsiteX7" fmla="*/ 838200 w 1047097"/>
                <a:gd name="connsiteY7" fmla="*/ 453677 h 5149502"/>
                <a:gd name="connsiteX8" fmla="*/ 581025 w 1047097"/>
                <a:gd name="connsiteY8" fmla="*/ 2844452 h 5149502"/>
                <a:gd name="connsiteX9" fmla="*/ 0 w 1047097"/>
                <a:gd name="connsiteY9" fmla="*/ 5149502 h 5149502"/>
                <a:gd name="connsiteX0" fmla="*/ 949369 w 1047097"/>
                <a:gd name="connsiteY0" fmla="*/ 200417 h 5149502"/>
                <a:gd name="connsiteX1" fmla="*/ 911791 w 1047097"/>
                <a:gd name="connsiteY1" fmla="*/ 0 h 5149502"/>
                <a:gd name="connsiteX2" fmla="*/ 752475 w 1047097"/>
                <a:gd name="connsiteY2" fmla="*/ 101252 h 5149502"/>
                <a:gd name="connsiteX3" fmla="*/ 1047097 w 1047097"/>
                <a:gd name="connsiteY3" fmla="*/ 383870 h 5149502"/>
                <a:gd name="connsiteX4" fmla="*/ 819150 w 1047097"/>
                <a:gd name="connsiteY4" fmla="*/ 301277 h 5149502"/>
                <a:gd name="connsiteX5" fmla="*/ 828675 w 1047097"/>
                <a:gd name="connsiteY5" fmla="*/ 329852 h 5149502"/>
                <a:gd name="connsiteX6" fmla="*/ 838200 w 1047097"/>
                <a:gd name="connsiteY6" fmla="*/ 453677 h 5149502"/>
                <a:gd name="connsiteX7" fmla="*/ 838200 w 1047097"/>
                <a:gd name="connsiteY7" fmla="*/ 453677 h 5149502"/>
                <a:gd name="connsiteX8" fmla="*/ 581025 w 1047097"/>
                <a:gd name="connsiteY8" fmla="*/ 2844452 h 5149502"/>
                <a:gd name="connsiteX9" fmla="*/ 0 w 1047097"/>
                <a:gd name="connsiteY9" fmla="*/ 5149502 h 5149502"/>
                <a:gd name="connsiteX0" fmla="*/ 949369 w 1048329"/>
                <a:gd name="connsiteY0" fmla="*/ 200417 h 5149502"/>
                <a:gd name="connsiteX1" fmla="*/ 911791 w 1048329"/>
                <a:gd name="connsiteY1" fmla="*/ 0 h 5149502"/>
                <a:gd name="connsiteX2" fmla="*/ 1047097 w 1048329"/>
                <a:gd name="connsiteY2" fmla="*/ 383870 h 5149502"/>
                <a:gd name="connsiteX3" fmla="*/ 819150 w 1048329"/>
                <a:gd name="connsiteY3" fmla="*/ 301277 h 5149502"/>
                <a:gd name="connsiteX4" fmla="*/ 828675 w 1048329"/>
                <a:gd name="connsiteY4" fmla="*/ 329852 h 5149502"/>
                <a:gd name="connsiteX5" fmla="*/ 838200 w 1048329"/>
                <a:gd name="connsiteY5" fmla="*/ 453677 h 5149502"/>
                <a:gd name="connsiteX6" fmla="*/ 838200 w 1048329"/>
                <a:gd name="connsiteY6" fmla="*/ 453677 h 5149502"/>
                <a:gd name="connsiteX7" fmla="*/ 581025 w 1048329"/>
                <a:gd name="connsiteY7" fmla="*/ 2844452 h 5149502"/>
                <a:gd name="connsiteX8" fmla="*/ 0 w 1048329"/>
                <a:gd name="connsiteY8" fmla="*/ 5149502 h 5149502"/>
                <a:gd name="connsiteX0" fmla="*/ 949369 w 950792"/>
                <a:gd name="connsiteY0" fmla="*/ 200417 h 5149502"/>
                <a:gd name="connsiteX1" fmla="*/ 911791 w 950792"/>
                <a:gd name="connsiteY1" fmla="*/ 0 h 5149502"/>
                <a:gd name="connsiteX2" fmla="*/ 946889 w 950792"/>
                <a:gd name="connsiteY2" fmla="*/ 396396 h 5149502"/>
                <a:gd name="connsiteX3" fmla="*/ 819150 w 950792"/>
                <a:gd name="connsiteY3" fmla="*/ 301277 h 5149502"/>
                <a:gd name="connsiteX4" fmla="*/ 828675 w 950792"/>
                <a:gd name="connsiteY4" fmla="*/ 329852 h 5149502"/>
                <a:gd name="connsiteX5" fmla="*/ 838200 w 950792"/>
                <a:gd name="connsiteY5" fmla="*/ 453677 h 5149502"/>
                <a:gd name="connsiteX6" fmla="*/ 838200 w 950792"/>
                <a:gd name="connsiteY6" fmla="*/ 453677 h 5149502"/>
                <a:gd name="connsiteX7" fmla="*/ 581025 w 950792"/>
                <a:gd name="connsiteY7" fmla="*/ 2844452 h 5149502"/>
                <a:gd name="connsiteX8" fmla="*/ 0 w 950792"/>
                <a:gd name="connsiteY8" fmla="*/ 5149502 h 5149502"/>
                <a:gd name="connsiteX0" fmla="*/ 949369 w 950792"/>
                <a:gd name="connsiteY0" fmla="*/ 200417 h 5149502"/>
                <a:gd name="connsiteX1" fmla="*/ 911791 w 950792"/>
                <a:gd name="connsiteY1" fmla="*/ 0 h 5149502"/>
                <a:gd name="connsiteX2" fmla="*/ 946889 w 950792"/>
                <a:gd name="connsiteY2" fmla="*/ 396396 h 5149502"/>
                <a:gd name="connsiteX3" fmla="*/ 819150 w 950792"/>
                <a:gd name="connsiteY3" fmla="*/ 301277 h 5149502"/>
                <a:gd name="connsiteX4" fmla="*/ 828675 w 950792"/>
                <a:gd name="connsiteY4" fmla="*/ 329852 h 5149502"/>
                <a:gd name="connsiteX5" fmla="*/ 838200 w 950792"/>
                <a:gd name="connsiteY5" fmla="*/ 453677 h 5149502"/>
                <a:gd name="connsiteX6" fmla="*/ 838200 w 950792"/>
                <a:gd name="connsiteY6" fmla="*/ 453677 h 5149502"/>
                <a:gd name="connsiteX7" fmla="*/ 581025 w 950792"/>
                <a:gd name="connsiteY7" fmla="*/ 2844452 h 5149502"/>
                <a:gd name="connsiteX8" fmla="*/ 0 w 950792"/>
                <a:gd name="connsiteY8" fmla="*/ 5149502 h 5149502"/>
                <a:gd name="connsiteX0" fmla="*/ 949369 w 950792"/>
                <a:gd name="connsiteY0" fmla="*/ 200417 h 5149502"/>
                <a:gd name="connsiteX1" fmla="*/ 911791 w 950792"/>
                <a:gd name="connsiteY1" fmla="*/ 0 h 5149502"/>
                <a:gd name="connsiteX2" fmla="*/ 946889 w 950792"/>
                <a:gd name="connsiteY2" fmla="*/ 396396 h 5149502"/>
                <a:gd name="connsiteX3" fmla="*/ 819150 w 950792"/>
                <a:gd name="connsiteY3" fmla="*/ 301277 h 5149502"/>
                <a:gd name="connsiteX4" fmla="*/ 838200 w 950792"/>
                <a:gd name="connsiteY4" fmla="*/ 453677 h 5149502"/>
                <a:gd name="connsiteX5" fmla="*/ 838200 w 950792"/>
                <a:gd name="connsiteY5" fmla="*/ 453677 h 5149502"/>
                <a:gd name="connsiteX6" fmla="*/ 581025 w 950792"/>
                <a:gd name="connsiteY6" fmla="*/ 2844452 h 5149502"/>
                <a:gd name="connsiteX7" fmla="*/ 0 w 950792"/>
                <a:gd name="connsiteY7" fmla="*/ 5149502 h 5149502"/>
                <a:gd name="connsiteX0" fmla="*/ 949369 w 950792"/>
                <a:gd name="connsiteY0" fmla="*/ 200417 h 5149502"/>
                <a:gd name="connsiteX1" fmla="*/ 911791 w 950792"/>
                <a:gd name="connsiteY1" fmla="*/ 0 h 5149502"/>
                <a:gd name="connsiteX2" fmla="*/ 946889 w 950792"/>
                <a:gd name="connsiteY2" fmla="*/ 396396 h 5149502"/>
                <a:gd name="connsiteX3" fmla="*/ 838200 w 950792"/>
                <a:gd name="connsiteY3" fmla="*/ 453677 h 5149502"/>
                <a:gd name="connsiteX4" fmla="*/ 838200 w 950792"/>
                <a:gd name="connsiteY4" fmla="*/ 453677 h 5149502"/>
                <a:gd name="connsiteX5" fmla="*/ 581025 w 950792"/>
                <a:gd name="connsiteY5" fmla="*/ 2844452 h 5149502"/>
                <a:gd name="connsiteX6" fmla="*/ 0 w 950792"/>
                <a:gd name="connsiteY6" fmla="*/ 5149502 h 5149502"/>
                <a:gd name="connsiteX0" fmla="*/ 949369 w 1063668"/>
                <a:gd name="connsiteY0" fmla="*/ 200417 h 5149502"/>
                <a:gd name="connsiteX1" fmla="*/ 911791 w 1063668"/>
                <a:gd name="connsiteY1" fmla="*/ 0 h 5149502"/>
                <a:gd name="connsiteX2" fmla="*/ 946889 w 1063668"/>
                <a:gd name="connsiteY2" fmla="*/ 396396 h 5149502"/>
                <a:gd name="connsiteX3" fmla="*/ 838200 w 1063668"/>
                <a:gd name="connsiteY3" fmla="*/ 453677 h 5149502"/>
                <a:gd name="connsiteX4" fmla="*/ 1063668 w 1063668"/>
                <a:gd name="connsiteY4" fmla="*/ 629042 h 5149502"/>
                <a:gd name="connsiteX5" fmla="*/ 581025 w 1063668"/>
                <a:gd name="connsiteY5" fmla="*/ 2844452 h 5149502"/>
                <a:gd name="connsiteX6" fmla="*/ 0 w 1063668"/>
                <a:gd name="connsiteY6" fmla="*/ 5149502 h 5149502"/>
                <a:gd name="connsiteX0" fmla="*/ 949369 w 950792"/>
                <a:gd name="connsiteY0" fmla="*/ 200417 h 5149502"/>
                <a:gd name="connsiteX1" fmla="*/ 911791 w 950792"/>
                <a:gd name="connsiteY1" fmla="*/ 0 h 5149502"/>
                <a:gd name="connsiteX2" fmla="*/ 946889 w 950792"/>
                <a:gd name="connsiteY2" fmla="*/ 396396 h 5149502"/>
                <a:gd name="connsiteX3" fmla="*/ 838200 w 950792"/>
                <a:gd name="connsiteY3" fmla="*/ 453677 h 5149502"/>
                <a:gd name="connsiteX4" fmla="*/ 900830 w 950792"/>
                <a:gd name="connsiteY4" fmla="*/ 654094 h 5149502"/>
                <a:gd name="connsiteX5" fmla="*/ 581025 w 950792"/>
                <a:gd name="connsiteY5" fmla="*/ 2844452 h 5149502"/>
                <a:gd name="connsiteX6" fmla="*/ 0 w 950792"/>
                <a:gd name="connsiteY6" fmla="*/ 5149502 h 5149502"/>
                <a:gd name="connsiteX0" fmla="*/ 949369 w 950792"/>
                <a:gd name="connsiteY0" fmla="*/ 200417 h 5149502"/>
                <a:gd name="connsiteX1" fmla="*/ 911791 w 950792"/>
                <a:gd name="connsiteY1" fmla="*/ 0 h 5149502"/>
                <a:gd name="connsiteX2" fmla="*/ 946889 w 950792"/>
                <a:gd name="connsiteY2" fmla="*/ 396396 h 5149502"/>
                <a:gd name="connsiteX3" fmla="*/ 900830 w 950792"/>
                <a:gd name="connsiteY3" fmla="*/ 654094 h 5149502"/>
                <a:gd name="connsiteX4" fmla="*/ 581025 w 950792"/>
                <a:gd name="connsiteY4" fmla="*/ 2844452 h 5149502"/>
                <a:gd name="connsiteX5" fmla="*/ 0 w 950792"/>
                <a:gd name="connsiteY5" fmla="*/ 5149502 h 514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792" h="5149502">
                  <a:moveTo>
                    <a:pt x="949369" y="200417"/>
                  </a:moveTo>
                  <a:lnTo>
                    <a:pt x="911791" y="0"/>
                  </a:lnTo>
                  <a:cubicBezTo>
                    <a:pt x="928079" y="30576"/>
                    <a:pt x="962329" y="346183"/>
                    <a:pt x="946889" y="396396"/>
                  </a:cubicBezTo>
                  <a:lnTo>
                    <a:pt x="900830" y="654094"/>
                  </a:lnTo>
                  <a:lnTo>
                    <a:pt x="581025" y="2844452"/>
                  </a:lnTo>
                  <a:lnTo>
                    <a:pt x="0" y="5149502"/>
                  </a:lnTo>
                </a:path>
              </a:pathLst>
            </a:cu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2" name="Group 1"/>
            <p:cNvGrpSpPr/>
            <p:nvPr/>
          </p:nvGrpSpPr>
          <p:grpSpPr>
            <a:xfrm>
              <a:off x="4016574" y="2227127"/>
              <a:ext cx="4536152" cy="3086272"/>
              <a:chOff x="4016574" y="2227127"/>
              <a:chExt cx="4536152" cy="3086272"/>
            </a:xfrm>
          </p:grpSpPr>
          <p:sp>
            <p:nvSpPr>
              <p:cNvPr id="46" name="Freeform 45"/>
              <p:cNvSpPr/>
              <p:nvPr/>
            </p:nvSpPr>
            <p:spPr>
              <a:xfrm>
                <a:off x="5851934" y="2227127"/>
                <a:ext cx="2700792" cy="2552808"/>
              </a:xfrm>
              <a:custGeom>
                <a:avLst/>
                <a:gdLst>
                  <a:gd name="connsiteX0" fmla="*/ 2847975 w 2847975"/>
                  <a:gd name="connsiteY0" fmla="*/ 78119 h 2707019"/>
                  <a:gd name="connsiteX1" fmla="*/ 2847975 w 2847975"/>
                  <a:gd name="connsiteY1" fmla="*/ 78119 h 2707019"/>
                  <a:gd name="connsiteX2" fmla="*/ 2009775 w 2847975"/>
                  <a:gd name="connsiteY2" fmla="*/ 78119 h 2707019"/>
                  <a:gd name="connsiteX3" fmla="*/ 1581150 w 2847975"/>
                  <a:gd name="connsiteY3" fmla="*/ 68594 h 2707019"/>
                  <a:gd name="connsiteX4" fmla="*/ 800100 w 2847975"/>
                  <a:gd name="connsiteY4" fmla="*/ 49544 h 2707019"/>
                  <a:gd name="connsiteX5" fmla="*/ 590550 w 2847975"/>
                  <a:gd name="connsiteY5" fmla="*/ 30494 h 2707019"/>
                  <a:gd name="connsiteX6" fmla="*/ 428625 w 2847975"/>
                  <a:gd name="connsiteY6" fmla="*/ 20969 h 2707019"/>
                  <a:gd name="connsiteX7" fmla="*/ 390525 w 2847975"/>
                  <a:gd name="connsiteY7" fmla="*/ 11444 h 2707019"/>
                  <a:gd name="connsiteX8" fmla="*/ 114300 w 2847975"/>
                  <a:gd name="connsiteY8" fmla="*/ 1919 h 2707019"/>
                  <a:gd name="connsiteX9" fmla="*/ 114300 w 2847975"/>
                  <a:gd name="connsiteY9" fmla="*/ 1919 h 2707019"/>
                  <a:gd name="connsiteX10" fmla="*/ 123825 w 2847975"/>
                  <a:gd name="connsiteY10" fmla="*/ 306719 h 2707019"/>
                  <a:gd name="connsiteX11" fmla="*/ 142875 w 2847975"/>
                  <a:gd name="connsiteY11" fmla="*/ 459119 h 2707019"/>
                  <a:gd name="connsiteX12" fmla="*/ 152400 w 2847975"/>
                  <a:gd name="connsiteY12" fmla="*/ 1002044 h 2707019"/>
                  <a:gd name="connsiteX13" fmla="*/ 161925 w 2847975"/>
                  <a:gd name="connsiteY13" fmla="*/ 1383044 h 2707019"/>
                  <a:gd name="connsiteX14" fmla="*/ 171450 w 2847975"/>
                  <a:gd name="connsiteY14" fmla="*/ 1411619 h 2707019"/>
                  <a:gd name="connsiteX15" fmla="*/ 200025 w 2847975"/>
                  <a:gd name="connsiteY15" fmla="*/ 1516394 h 2707019"/>
                  <a:gd name="connsiteX16" fmla="*/ 209550 w 2847975"/>
                  <a:gd name="connsiteY16" fmla="*/ 1544969 h 2707019"/>
                  <a:gd name="connsiteX17" fmla="*/ 180975 w 2847975"/>
                  <a:gd name="connsiteY17" fmla="*/ 1754519 h 2707019"/>
                  <a:gd name="connsiteX18" fmla="*/ 161925 w 2847975"/>
                  <a:gd name="connsiteY18" fmla="*/ 1830719 h 2707019"/>
                  <a:gd name="connsiteX19" fmla="*/ 123825 w 2847975"/>
                  <a:gd name="connsiteY19" fmla="*/ 1925969 h 2707019"/>
                  <a:gd name="connsiteX20" fmla="*/ 85725 w 2847975"/>
                  <a:gd name="connsiteY20" fmla="*/ 2002169 h 2707019"/>
                  <a:gd name="connsiteX21" fmla="*/ 76200 w 2847975"/>
                  <a:gd name="connsiteY21" fmla="*/ 2040269 h 2707019"/>
                  <a:gd name="connsiteX22" fmla="*/ 38100 w 2847975"/>
                  <a:gd name="connsiteY22" fmla="*/ 2125994 h 2707019"/>
                  <a:gd name="connsiteX23" fmla="*/ 0 w 2847975"/>
                  <a:gd name="connsiteY23" fmla="*/ 2230769 h 2707019"/>
                  <a:gd name="connsiteX24" fmla="*/ 9525 w 2847975"/>
                  <a:gd name="connsiteY24" fmla="*/ 2259344 h 2707019"/>
                  <a:gd name="connsiteX25" fmla="*/ 57150 w 2847975"/>
                  <a:gd name="connsiteY25" fmla="*/ 2326019 h 2707019"/>
                  <a:gd name="connsiteX26" fmla="*/ 76200 w 2847975"/>
                  <a:gd name="connsiteY26" fmla="*/ 2354594 h 2707019"/>
                  <a:gd name="connsiteX27" fmla="*/ 76200 w 2847975"/>
                  <a:gd name="connsiteY27" fmla="*/ 2583194 h 2707019"/>
                  <a:gd name="connsiteX28" fmla="*/ 76200 w 2847975"/>
                  <a:gd name="connsiteY28" fmla="*/ 2583194 h 2707019"/>
                  <a:gd name="connsiteX29" fmla="*/ 76200 w 2847975"/>
                  <a:gd name="connsiteY29" fmla="*/ 2583194 h 2707019"/>
                  <a:gd name="connsiteX30" fmla="*/ 171450 w 2847975"/>
                  <a:gd name="connsiteY30" fmla="*/ 2592719 h 2707019"/>
                  <a:gd name="connsiteX31" fmla="*/ 209550 w 2847975"/>
                  <a:gd name="connsiteY31" fmla="*/ 2602244 h 2707019"/>
                  <a:gd name="connsiteX32" fmla="*/ 352425 w 2847975"/>
                  <a:gd name="connsiteY32" fmla="*/ 2611769 h 2707019"/>
                  <a:gd name="connsiteX33" fmla="*/ 495300 w 2847975"/>
                  <a:gd name="connsiteY33" fmla="*/ 2630819 h 2707019"/>
                  <a:gd name="connsiteX34" fmla="*/ 542925 w 2847975"/>
                  <a:gd name="connsiteY34" fmla="*/ 2640344 h 2707019"/>
                  <a:gd name="connsiteX35" fmla="*/ 819150 w 2847975"/>
                  <a:gd name="connsiteY35" fmla="*/ 2630819 h 2707019"/>
                  <a:gd name="connsiteX36" fmla="*/ 1076325 w 2847975"/>
                  <a:gd name="connsiteY36" fmla="*/ 2640344 h 2707019"/>
                  <a:gd name="connsiteX37" fmla="*/ 1123950 w 2847975"/>
                  <a:gd name="connsiteY37" fmla="*/ 2649869 h 2707019"/>
                  <a:gd name="connsiteX38" fmla="*/ 1657350 w 2847975"/>
                  <a:gd name="connsiteY38" fmla="*/ 2668919 h 2707019"/>
                  <a:gd name="connsiteX39" fmla="*/ 1838325 w 2847975"/>
                  <a:gd name="connsiteY39" fmla="*/ 2678444 h 2707019"/>
                  <a:gd name="connsiteX40" fmla="*/ 2324100 w 2847975"/>
                  <a:gd name="connsiteY40" fmla="*/ 2697494 h 2707019"/>
                  <a:gd name="connsiteX41" fmla="*/ 2371725 w 2847975"/>
                  <a:gd name="connsiteY41" fmla="*/ 2707019 h 2707019"/>
                  <a:gd name="connsiteX42" fmla="*/ 2514600 w 2847975"/>
                  <a:gd name="connsiteY42" fmla="*/ 2697494 h 2707019"/>
                  <a:gd name="connsiteX43" fmla="*/ 2514600 w 2847975"/>
                  <a:gd name="connsiteY43" fmla="*/ 2697494 h 2707019"/>
                  <a:gd name="connsiteX0" fmla="*/ 2847975 w 2847975"/>
                  <a:gd name="connsiteY0" fmla="*/ 78119 h 2707019"/>
                  <a:gd name="connsiteX1" fmla="*/ 2847975 w 2847975"/>
                  <a:gd name="connsiteY1" fmla="*/ 78119 h 2707019"/>
                  <a:gd name="connsiteX2" fmla="*/ 2009775 w 2847975"/>
                  <a:gd name="connsiteY2" fmla="*/ 78119 h 2707019"/>
                  <a:gd name="connsiteX3" fmla="*/ 1581150 w 2847975"/>
                  <a:gd name="connsiteY3" fmla="*/ 68594 h 2707019"/>
                  <a:gd name="connsiteX4" fmla="*/ 800100 w 2847975"/>
                  <a:gd name="connsiteY4" fmla="*/ 49544 h 2707019"/>
                  <a:gd name="connsiteX5" fmla="*/ 590550 w 2847975"/>
                  <a:gd name="connsiteY5" fmla="*/ 30494 h 2707019"/>
                  <a:gd name="connsiteX6" fmla="*/ 428625 w 2847975"/>
                  <a:gd name="connsiteY6" fmla="*/ 20969 h 2707019"/>
                  <a:gd name="connsiteX7" fmla="*/ 390525 w 2847975"/>
                  <a:gd name="connsiteY7" fmla="*/ 11444 h 2707019"/>
                  <a:gd name="connsiteX8" fmla="*/ 114300 w 2847975"/>
                  <a:gd name="connsiteY8" fmla="*/ 1919 h 2707019"/>
                  <a:gd name="connsiteX9" fmla="*/ 114300 w 2847975"/>
                  <a:gd name="connsiteY9" fmla="*/ 1919 h 2707019"/>
                  <a:gd name="connsiteX10" fmla="*/ 123825 w 2847975"/>
                  <a:gd name="connsiteY10" fmla="*/ 306719 h 2707019"/>
                  <a:gd name="connsiteX11" fmla="*/ 142875 w 2847975"/>
                  <a:gd name="connsiteY11" fmla="*/ 459119 h 2707019"/>
                  <a:gd name="connsiteX12" fmla="*/ 152400 w 2847975"/>
                  <a:gd name="connsiteY12" fmla="*/ 1002044 h 2707019"/>
                  <a:gd name="connsiteX13" fmla="*/ 161925 w 2847975"/>
                  <a:gd name="connsiteY13" fmla="*/ 1383044 h 2707019"/>
                  <a:gd name="connsiteX14" fmla="*/ 171450 w 2847975"/>
                  <a:gd name="connsiteY14" fmla="*/ 1411619 h 2707019"/>
                  <a:gd name="connsiteX15" fmla="*/ 200025 w 2847975"/>
                  <a:gd name="connsiteY15" fmla="*/ 1516394 h 2707019"/>
                  <a:gd name="connsiteX16" fmla="*/ 209550 w 2847975"/>
                  <a:gd name="connsiteY16" fmla="*/ 1544969 h 2707019"/>
                  <a:gd name="connsiteX17" fmla="*/ 180975 w 2847975"/>
                  <a:gd name="connsiteY17" fmla="*/ 1754519 h 2707019"/>
                  <a:gd name="connsiteX18" fmla="*/ 161925 w 2847975"/>
                  <a:gd name="connsiteY18" fmla="*/ 1830719 h 2707019"/>
                  <a:gd name="connsiteX19" fmla="*/ 123825 w 2847975"/>
                  <a:gd name="connsiteY19" fmla="*/ 1925969 h 2707019"/>
                  <a:gd name="connsiteX20" fmla="*/ 85725 w 2847975"/>
                  <a:gd name="connsiteY20" fmla="*/ 2002169 h 2707019"/>
                  <a:gd name="connsiteX21" fmla="*/ 76200 w 2847975"/>
                  <a:gd name="connsiteY21" fmla="*/ 2040269 h 2707019"/>
                  <a:gd name="connsiteX22" fmla="*/ 38100 w 2847975"/>
                  <a:gd name="connsiteY22" fmla="*/ 2125994 h 2707019"/>
                  <a:gd name="connsiteX23" fmla="*/ 0 w 2847975"/>
                  <a:gd name="connsiteY23" fmla="*/ 2230769 h 2707019"/>
                  <a:gd name="connsiteX24" fmla="*/ 9525 w 2847975"/>
                  <a:gd name="connsiteY24" fmla="*/ 2259344 h 2707019"/>
                  <a:gd name="connsiteX25" fmla="*/ 57150 w 2847975"/>
                  <a:gd name="connsiteY25" fmla="*/ 2326019 h 2707019"/>
                  <a:gd name="connsiteX26" fmla="*/ 76200 w 2847975"/>
                  <a:gd name="connsiteY26" fmla="*/ 2354594 h 2707019"/>
                  <a:gd name="connsiteX27" fmla="*/ 76200 w 2847975"/>
                  <a:gd name="connsiteY27" fmla="*/ 2583194 h 2707019"/>
                  <a:gd name="connsiteX28" fmla="*/ 76200 w 2847975"/>
                  <a:gd name="connsiteY28" fmla="*/ 2583194 h 2707019"/>
                  <a:gd name="connsiteX29" fmla="*/ 76200 w 2847975"/>
                  <a:gd name="connsiteY29" fmla="*/ 2583194 h 2707019"/>
                  <a:gd name="connsiteX30" fmla="*/ 171450 w 2847975"/>
                  <a:gd name="connsiteY30" fmla="*/ 2592719 h 2707019"/>
                  <a:gd name="connsiteX31" fmla="*/ 209550 w 2847975"/>
                  <a:gd name="connsiteY31" fmla="*/ 2602244 h 2707019"/>
                  <a:gd name="connsiteX32" fmla="*/ 352425 w 2847975"/>
                  <a:gd name="connsiteY32" fmla="*/ 2611769 h 2707019"/>
                  <a:gd name="connsiteX33" fmla="*/ 495300 w 2847975"/>
                  <a:gd name="connsiteY33" fmla="*/ 2630819 h 2707019"/>
                  <a:gd name="connsiteX34" fmla="*/ 542925 w 2847975"/>
                  <a:gd name="connsiteY34" fmla="*/ 2640344 h 2707019"/>
                  <a:gd name="connsiteX35" fmla="*/ 819150 w 2847975"/>
                  <a:gd name="connsiteY35" fmla="*/ 2630819 h 2707019"/>
                  <a:gd name="connsiteX36" fmla="*/ 1076325 w 2847975"/>
                  <a:gd name="connsiteY36" fmla="*/ 2640344 h 2707019"/>
                  <a:gd name="connsiteX37" fmla="*/ 1123950 w 2847975"/>
                  <a:gd name="connsiteY37" fmla="*/ 2649869 h 2707019"/>
                  <a:gd name="connsiteX38" fmla="*/ 1657350 w 2847975"/>
                  <a:gd name="connsiteY38" fmla="*/ 2668919 h 2707019"/>
                  <a:gd name="connsiteX39" fmla="*/ 1838325 w 2847975"/>
                  <a:gd name="connsiteY39" fmla="*/ 2678444 h 2707019"/>
                  <a:gd name="connsiteX40" fmla="*/ 2324100 w 2847975"/>
                  <a:gd name="connsiteY40" fmla="*/ 2697494 h 2707019"/>
                  <a:gd name="connsiteX41" fmla="*/ 2371725 w 2847975"/>
                  <a:gd name="connsiteY41" fmla="*/ 2707019 h 2707019"/>
                  <a:gd name="connsiteX42" fmla="*/ 2514600 w 2847975"/>
                  <a:gd name="connsiteY42" fmla="*/ 2697494 h 2707019"/>
                  <a:gd name="connsiteX43" fmla="*/ 2514600 w 2847975"/>
                  <a:gd name="connsiteY43" fmla="*/ 2697494 h 2707019"/>
                  <a:gd name="connsiteX0" fmla="*/ 2847975 w 2847975"/>
                  <a:gd name="connsiteY0" fmla="*/ 78119 h 2707019"/>
                  <a:gd name="connsiteX1" fmla="*/ 2847975 w 2847975"/>
                  <a:gd name="connsiteY1" fmla="*/ 78119 h 2707019"/>
                  <a:gd name="connsiteX2" fmla="*/ 2009775 w 2847975"/>
                  <a:gd name="connsiteY2" fmla="*/ 78119 h 2707019"/>
                  <a:gd name="connsiteX3" fmla="*/ 1581150 w 2847975"/>
                  <a:gd name="connsiteY3" fmla="*/ 68594 h 2707019"/>
                  <a:gd name="connsiteX4" fmla="*/ 800100 w 2847975"/>
                  <a:gd name="connsiteY4" fmla="*/ 49544 h 2707019"/>
                  <a:gd name="connsiteX5" fmla="*/ 590550 w 2847975"/>
                  <a:gd name="connsiteY5" fmla="*/ 30494 h 2707019"/>
                  <a:gd name="connsiteX6" fmla="*/ 428625 w 2847975"/>
                  <a:gd name="connsiteY6" fmla="*/ 20969 h 2707019"/>
                  <a:gd name="connsiteX7" fmla="*/ 390525 w 2847975"/>
                  <a:gd name="connsiteY7" fmla="*/ 11444 h 2707019"/>
                  <a:gd name="connsiteX8" fmla="*/ 114300 w 2847975"/>
                  <a:gd name="connsiteY8" fmla="*/ 1919 h 2707019"/>
                  <a:gd name="connsiteX9" fmla="*/ 114300 w 2847975"/>
                  <a:gd name="connsiteY9" fmla="*/ 1919 h 2707019"/>
                  <a:gd name="connsiteX10" fmla="*/ 123825 w 2847975"/>
                  <a:gd name="connsiteY10" fmla="*/ 306719 h 2707019"/>
                  <a:gd name="connsiteX11" fmla="*/ 142875 w 2847975"/>
                  <a:gd name="connsiteY11" fmla="*/ 459119 h 2707019"/>
                  <a:gd name="connsiteX12" fmla="*/ 152400 w 2847975"/>
                  <a:gd name="connsiteY12" fmla="*/ 1002044 h 2707019"/>
                  <a:gd name="connsiteX13" fmla="*/ 161925 w 2847975"/>
                  <a:gd name="connsiteY13" fmla="*/ 1383044 h 2707019"/>
                  <a:gd name="connsiteX14" fmla="*/ 171450 w 2847975"/>
                  <a:gd name="connsiteY14" fmla="*/ 1411619 h 2707019"/>
                  <a:gd name="connsiteX15" fmla="*/ 200025 w 2847975"/>
                  <a:gd name="connsiteY15" fmla="*/ 1516394 h 2707019"/>
                  <a:gd name="connsiteX16" fmla="*/ 209550 w 2847975"/>
                  <a:gd name="connsiteY16" fmla="*/ 1544969 h 2707019"/>
                  <a:gd name="connsiteX17" fmla="*/ 180975 w 2847975"/>
                  <a:gd name="connsiteY17" fmla="*/ 1754519 h 2707019"/>
                  <a:gd name="connsiteX18" fmla="*/ 161925 w 2847975"/>
                  <a:gd name="connsiteY18" fmla="*/ 1830719 h 2707019"/>
                  <a:gd name="connsiteX19" fmla="*/ 123825 w 2847975"/>
                  <a:gd name="connsiteY19" fmla="*/ 1925969 h 2707019"/>
                  <a:gd name="connsiteX20" fmla="*/ 85725 w 2847975"/>
                  <a:gd name="connsiteY20" fmla="*/ 2002169 h 2707019"/>
                  <a:gd name="connsiteX21" fmla="*/ 76200 w 2847975"/>
                  <a:gd name="connsiteY21" fmla="*/ 2040269 h 2707019"/>
                  <a:gd name="connsiteX22" fmla="*/ 0 w 2847975"/>
                  <a:gd name="connsiteY22" fmla="*/ 2230769 h 2707019"/>
                  <a:gd name="connsiteX23" fmla="*/ 9525 w 2847975"/>
                  <a:gd name="connsiteY23" fmla="*/ 2259344 h 2707019"/>
                  <a:gd name="connsiteX24" fmla="*/ 57150 w 2847975"/>
                  <a:gd name="connsiteY24" fmla="*/ 2326019 h 2707019"/>
                  <a:gd name="connsiteX25" fmla="*/ 76200 w 2847975"/>
                  <a:gd name="connsiteY25" fmla="*/ 2354594 h 2707019"/>
                  <a:gd name="connsiteX26" fmla="*/ 76200 w 2847975"/>
                  <a:gd name="connsiteY26" fmla="*/ 2583194 h 2707019"/>
                  <a:gd name="connsiteX27" fmla="*/ 76200 w 2847975"/>
                  <a:gd name="connsiteY27" fmla="*/ 2583194 h 2707019"/>
                  <a:gd name="connsiteX28" fmla="*/ 76200 w 2847975"/>
                  <a:gd name="connsiteY28" fmla="*/ 2583194 h 2707019"/>
                  <a:gd name="connsiteX29" fmla="*/ 171450 w 2847975"/>
                  <a:gd name="connsiteY29" fmla="*/ 2592719 h 2707019"/>
                  <a:gd name="connsiteX30" fmla="*/ 209550 w 2847975"/>
                  <a:gd name="connsiteY30" fmla="*/ 2602244 h 2707019"/>
                  <a:gd name="connsiteX31" fmla="*/ 352425 w 2847975"/>
                  <a:gd name="connsiteY31" fmla="*/ 2611769 h 2707019"/>
                  <a:gd name="connsiteX32" fmla="*/ 495300 w 2847975"/>
                  <a:gd name="connsiteY32" fmla="*/ 2630819 h 2707019"/>
                  <a:gd name="connsiteX33" fmla="*/ 542925 w 2847975"/>
                  <a:gd name="connsiteY33" fmla="*/ 2640344 h 2707019"/>
                  <a:gd name="connsiteX34" fmla="*/ 819150 w 2847975"/>
                  <a:gd name="connsiteY34" fmla="*/ 2630819 h 2707019"/>
                  <a:gd name="connsiteX35" fmla="*/ 1076325 w 2847975"/>
                  <a:gd name="connsiteY35" fmla="*/ 2640344 h 2707019"/>
                  <a:gd name="connsiteX36" fmla="*/ 1123950 w 2847975"/>
                  <a:gd name="connsiteY36" fmla="*/ 2649869 h 2707019"/>
                  <a:gd name="connsiteX37" fmla="*/ 1657350 w 2847975"/>
                  <a:gd name="connsiteY37" fmla="*/ 2668919 h 2707019"/>
                  <a:gd name="connsiteX38" fmla="*/ 1838325 w 2847975"/>
                  <a:gd name="connsiteY38" fmla="*/ 2678444 h 2707019"/>
                  <a:gd name="connsiteX39" fmla="*/ 2324100 w 2847975"/>
                  <a:gd name="connsiteY39" fmla="*/ 2697494 h 2707019"/>
                  <a:gd name="connsiteX40" fmla="*/ 2371725 w 2847975"/>
                  <a:gd name="connsiteY40" fmla="*/ 2707019 h 2707019"/>
                  <a:gd name="connsiteX41" fmla="*/ 2514600 w 2847975"/>
                  <a:gd name="connsiteY41" fmla="*/ 2697494 h 2707019"/>
                  <a:gd name="connsiteX42" fmla="*/ 2514600 w 2847975"/>
                  <a:gd name="connsiteY42" fmla="*/ 2697494 h 2707019"/>
                  <a:gd name="connsiteX0" fmla="*/ 2847975 w 2847975"/>
                  <a:gd name="connsiteY0" fmla="*/ 78119 h 2707019"/>
                  <a:gd name="connsiteX1" fmla="*/ 2847975 w 2847975"/>
                  <a:gd name="connsiteY1" fmla="*/ 78119 h 2707019"/>
                  <a:gd name="connsiteX2" fmla="*/ 2009775 w 2847975"/>
                  <a:gd name="connsiteY2" fmla="*/ 78119 h 2707019"/>
                  <a:gd name="connsiteX3" fmla="*/ 1581150 w 2847975"/>
                  <a:gd name="connsiteY3" fmla="*/ 68594 h 2707019"/>
                  <a:gd name="connsiteX4" fmla="*/ 800100 w 2847975"/>
                  <a:gd name="connsiteY4" fmla="*/ 49544 h 2707019"/>
                  <a:gd name="connsiteX5" fmla="*/ 590550 w 2847975"/>
                  <a:gd name="connsiteY5" fmla="*/ 30494 h 2707019"/>
                  <a:gd name="connsiteX6" fmla="*/ 428625 w 2847975"/>
                  <a:gd name="connsiteY6" fmla="*/ 20969 h 2707019"/>
                  <a:gd name="connsiteX7" fmla="*/ 390525 w 2847975"/>
                  <a:gd name="connsiteY7" fmla="*/ 11444 h 2707019"/>
                  <a:gd name="connsiteX8" fmla="*/ 114300 w 2847975"/>
                  <a:gd name="connsiteY8" fmla="*/ 1919 h 2707019"/>
                  <a:gd name="connsiteX9" fmla="*/ 114300 w 2847975"/>
                  <a:gd name="connsiteY9" fmla="*/ 1919 h 2707019"/>
                  <a:gd name="connsiteX10" fmla="*/ 123825 w 2847975"/>
                  <a:gd name="connsiteY10" fmla="*/ 306719 h 2707019"/>
                  <a:gd name="connsiteX11" fmla="*/ 142875 w 2847975"/>
                  <a:gd name="connsiteY11" fmla="*/ 459119 h 2707019"/>
                  <a:gd name="connsiteX12" fmla="*/ 152400 w 2847975"/>
                  <a:gd name="connsiteY12" fmla="*/ 1002044 h 2707019"/>
                  <a:gd name="connsiteX13" fmla="*/ 161925 w 2847975"/>
                  <a:gd name="connsiteY13" fmla="*/ 1383044 h 2707019"/>
                  <a:gd name="connsiteX14" fmla="*/ 171450 w 2847975"/>
                  <a:gd name="connsiteY14" fmla="*/ 1411619 h 2707019"/>
                  <a:gd name="connsiteX15" fmla="*/ 200025 w 2847975"/>
                  <a:gd name="connsiteY15" fmla="*/ 1516394 h 2707019"/>
                  <a:gd name="connsiteX16" fmla="*/ 209550 w 2847975"/>
                  <a:gd name="connsiteY16" fmla="*/ 1544969 h 2707019"/>
                  <a:gd name="connsiteX17" fmla="*/ 180975 w 2847975"/>
                  <a:gd name="connsiteY17" fmla="*/ 1754519 h 2707019"/>
                  <a:gd name="connsiteX18" fmla="*/ 161925 w 2847975"/>
                  <a:gd name="connsiteY18" fmla="*/ 1830719 h 2707019"/>
                  <a:gd name="connsiteX19" fmla="*/ 123825 w 2847975"/>
                  <a:gd name="connsiteY19" fmla="*/ 1925969 h 2707019"/>
                  <a:gd name="connsiteX20" fmla="*/ 85725 w 2847975"/>
                  <a:gd name="connsiteY20" fmla="*/ 2002169 h 2707019"/>
                  <a:gd name="connsiteX21" fmla="*/ 76200 w 2847975"/>
                  <a:gd name="connsiteY21" fmla="*/ 2040269 h 2707019"/>
                  <a:gd name="connsiteX22" fmla="*/ 0 w 2847975"/>
                  <a:gd name="connsiteY22" fmla="*/ 2230769 h 2707019"/>
                  <a:gd name="connsiteX23" fmla="*/ 9525 w 2847975"/>
                  <a:gd name="connsiteY23" fmla="*/ 2259344 h 2707019"/>
                  <a:gd name="connsiteX24" fmla="*/ 57150 w 2847975"/>
                  <a:gd name="connsiteY24" fmla="*/ 2326019 h 2707019"/>
                  <a:gd name="connsiteX25" fmla="*/ 76200 w 2847975"/>
                  <a:gd name="connsiteY25" fmla="*/ 2354594 h 2707019"/>
                  <a:gd name="connsiteX26" fmla="*/ 76200 w 2847975"/>
                  <a:gd name="connsiteY26" fmla="*/ 2583194 h 2707019"/>
                  <a:gd name="connsiteX27" fmla="*/ 76200 w 2847975"/>
                  <a:gd name="connsiteY27" fmla="*/ 2583194 h 2707019"/>
                  <a:gd name="connsiteX28" fmla="*/ 76200 w 2847975"/>
                  <a:gd name="connsiteY28" fmla="*/ 2583194 h 2707019"/>
                  <a:gd name="connsiteX29" fmla="*/ 171450 w 2847975"/>
                  <a:gd name="connsiteY29" fmla="*/ 2592719 h 2707019"/>
                  <a:gd name="connsiteX30" fmla="*/ 209550 w 2847975"/>
                  <a:gd name="connsiteY30" fmla="*/ 2602244 h 2707019"/>
                  <a:gd name="connsiteX31" fmla="*/ 352425 w 2847975"/>
                  <a:gd name="connsiteY31" fmla="*/ 2611769 h 2707019"/>
                  <a:gd name="connsiteX32" fmla="*/ 495300 w 2847975"/>
                  <a:gd name="connsiteY32" fmla="*/ 2630819 h 2707019"/>
                  <a:gd name="connsiteX33" fmla="*/ 542925 w 2847975"/>
                  <a:gd name="connsiteY33" fmla="*/ 2640344 h 2707019"/>
                  <a:gd name="connsiteX34" fmla="*/ 819150 w 2847975"/>
                  <a:gd name="connsiteY34" fmla="*/ 2630819 h 2707019"/>
                  <a:gd name="connsiteX35" fmla="*/ 1076325 w 2847975"/>
                  <a:gd name="connsiteY35" fmla="*/ 2640344 h 2707019"/>
                  <a:gd name="connsiteX36" fmla="*/ 1123950 w 2847975"/>
                  <a:gd name="connsiteY36" fmla="*/ 2649869 h 2707019"/>
                  <a:gd name="connsiteX37" fmla="*/ 1657350 w 2847975"/>
                  <a:gd name="connsiteY37" fmla="*/ 2668919 h 2707019"/>
                  <a:gd name="connsiteX38" fmla="*/ 1838325 w 2847975"/>
                  <a:gd name="connsiteY38" fmla="*/ 2678444 h 2707019"/>
                  <a:gd name="connsiteX39" fmla="*/ 2324100 w 2847975"/>
                  <a:gd name="connsiteY39" fmla="*/ 2697494 h 2707019"/>
                  <a:gd name="connsiteX40" fmla="*/ 2371725 w 2847975"/>
                  <a:gd name="connsiteY40" fmla="*/ 2707019 h 2707019"/>
                  <a:gd name="connsiteX41" fmla="*/ 2514600 w 2847975"/>
                  <a:gd name="connsiteY41" fmla="*/ 2697494 h 2707019"/>
                  <a:gd name="connsiteX42" fmla="*/ 2514600 w 2847975"/>
                  <a:gd name="connsiteY42" fmla="*/ 2697494 h 2707019"/>
                  <a:gd name="connsiteX0" fmla="*/ 2847975 w 2847975"/>
                  <a:gd name="connsiteY0" fmla="*/ 78119 h 2707019"/>
                  <a:gd name="connsiteX1" fmla="*/ 2847975 w 2847975"/>
                  <a:gd name="connsiteY1" fmla="*/ 78119 h 2707019"/>
                  <a:gd name="connsiteX2" fmla="*/ 2009775 w 2847975"/>
                  <a:gd name="connsiteY2" fmla="*/ 78119 h 2707019"/>
                  <a:gd name="connsiteX3" fmla="*/ 1581150 w 2847975"/>
                  <a:gd name="connsiteY3" fmla="*/ 68594 h 2707019"/>
                  <a:gd name="connsiteX4" fmla="*/ 800100 w 2847975"/>
                  <a:gd name="connsiteY4" fmla="*/ 49544 h 2707019"/>
                  <a:gd name="connsiteX5" fmla="*/ 590550 w 2847975"/>
                  <a:gd name="connsiteY5" fmla="*/ 30494 h 2707019"/>
                  <a:gd name="connsiteX6" fmla="*/ 428625 w 2847975"/>
                  <a:gd name="connsiteY6" fmla="*/ 20969 h 2707019"/>
                  <a:gd name="connsiteX7" fmla="*/ 390525 w 2847975"/>
                  <a:gd name="connsiteY7" fmla="*/ 11444 h 2707019"/>
                  <a:gd name="connsiteX8" fmla="*/ 114300 w 2847975"/>
                  <a:gd name="connsiteY8" fmla="*/ 1919 h 2707019"/>
                  <a:gd name="connsiteX9" fmla="*/ 114300 w 2847975"/>
                  <a:gd name="connsiteY9" fmla="*/ 1919 h 2707019"/>
                  <a:gd name="connsiteX10" fmla="*/ 123825 w 2847975"/>
                  <a:gd name="connsiteY10" fmla="*/ 306719 h 2707019"/>
                  <a:gd name="connsiteX11" fmla="*/ 142875 w 2847975"/>
                  <a:gd name="connsiteY11" fmla="*/ 459119 h 2707019"/>
                  <a:gd name="connsiteX12" fmla="*/ 152400 w 2847975"/>
                  <a:gd name="connsiteY12" fmla="*/ 1002044 h 2707019"/>
                  <a:gd name="connsiteX13" fmla="*/ 161925 w 2847975"/>
                  <a:gd name="connsiteY13" fmla="*/ 1383044 h 2707019"/>
                  <a:gd name="connsiteX14" fmla="*/ 171450 w 2847975"/>
                  <a:gd name="connsiteY14" fmla="*/ 1411619 h 2707019"/>
                  <a:gd name="connsiteX15" fmla="*/ 200025 w 2847975"/>
                  <a:gd name="connsiteY15" fmla="*/ 1516394 h 2707019"/>
                  <a:gd name="connsiteX16" fmla="*/ 209550 w 2847975"/>
                  <a:gd name="connsiteY16" fmla="*/ 1544969 h 2707019"/>
                  <a:gd name="connsiteX17" fmla="*/ 180975 w 2847975"/>
                  <a:gd name="connsiteY17" fmla="*/ 1754519 h 2707019"/>
                  <a:gd name="connsiteX18" fmla="*/ 161925 w 2847975"/>
                  <a:gd name="connsiteY18" fmla="*/ 1830719 h 2707019"/>
                  <a:gd name="connsiteX19" fmla="*/ 123825 w 2847975"/>
                  <a:gd name="connsiteY19" fmla="*/ 1925969 h 2707019"/>
                  <a:gd name="connsiteX20" fmla="*/ 85725 w 2847975"/>
                  <a:gd name="connsiteY20" fmla="*/ 2002169 h 2707019"/>
                  <a:gd name="connsiteX21" fmla="*/ 76200 w 2847975"/>
                  <a:gd name="connsiteY21" fmla="*/ 2040269 h 2707019"/>
                  <a:gd name="connsiteX22" fmla="*/ 0 w 2847975"/>
                  <a:gd name="connsiteY22" fmla="*/ 2230769 h 2707019"/>
                  <a:gd name="connsiteX23" fmla="*/ 9525 w 2847975"/>
                  <a:gd name="connsiteY23" fmla="*/ 2259344 h 2707019"/>
                  <a:gd name="connsiteX24" fmla="*/ 76200 w 2847975"/>
                  <a:gd name="connsiteY24" fmla="*/ 2354594 h 2707019"/>
                  <a:gd name="connsiteX25" fmla="*/ 76200 w 2847975"/>
                  <a:gd name="connsiteY25" fmla="*/ 2583194 h 2707019"/>
                  <a:gd name="connsiteX26" fmla="*/ 76200 w 2847975"/>
                  <a:gd name="connsiteY26" fmla="*/ 2583194 h 2707019"/>
                  <a:gd name="connsiteX27" fmla="*/ 76200 w 2847975"/>
                  <a:gd name="connsiteY27" fmla="*/ 2583194 h 2707019"/>
                  <a:gd name="connsiteX28" fmla="*/ 171450 w 2847975"/>
                  <a:gd name="connsiteY28" fmla="*/ 2592719 h 2707019"/>
                  <a:gd name="connsiteX29" fmla="*/ 209550 w 2847975"/>
                  <a:gd name="connsiteY29" fmla="*/ 2602244 h 2707019"/>
                  <a:gd name="connsiteX30" fmla="*/ 352425 w 2847975"/>
                  <a:gd name="connsiteY30" fmla="*/ 2611769 h 2707019"/>
                  <a:gd name="connsiteX31" fmla="*/ 495300 w 2847975"/>
                  <a:gd name="connsiteY31" fmla="*/ 2630819 h 2707019"/>
                  <a:gd name="connsiteX32" fmla="*/ 542925 w 2847975"/>
                  <a:gd name="connsiteY32" fmla="*/ 2640344 h 2707019"/>
                  <a:gd name="connsiteX33" fmla="*/ 819150 w 2847975"/>
                  <a:gd name="connsiteY33" fmla="*/ 2630819 h 2707019"/>
                  <a:gd name="connsiteX34" fmla="*/ 1076325 w 2847975"/>
                  <a:gd name="connsiteY34" fmla="*/ 2640344 h 2707019"/>
                  <a:gd name="connsiteX35" fmla="*/ 1123950 w 2847975"/>
                  <a:gd name="connsiteY35" fmla="*/ 2649869 h 2707019"/>
                  <a:gd name="connsiteX36" fmla="*/ 1657350 w 2847975"/>
                  <a:gd name="connsiteY36" fmla="*/ 2668919 h 2707019"/>
                  <a:gd name="connsiteX37" fmla="*/ 1838325 w 2847975"/>
                  <a:gd name="connsiteY37" fmla="*/ 2678444 h 2707019"/>
                  <a:gd name="connsiteX38" fmla="*/ 2324100 w 2847975"/>
                  <a:gd name="connsiteY38" fmla="*/ 2697494 h 2707019"/>
                  <a:gd name="connsiteX39" fmla="*/ 2371725 w 2847975"/>
                  <a:gd name="connsiteY39" fmla="*/ 2707019 h 2707019"/>
                  <a:gd name="connsiteX40" fmla="*/ 2514600 w 2847975"/>
                  <a:gd name="connsiteY40" fmla="*/ 2697494 h 2707019"/>
                  <a:gd name="connsiteX41" fmla="*/ 2514600 w 2847975"/>
                  <a:gd name="connsiteY41" fmla="*/ 2697494 h 2707019"/>
                  <a:gd name="connsiteX0" fmla="*/ 2847975 w 2847975"/>
                  <a:gd name="connsiteY0" fmla="*/ 78119 h 2707019"/>
                  <a:gd name="connsiteX1" fmla="*/ 2847975 w 2847975"/>
                  <a:gd name="connsiteY1" fmla="*/ 78119 h 2707019"/>
                  <a:gd name="connsiteX2" fmla="*/ 2009775 w 2847975"/>
                  <a:gd name="connsiteY2" fmla="*/ 78119 h 2707019"/>
                  <a:gd name="connsiteX3" fmla="*/ 1581150 w 2847975"/>
                  <a:gd name="connsiteY3" fmla="*/ 68594 h 2707019"/>
                  <a:gd name="connsiteX4" fmla="*/ 800100 w 2847975"/>
                  <a:gd name="connsiteY4" fmla="*/ 49544 h 2707019"/>
                  <a:gd name="connsiteX5" fmla="*/ 590550 w 2847975"/>
                  <a:gd name="connsiteY5" fmla="*/ 30494 h 2707019"/>
                  <a:gd name="connsiteX6" fmla="*/ 428625 w 2847975"/>
                  <a:gd name="connsiteY6" fmla="*/ 20969 h 2707019"/>
                  <a:gd name="connsiteX7" fmla="*/ 390525 w 2847975"/>
                  <a:gd name="connsiteY7" fmla="*/ 11444 h 2707019"/>
                  <a:gd name="connsiteX8" fmla="*/ 114300 w 2847975"/>
                  <a:gd name="connsiteY8" fmla="*/ 1919 h 2707019"/>
                  <a:gd name="connsiteX9" fmla="*/ 114300 w 2847975"/>
                  <a:gd name="connsiteY9" fmla="*/ 1919 h 2707019"/>
                  <a:gd name="connsiteX10" fmla="*/ 123825 w 2847975"/>
                  <a:gd name="connsiteY10" fmla="*/ 306719 h 2707019"/>
                  <a:gd name="connsiteX11" fmla="*/ 142875 w 2847975"/>
                  <a:gd name="connsiteY11" fmla="*/ 459119 h 2707019"/>
                  <a:gd name="connsiteX12" fmla="*/ 152400 w 2847975"/>
                  <a:gd name="connsiteY12" fmla="*/ 1002044 h 2707019"/>
                  <a:gd name="connsiteX13" fmla="*/ 161925 w 2847975"/>
                  <a:gd name="connsiteY13" fmla="*/ 1383044 h 2707019"/>
                  <a:gd name="connsiteX14" fmla="*/ 171450 w 2847975"/>
                  <a:gd name="connsiteY14" fmla="*/ 1411619 h 2707019"/>
                  <a:gd name="connsiteX15" fmla="*/ 200025 w 2847975"/>
                  <a:gd name="connsiteY15" fmla="*/ 1516394 h 2707019"/>
                  <a:gd name="connsiteX16" fmla="*/ 209550 w 2847975"/>
                  <a:gd name="connsiteY16" fmla="*/ 1544969 h 2707019"/>
                  <a:gd name="connsiteX17" fmla="*/ 180975 w 2847975"/>
                  <a:gd name="connsiteY17" fmla="*/ 1754519 h 2707019"/>
                  <a:gd name="connsiteX18" fmla="*/ 161925 w 2847975"/>
                  <a:gd name="connsiteY18" fmla="*/ 1830719 h 2707019"/>
                  <a:gd name="connsiteX19" fmla="*/ 123825 w 2847975"/>
                  <a:gd name="connsiteY19" fmla="*/ 1925969 h 2707019"/>
                  <a:gd name="connsiteX20" fmla="*/ 85725 w 2847975"/>
                  <a:gd name="connsiteY20" fmla="*/ 2002169 h 2707019"/>
                  <a:gd name="connsiteX21" fmla="*/ 76200 w 2847975"/>
                  <a:gd name="connsiteY21" fmla="*/ 2040269 h 2707019"/>
                  <a:gd name="connsiteX22" fmla="*/ 0 w 2847975"/>
                  <a:gd name="connsiteY22" fmla="*/ 2230769 h 2707019"/>
                  <a:gd name="connsiteX23" fmla="*/ 9525 w 2847975"/>
                  <a:gd name="connsiteY23" fmla="*/ 2259344 h 2707019"/>
                  <a:gd name="connsiteX24" fmla="*/ 76200 w 2847975"/>
                  <a:gd name="connsiteY24" fmla="*/ 2354594 h 2707019"/>
                  <a:gd name="connsiteX25" fmla="*/ 76200 w 2847975"/>
                  <a:gd name="connsiteY25" fmla="*/ 2583194 h 2707019"/>
                  <a:gd name="connsiteX26" fmla="*/ 76200 w 2847975"/>
                  <a:gd name="connsiteY26" fmla="*/ 2583194 h 2707019"/>
                  <a:gd name="connsiteX27" fmla="*/ 76200 w 2847975"/>
                  <a:gd name="connsiteY27" fmla="*/ 2583194 h 2707019"/>
                  <a:gd name="connsiteX28" fmla="*/ 171450 w 2847975"/>
                  <a:gd name="connsiteY28" fmla="*/ 2592719 h 2707019"/>
                  <a:gd name="connsiteX29" fmla="*/ 209550 w 2847975"/>
                  <a:gd name="connsiteY29" fmla="*/ 2602244 h 2707019"/>
                  <a:gd name="connsiteX30" fmla="*/ 352425 w 2847975"/>
                  <a:gd name="connsiteY30" fmla="*/ 2611769 h 2707019"/>
                  <a:gd name="connsiteX31" fmla="*/ 495300 w 2847975"/>
                  <a:gd name="connsiteY31" fmla="*/ 2630819 h 2707019"/>
                  <a:gd name="connsiteX32" fmla="*/ 542925 w 2847975"/>
                  <a:gd name="connsiteY32" fmla="*/ 2640344 h 2707019"/>
                  <a:gd name="connsiteX33" fmla="*/ 819150 w 2847975"/>
                  <a:gd name="connsiteY33" fmla="*/ 2630819 h 2707019"/>
                  <a:gd name="connsiteX34" fmla="*/ 1076325 w 2847975"/>
                  <a:gd name="connsiteY34" fmla="*/ 2640344 h 2707019"/>
                  <a:gd name="connsiteX35" fmla="*/ 1123950 w 2847975"/>
                  <a:gd name="connsiteY35" fmla="*/ 2649869 h 2707019"/>
                  <a:gd name="connsiteX36" fmla="*/ 1657350 w 2847975"/>
                  <a:gd name="connsiteY36" fmla="*/ 2668919 h 2707019"/>
                  <a:gd name="connsiteX37" fmla="*/ 1838325 w 2847975"/>
                  <a:gd name="connsiteY37" fmla="*/ 2678444 h 2707019"/>
                  <a:gd name="connsiteX38" fmla="*/ 2324100 w 2847975"/>
                  <a:gd name="connsiteY38" fmla="*/ 2697494 h 2707019"/>
                  <a:gd name="connsiteX39" fmla="*/ 2371725 w 2847975"/>
                  <a:gd name="connsiteY39" fmla="*/ 2707019 h 2707019"/>
                  <a:gd name="connsiteX40" fmla="*/ 2514600 w 2847975"/>
                  <a:gd name="connsiteY40" fmla="*/ 2697494 h 2707019"/>
                  <a:gd name="connsiteX41" fmla="*/ 2514600 w 2847975"/>
                  <a:gd name="connsiteY41" fmla="*/ 2697494 h 2707019"/>
                  <a:gd name="connsiteX0" fmla="*/ 2847975 w 2847975"/>
                  <a:gd name="connsiteY0" fmla="*/ 78119 h 2707019"/>
                  <a:gd name="connsiteX1" fmla="*/ 2847975 w 2847975"/>
                  <a:gd name="connsiteY1" fmla="*/ 78119 h 2707019"/>
                  <a:gd name="connsiteX2" fmla="*/ 2009775 w 2847975"/>
                  <a:gd name="connsiteY2" fmla="*/ 78119 h 2707019"/>
                  <a:gd name="connsiteX3" fmla="*/ 1581150 w 2847975"/>
                  <a:gd name="connsiteY3" fmla="*/ 68594 h 2707019"/>
                  <a:gd name="connsiteX4" fmla="*/ 800100 w 2847975"/>
                  <a:gd name="connsiteY4" fmla="*/ 49544 h 2707019"/>
                  <a:gd name="connsiteX5" fmla="*/ 590550 w 2847975"/>
                  <a:gd name="connsiteY5" fmla="*/ 30494 h 2707019"/>
                  <a:gd name="connsiteX6" fmla="*/ 428625 w 2847975"/>
                  <a:gd name="connsiteY6" fmla="*/ 20969 h 2707019"/>
                  <a:gd name="connsiteX7" fmla="*/ 390525 w 2847975"/>
                  <a:gd name="connsiteY7" fmla="*/ 11444 h 2707019"/>
                  <a:gd name="connsiteX8" fmla="*/ 114300 w 2847975"/>
                  <a:gd name="connsiteY8" fmla="*/ 1919 h 2707019"/>
                  <a:gd name="connsiteX9" fmla="*/ 114300 w 2847975"/>
                  <a:gd name="connsiteY9" fmla="*/ 1919 h 2707019"/>
                  <a:gd name="connsiteX10" fmla="*/ 123825 w 2847975"/>
                  <a:gd name="connsiteY10" fmla="*/ 306719 h 2707019"/>
                  <a:gd name="connsiteX11" fmla="*/ 142875 w 2847975"/>
                  <a:gd name="connsiteY11" fmla="*/ 459119 h 2707019"/>
                  <a:gd name="connsiteX12" fmla="*/ 152400 w 2847975"/>
                  <a:gd name="connsiteY12" fmla="*/ 1002044 h 2707019"/>
                  <a:gd name="connsiteX13" fmla="*/ 161925 w 2847975"/>
                  <a:gd name="connsiteY13" fmla="*/ 1383044 h 2707019"/>
                  <a:gd name="connsiteX14" fmla="*/ 171450 w 2847975"/>
                  <a:gd name="connsiteY14" fmla="*/ 1411619 h 2707019"/>
                  <a:gd name="connsiteX15" fmla="*/ 200025 w 2847975"/>
                  <a:gd name="connsiteY15" fmla="*/ 1516394 h 2707019"/>
                  <a:gd name="connsiteX16" fmla="*/ 209550 w 2847975"/>
                  <a:gd name="connsiteY16" fmla="*/ 1544969 h 2707019"/>
                  <a:gd name="connsiteX17" fmla="*/ 180975 w 2847975"/>
                  <a:gd name="connsiteY17" fmla="*/ 1754519 h 2707019"/>
                  <a:gd name="connsiteX18" fmla="*/ 161925 w 2847975"/>
                  <a:gd name="connsiteY18" fmla="*/ 1830719 h 2707019"/>
                  <a:gd name="connsiteX19" fmla="*/ 123825 w 2847975"/>
                  <a:gd name="connsiteY19" fmla="*/ 1925969 h 2707019"/>
                  <a:gd name="connsiteX20" fmla="*/ 85725 w 2847975"/>
                  <a:gd name="connsiteY20" fmla="*/ 2002169 h 2707019"/>
                  <a:gd name="connsiteX21" fmla="*/ 76200 w 2847975"/>
                  <a:gd name="connsiteY21" fmla="*/ 2040269 h 2707019"/>
                  <a:gd name="connsiteX22" fmla="*/ 0 w 2847975"/>
                  <a:gd name="connsiteY22" fmla="*/ 2230769 h 2707019"/>
                  <a:gd name="connsiteX23" fmla="*/ 9525 w 2847975"/>
                  <a:gd name="connsiteY23" fmla="*/ 2259344 h 2707019"/>
                  <a:gd name="connsiteX24" fmla="*/ 76200 w 2847975"/>
                  <a:gd name="connsiteY24" fmla="*/ 2354594 h 2707019"/>
                  <a:gd name="connsiteX25" fmla="*/ 76200 w 2847975"/>
                  <a:gd name="connsiteY25" fmla="*/ 2583194 h 2707019"/>
                  <a:gd name="connsiteX26" fmla="*/ 76200 w 2847975"/>
                  <a:gd name="connsiteY26" fmla="*/ 2583194 h 2707019"/>
                  <a:gd name="connsiteX27" fmla="*/ 76200 w 2847975"/>
                  <a:gd name="connsiteY27" fmla="*/ 2583194 h 2707019"/>
                  <a:gd name="connsiteX28" fmla="*/ 171450 w 2847975"/>
                  <a:gd name="connsiteY28" fmla="*/ 2592719 h 2707019"/>
                  <a:gd name="connsiteX29" fmla="*/ 209550 w 2847975"/>
                  <a:gd name="connsiteY29" fmla="*/ 2602244 h 2707019"/>
                  <a:gd name="connsiteX30" fmla="*/ 352425 w 2847975"/>
                  <a:gd name="connsiteY30" fmla="*/ 2611769 h 2707019"/>
                  <a:gd name="connsiteX31" fmla="*/ 495300 w 2847975"/>
                  <a:gd name="connsiteY31" fmla="*/ 2630819 h 2707019"/>
                  <a:gd name="connsiteX32" fmla="*/ 542925 w 2847975"/>
                  <a:gd name="connsiteY32" fmla="*/ 2640344 h 2707019"/>
                  <a:gd name="connsiteX33" fmla="*/ 819150 w 2847975"/>
                  <a:gd name="connsiteY33" fmla="*/ 2630819 h 2707019"/>
                  <a:gd name="connsiteX34" fmla="*/ 1076325 w 2847975"/>
                  <a:gd name="connsiteY34" fmla="*/ 2640344 h 2707019"/>
                  <a:gd name="connsiteX35" fmla="*/ 1123950 w 2847975"/>
                  <a:gd name="connsiteY35" fmla="*/ 2649869 h 2707019"/>
                  <a:gd name="connsiteX36" fmla="*/ 1657350 w 2847975"/>
                  <a:gd name="connsiteY36" fmla="*/ 2668919 h 2707019"/>
                  <a:gd name="connsiteX37" fmla="*/ 1838325 w 2847975"/>
                  <a:gd name="connsiteY37" fmla="*/ 2678444 h 2707019"/>
                  <a:gd name="connsiteX38" fmla="*/ 2324100 w 2847975"/>
                  <a:gd name="connsiteY38" fmla="*/ 2697494 h 2707019"/>
                  <a:gd name="connsiteX39" fmla="*/ 2371725 w 2847975"/>
                  <a:gd name="connsiteY39" fmla="*/ 2707019 h 2707019"/>
                  <a:gd name="connsiteX40" fmla="*/ 2514600 w 2847975"/>
                  <a:gd name="connsiteY40" fmla="*/ 2697494 h 2707019"/>
                  <a:gd name="connsiteX41" fmla="*/ 2514600 w 2847975"/>
                  <a:gd name="connsiteY41" fmla="*/ 2697494 h 2707019"/>
                  <a:gd name="connsiteX0" fmla="*/ 2847975 w 2847975"/>
                  <a:gd name="connsiteY0" fmla="*/ 78119 h 2707019"/>
                  <a:gd name="connsiteX1" fmla="*/ 2847975 w 2847975"/>
                  <a:gd name="connsiteY1" fmla="*/ 78119 h 2707019"/>
                  <a:gd name="connsiteX2" fmla="*/ 2009775 w 2847975"/>
                  <a:gd name="connsiteY2" fmla="*/ 78119 h 2707019"/>
                  <a:gd name="connsiteX3" fmla="*/ 1581150 w 2847975"/>
                  <a:gd name="connsiteY3" fmla="*/ 68594 h 2707019"/>
                  <a:gd name="connsiteX4" fmla="*/ 800100 w 2847975"/>
                  <a:gd name="connsiteY4" fmla="*/ 49544 h 2707019"/>
                  <a:gd name="connsiteX5" fmla="*/ 590550 w 2847975"/>
                  <a:gd name="connsiteY5" fmla="*/ 30494 h 2707019"/>
                  <a:gd name="connsiteX6" fmla="*/ 428625 w 2847975"/>
                  <a:gd name="connsiteY6" fmla="*/ 20969 h 2707019"/>
                  <a:gd name="connsiteX7" fmla="*/ 390525 w 2847975"/>
                  <a:gd name="connsiteY7" fmla="*/ 11444 h 2707019"/>
                  <a:gd name="connsiteX8" fmla="*/ 114300 w 2847975"/>
                  <a:gd name="connsiteY8" fmla="*/ 1919 h 2707019"/>
                  <a:gd name="connsiteX9" fmla="*/ 114300 w 2847975"/>
                  <a:gd name="connsiteY9" fmla="*/ 1919 h 2707019"/>
                  <a:gd name="connsiteX10" fmla="*/ 123825 w 2847975"/>
                  <a:gd name="connsiteY10" fmla="*/ 306719 h 2707019"/>
                  <a:gd name="connsiteX11" fmla="*/ 142875 w 2847975"/>
                  <a:gd name="connsiteY11" fmla="*/ 459119 h 2707019"/>
                  <a:gd name="connsiteX12" fmla="*/ 152400 w 2847975"/>
                  <a:gd name="connsiteY12" fmla="*/ 1002044 h 2707019"/>
                  <a:gd name="connsiteX13" fmla="*/ 161925 w 2847975"/>
                  <a:gd name="connsiteY13" fmla="*/ 1383044 h 2707019"/>
                  <a:gd name="connsiteX14" fmla="*/ 171450 w 2847975"/>
                  <a:gd name="connsiteY14" fmla="*/ 1411619 h 2707019"/>
                  <a:gd name="connsiteX15" fmla="*/ 200025 w 2847975"/>
                  <a:gd name="connsiteY15" fmla="*/ 1516394 h 2707019"/>
                  <a:gd name="connsiteX16" fmla="*/ 209550 w 2847975"/>
                  <a:gd name="connsiteY16" fmla="*/ 1544969 h 2707019"/>
                  <a:gd name="connsiteX17" fmla="*/ 180975 w 2847975"/>
                  <a:gd name="connsiteY17" fmla="*/ 1754519 h 2707019"/>
                  <a:gd name="connsiteX18" fmla="*/ 161925 w 2847975"/>
                  <a:gd name="connsiteY18" fmla="*/ 1830719 h 2707019"/>
                  <a:gd name="connsiteX19" fmla="*/ 123825 w 2847975"/>
                  <a:gd name="connsiteY19" fmla="*/ 1925969 h 2707019"/>
                  <a:gd name="connsiteX20" fmla="*/ 85725 w 2847975"/>
                  <a:gd name="connsiteY20" fmla="*/ 2002169 h 2707019"/>
                  <a:gd name="connsiteX21" fmla="*/ 76200 w 2847975"/>
                  <a:gd name="connsiteY21" fmla="*/ 2040269 h 2707019"/>
                  <a:gd name="connsiteX22" fmla="*/ 0 w 2847975"/>
                  <a:gd name="connsiteY22" fmla="*/ 2230769 h 2707019"/>
                  <a:gd name="connsiteX23" fmla="*/ 9525 w 2847975"/>
                  <a:gd name="connsiteY23" fmla="*/ 2259344 h 2707019"/>
                  <a:gd name="connsiteX24" fmla="*/ 76200 w 2847975"/>
                  <a:gd name="connsiteY24" fmla="*/ 2354594 h 2707019"/>
                  <a:gd name="connsiteX25" fmla="*/ 76200 w 2847975"/>
                  <a:gd name="connsiteY25" fmla="*/ 2583194 h 2707019"/>
                  <a:gd name="connsiteX26" fmla="*/ 76200 w 2847975"/>
                  <a:gd name="connsiteY26" fmla="*/ 2583194 h 2707019"/>
                  <a:gd name="connsiteX27" fmla="*/ 76200 w 2847975"/>
                  <a:gd name="connsiteY27" fmla="*/ 2583194 h 2707019"/>
                  <a:gd name="connsiteX28" fmla="*/ 171450 w 2847975"/>
                  <a:gd name="connsiteY28" fmla="*/ 2592719 h 2707019"/>
                  <a:gd name="connsiteX29" fmla="*/ 209550 w 2847975"/>
                  <a:gd name="connsiteY29" fmla="*/ 2602244 h 2707019"/>
                  <a:gd name="connsiteX30" fmla="*/ 352425 w 2847975"/>
                  <a:gd name="connsiteY30" fmla="*/ 2611769 h 2707019"/>
                  <a:gd name="connsiteX31" fmla="*/ 495300 w 2847975"/>
                  <a:gd name="connsiteY31" fmla="*/ 2630819 h 2707019"/>
                  <a:gd name="connsiteX32" fmla="*/ 542925 w 2847975"/>
                  <a:gd name="connsiteY32" fmla="*/ 2640344 h 2707019"/>
                  <a:gd name="connsiteX33" fmla="*/ 819150 w 2847975"/>
                  <a:gd name="connsiteY33" fmla="*/ 2630819 h 2707019"/>
                  <a:gd name="connsiteX34" fmla="*/ 1076325 w 2847975"/>
                  <a:gd name="connsiteY34" fmla="*/ 2640344 h 2707019"/>
                  <a:gd name="connsiteX35" fmla="*/ 1123950 w 2847975"/>
                  <a:gd name="connsiteY35" fmla="*/ 2649869 h 2707019"/>
                  <a:gd name="connsiteX36" fmla="*/ 1657350 w 2847975"/>
                  <a:gd name="connsiteY36" fmla="*/ 2668919 h 2707019"/>
                  <a:gd name="connsiteX37" fmla="*/ 1838325 w 2847975"/>
                  <a:gd name="connsiteY37" fmla="*/ 2678444 h 2707019"/>
                  <a:gd name="connsiteX38" fmla="*/ 2324100 w 2847975"/>
                  <a:gd name="connsiteY38" fmla="*/ 2697494 h 2707019"/>
                  <a:gd name="connsiteX39" fmla="*/ 2371725 w 2847975"/>
                  <a:gd name="connsiteY39" fmla="*/ 2707019 h 2707019"/>
                  <a:gd name="connsiteX40" fmla="*/ 2514600 w 2847975"/>
                  <a:gd name="connsiteY40" fmla="*/ 2697494 h 2707019"/>
                  <a:gd name="connsiteX41" fmla="*/ 2514600 w 2847975"/>
                  <a:gd name="connsiteY41" fmla="*/ 2697494 h 2707019"/>
                  <a:gd name="connsiteX0" fmla="*/ 2847975 w 2847975"/>
                  <a:gd name="connsiteY0" fmla="*/ 78119 h 2707019"/>
                  <a:gd name="connsiteX1" fmla="*/ 2847975 w 2847975"/>
                  <a:gd name="connsiteY1" fmla="*/ 78119 h 2707019"/>
                  <a:gd name="connsiteX2" fmla="*/ 2009775 w 2847975"/>
                  <a:gd name="connsiteY2" fmla="*/ 78119 h 2707019"/>
                  <a:gd name="connsiteX3" fmla="*/ 1581150 w 2847975"/>
                  <a:gd name="connsiteY3" fmla="*/ 68594 h 2707019"/>
                  <a:gd name="connsiteX4" fmla="*/ 800100 w 2847975"/>
                  <a:gd name="connsiteY4" fmla="*/ 49544 h 2707019"/>
                  <a:gd name="connsiteX5" fmla="*/ 590550 w 2847975"/>
                  <a:gd name="connsiteY5" fmla="*/ 30494 h 2707019"/>
                  <a:gd name="connsiteX6" fmla="*/ 428625 w 2847975"/>
                  <a:gd name="connsiteY6" fmla="*/ 20969 h 2707019"/>
                  <a:gd name="connsiteX7" fmla="*/ 390525 w 2847975"/>
                  <a:gd name="connsiteY7" fmla="*/ 11444 h 2707019"/>
                  <a:gd name="connsiteX8" fmla="*/ 114300 w 2847975"/>
                  <a:gd name="connsiteY8" fmla="*/ 1919 h 2707019"/>
                  <a:gd name="connsiteX9" fmla="*/ 114300 w 2847975"/>
                  <a:gd name="connsiteY9" fmla="*/ 1919 h 2707019"/>
                  <a:gd name="connsiteX10" fmla="*/ 123825 w 2847975"/>
                  <a:gd name="connsiteY10" fmla="*/ 306719 h 2707019"/>
                  <a:gd name="connsiteX11" fmla="*/ 142875 w 2847975"/>
                  <a:gd name="connsiteY11" fmla="*/ 459119 h 2707019"/>
                  <a:gd name="connsiteX12" fmla="*/ 152400 w 2847975"/>
                  <a:gd name="connsiteY12" fmla="*/ 1002044 h 2707019"/>
                  <a:gd name="connsiteX13" fmla="*/ 161925 w 2847975"/>
                  <a:gd name="connsiteY13" fmla="*/ 1383044 h 2707019"/>
                  <a:gd name="connsiteX14" fmla="*/ 171450 w 2847975"/>
                  <a:gd name="connsiteY14" fmla="*/ 1411619 h 2707019"/>
                  <a:gd name="connsiteX15" fmla="*/ 200025 w 2847975"/>
                  <a:gd name="connsiteY15" fmla="*/ 1516394 h 2707019"/>
                  <a:gd name="connsiteX16" fmla="*/ 209550 w 2847975"/>
                  <a:gd name="connsiteY16" fmla="*/ 1544969 h 2707019"/>
                  <a:gd name="connsiteX17" fmla="*/ 180975 w 2847975"/>
                  <a:gd name="connsiteY17" fmla="*/ 1754519 h 2707019"/>
                  <a:gd name="connsiteX18" fmla="*/ 161925 w 2847975"/>
                  <a:gd name="connsiteY18" fmla="*/ 1830719 h 2707019"/>
                  <a:gd name="connsiteX19" fmla="*/ 123825 w 2847975"/>
                  <a:gd name="connsiteY19" fmla="*/ 1925969 h 2707019"/>
                  <a:gd name="connsiteX20" fmla="*/ 85725 w 2847975"/>
                  <a:gd name="connsiteY20" fmla="*/ 2002169 h 2707019"/>
                  <a:gd name="connsiteX21" fmla="*/ 76200 w 2847975"/>
                  <a:gd name="connsiteY21" fmla="*/ 2040269 h 2707019"/>
                  <a:gd name="connsiteX22" fmla="*/ 0 w 2847975"/>
                  <a:gd name="connsiteY22" fmla="*/ 2230769 h 2707019"/>
                  <a:gd name="connsiteX23" fmla="*/ 9525 w 2847975"/>
                  <a:gd name="connsiteY23" fmla="*/ 2259344 h 2707019"/>
                  <a:gd name="connsiteX24" fmla="*/ 76200 w 2847975"/>
                  <a:gd name="connsiteY24" fmla="*/ 2354594 h 2707019"/>
                  <a:gd name="connsiteX25" fmla="*/ 76200 w 2847975"/>
                  <a:gd name="connsiteY25" fmla="*/ 2583194 h 2707019"/>
                  <a:gd name="connsiteX26" fmla="*/ 76200 w 2847975"/>
                  <a:gd name="connsiteY26" fmla="*/ 2583194 h 2707019"/>
                  <a:gd name="connsiteX27" fmla="*/ 76200 w 2847975"/>
                  <a:gd name="connsiteY27" fmla="*/ 2583194 h 2707019"/>
                  <a:gd name="connsiteX28" fmla="*/ 171450 w 2847975"/>
                  <a:gd name="connsiteY28" fmla="*/ 2592719 h 2707019"/>
                  <a:gd name="connsiteX29" fmla="*/ 209550 w 2847975"/>
                  <a:gd name="connsiteY29" fmla="*/ 2602244 h 2707019"/>
                  <a:gd name="connsiteX30" fmla="*/ 352425 w 2847975"/>
                  <a:gd name="connsiteY30" fmla="*/ 2611769 h 2707019"/>
                  <a:gd name="connsiteX31" fmla="*/ 495300 w 2847975"/>
                  <a:gd name="connsiteY31" fmla="*/ 2630819 h 2707019"/>
                  <a:gd name="connsiteX32" fmla="*/ 542925 w 2847975"/>
                  <a:gd name="connsiteY32" fmla="*/ 2640344 h 2707019"/>
                  <a:gd name="connsiteX33" fmla="*/ 819150 w 2847975"/>
                  <a:gd name="connsiteY33" fmla="*/ 2630819 h 2707019"/>
                  <a:gd name="connsiteX34" fmla="*/ 1076325 w 2847975"/>
                  <a:gd name="connsiteY34" fmla="*/ 2640344 h 2707019"/>
                  <a:gd name="connsiteX35" fmla="*/ 1123950 w 2847975"/>
                  <a:gd name="connsiteY35" fmla="*/ 2649869 h 2707019"/>
                  <a:gd name="connsiteX36" fmla="*/ 1657350 w 2847975"/>
                  <a:gd name="connsiteY36" fmla="*/ 2668919 h 2707019"/>
                  <a:gd name="connsiteX37" fmla="*/ 1838325 w 2847975"/>
                  <a:gd name="connsiteY37" fmla="*/ 2678444 h 2707019"/>
                  <a:gd name="connsiteX38" fmla="*/ 2324100 w 2847975"/>
                  <a:gd name="connsiteY38" fmla="*/ 2697494 h 2707019"/>
                  <a:gd name="connsiteX39" fmla="*/ 2371725 w 2847975"/>
                  <a:gd name="connsiteY39" fmla="*/ 2707019 h 2707019"/>
                  <a:gd name="connsiteX40" fmla="*/ 2514600 w 2847975"/>
                  <a:gd name="connsiteY40" fmla="*/ 2697494 h 2707019"/>
                  <a:gd name="connsiteX41" fmla="*/ 2514600 w 2847975"/>
                  <a:gd name="connsiteY41" fmla="*/ 2697494 h 2707019"/>
                  <a:gd name="connsiteX0" fmla="*/ 2847975 w 2847975"/>
                  <a:gd name="connsiteY0" fmla="*/ 78119 h 2707019"/>
                  <a:gd name="connsiteX1" fmla="*/ 2847975 w 2847975"/>
                  <a:gd name="connsiteY1" fmla="*/ 78119 h 2707019"/>
                  <a:gd name="connsiteX2" fmla="*/ 2009775 w 2847975"/>
                  <a:gd name="connsiteY2" fmla="*/ 78119 h 2707019"/>
                  <a:gd name="connsiteX3" fmla="*/ 1581150 w 2847975"/>
                  <a:gd name="connsiteY3" fmla="*/ 68594 h 2707019"/>
                  <a:gd name="connsiteX4" fmla="*/ 800100 w 2847975"/>
                  <a:gd name="connsiteY4" fmla="*/ 49544 h 2707019"/>
                  <a:gd name="connsiteX5" fmla="*/ 590550 w 2847975"/>
                  <a:gd name="connsiteY5" fmla="*/ 30494 h 2707019"/>
                  <a:gd name="connsiteX6" fmla="*/ 428625 w 2847975"/>
                  <a:gd name="connsiteY6" fmla="*/ 20969 h 2707019"/>
                  <a:gd name="connsiteX7" fmla="*/ 390525 w 2847975"/>
                  <a:gd name="connsiteY7" fmla="*/ 11444 h 2707019"/>
                  <a:gd name="connsiteX8" fmla="*/ 114300 w 2847975"/>
                  <a:gd name="connsiteY8" fmla="*/ 1919 h 2707019"/>
                  <a:gd name="connsiteX9" fmla="*/ 114300 w 2847975"/>
                  <a:gd name="connsiteY9" fmla="*/ 1919 h 2707019"/>
                  <a:gd name="connsiteX10" fmla="*/ 123825 w 2847975"/>
                  <a:gd name="connsiteY10" fmla="*/ 306719 h 2707019"/>
                  <a:gd name="connsiteX11" fmla="*/ 142875 w 2847975"/>
                  <a:gd name="connsiteY11" fmla="*/ 459119 h 2707019"/>
                  <a:gd name="connsiteX12" fmla="*/ 152400 w 2847975"/>
                  <a:gd name="connsiteY12" fmla="*/ 1002044 h 2707019"/>
                  <a:gd name="connsiteX13" fmla="*/ 161925 w 2847975"/>
                  <a:gd name="connsiteY13" fmla="*/ 1383044 h 2707019"/>
                  <a:gd name="connsiteX14" fmla="*/ 171450 w 2847975"/>
                  <a:gd name="connsiteY14" fmla="*/ 1411619 h 2707019"/>
                  <a:gd name="connsiteX15" fmla="*/ 200025 w 2847975"/>
                  <a:gd name="connsiteY15" fmla="*/ 1516394 h 2707019"/>
                  <a:gd name="connsiteX16" fmla="*/ 209550 w 2847975"/>
                  <a:gd name="connsiteY16" fmla="*/ 1544969 h 2707019"/>
                  <a:gd name="connsiteX17" fmla="*/ 180975 w 2847975"/>
                  <a:gd name="connsiteY17" fmla="*/ 1754519 h 2707019"/>
                  <a:gd name="connsiteX18" fmla="*/ 161925 w 2847975"/>
                  <a:gd name="connsiteY18" fmla="*/ 1830719 h 2707019"/>
                  <a:gd name="connsiteX19" fmla="*/ 123825 w 2847975"/>
                  <a:gd name="connsiteY19" fmla="*/ 1925969 h 2707019"/>
                  <a:gd name="connsiteX20" fmla="*/ 85725 w 2847975"/>
                  <a:gd name="connsiteY20" fmla="*/ 2002169 h 2707019"/>
                  <a:gd name="connsiteX21" fmla="*/ 76200 w 2847975"/>
                  <a:gd name="connsiteY21" fmla="*/ 2040269 h 2707019"/>
                  <a:gd name="connsiteX22" fmla="*/ 0 w 2847975"/>
                  <a:gd name="connsiteY22" fmla="*/ 2230769 h 2707019"/>
                  <a:gd name="connsiteX23" fmla="*/ 9525 w 2847975"/>
                  <a:gd name="connsiteY23" fmla="*/ 2259344 h 2707019"/>
                  <a:gd name="connsiteX24" fmla="*/ 76200 w 2847975"/>
                  <a:gd name="connsiteY24" fmla="*/ 2354594 h 2707019"/>
                  <a:gd name="connsiteX25" fmla="*/ 76200 w 2847975"/>
                  <a:gd name="connsiteY25" fmla="*/ 2583194 h 2707019"/>
                  <a:gd name="connsiteX26" fmla="*/ 76200 w 2847975"/>
                  <a:gd name="connsiteY26" fmla="*/ 2583194 h 2707019"/>
                  <a:gd name="connsiteX27" fmla="*/ 76200 w 2847975"/>
                  <a:gd name="connsiteY27" fmla="*/ 2583194 h 2707019"/>
                  <a:gd name="connsiteX28" fmla="*/ 171450 w 2847975"/>
                  <a:gd name="connsiteY28" fmla="*/ 2592719 h 2707019"/>
                  <a:gd name="connsiteX29" fmla="*/ 209550 w 2847975"/>
                  <a:gd name="connsiteY29" fmla="*/ 2602244 h 2707019"/>
                  <a:gd name="connsiteX30" fmla="*/ 352425 w 2847975"/>
                  <a:gd name="connsiteY30" fmla="*/ 2611769 h 2707019"/>
                  <a:gd name="connsiteX31" fmla="*/ 495300 w 2847975"/>
                  <a:gd name="connsiteY31" fmla="*/ 2630819 h 2707019"/>
                  <a:gd name="connsiteX32" fmla="*/ 542925 w 2847975"/>
                  <a:gd name="connsiteY32" fmla="*/ 2640344 h 2707019"/>
                  <a:gd name="connsiteX33" fmla="*/ 819150 w 2847975"/>
                  <a:gd name="connsiteY33" fmla="*/ 2630819 h 2707019"/>
                  <a:gd name="connsiteX34" fmla="*/ 1076325 w 2847975"/>
                  <a:gd name="connsiteY34" fmla="*/ 2640344 h 2707019"/>
                  <a:gd name="connsiteX35" fmla="*/ 1123950 w 2847975"/>
                  <a:gd name="connsiteY35" fmla="*/ 2649869 h 2707019"/>
                  <a:gd name="connsiteX36" fmla="*/ 1657350 w 2847975"/>
                  <a:gd name="connsiteY36" fmla="*/ 2668919 h 2707019"/>
                  <a:gd name="connsiteX37" fmla="*/ 1838325 w 2847975"/>
                  <a:gd name="connsiteY37" fmla="*/ 2678444 h 2707019"/>
                  <a:gd name="connsiteX38" fmla="*/ 2324100 w 2847975"/>
                  <a:gd name="connsiteY38" fmla="*/ 2697494 h 2707019"/>
                  <a:gd name="connsiteX39" fmla="*/ 2371725 w 2847975"/>
                  <a:gd name="connsiteY39" fmla="*/ 2707019 h 2707019"/>
                  <a:gd name="connsiteX40" fmla="*/ 2514600 w 2847975"/>
                  <a:gd name="connsiteY40" fmla="*/ 2697494 h 2707019"/>
                  <a:gd name="connsiteX41" fmla="*/ 2514600 w 2847975"/>
                  <a:gd name="connsiteY41" fmla="*/ 2697494 h 2707019"/>
                  <a:gd name="connsiteX0" fmla="*/ 2847975 w 2847975"/>
                  <a:gd name="connsiteY0" fmla="*/ 78119 h 2707019"/>
                  <a:gd name="connsiteX1" fmla="*/ 2847975 w 2847975"/>
                  <a:gd name="connsiteY1" fmla="*/ 78119 h 2707019"/>
                  <a:gd name="connsiteX2" fmla="*/ 2009775 w 2847975"/>
                  <a:gd name="connsiteY2" fmla="*/ 78119 h 2707019"/>
                  <a:gd name="connsiteX3" fmla="*/ 1581150 w 2847975"/>
                  <a:gd name="connsiteY3" fmla="*/ 68594 h 2707019"/>
                  <a:gd name="connsiteX4" fmla="*/ 800100 w 2847975"/>
                  <a:gd name="connsiteY4" fmla="*/ 49544 h 2707019"/>
                  <a:gd name="connsiteX5" fmla="*/ 590550 w 2847975"/>
                  <a:gd name="connsiteY5" fmla="*/ 30494 h 2707019"/>
                  <a:gd name="connsiteX6" fmla="*/ 428625 w 2847975"/>
                  <a:gd name="connsiteY6" fmla="*/ 20969 h 2707019"/>
                  <a:gd name="connsiteX7" fmla="*/ 390525 w 2847975"/>
                  <a:gd name="connsiteY7" fmla="*/ 11444 h 2707019"/>
                  <a:gd name="connsiteX8" fmla="*/ 114300 w 2847975"/>
                  <a:gd name="connsiteY8" fmla="*/ 1919 h 2707019"/>
                  <a:gd name="connsiteX9" fmla="*/ 114300 w 2847975"/>
                  <a:gd name="connsiteY9" fmla="*/ 1919 h 2707019"/>
                  <a:gd name="connsiteX10" fmla="*/ 123825 w 2847975"/>
                  <a:gd name="connsiteY10" fmla="*/ 200532 h 2707019"/>
                  <a:gd name="connsiteX11" fmla="*/ 142875 w 2847975"/>
                  <a:gd name="connsiteY11" fmla="*/ 459119 h 2707019"/>
                  <a:gd name="connsiteX12" fmla="*/ 152400 w 2847975"/>
                  <a:gd name="connsiteY12" fmla="*/ 1002044 h 2707019"/>
                  <a:gd name="connsiteX13" fmla="*/ 161925 w 2847975"/>
                  <a:gd name="connsiteY13" fmla="*/ 1383044 h 2707019"/>
                  <a:gd name="connsiteX14" fmla="*/ 171450 w 2847975"/>
                  <a:gd name="connsiteY14" fmla="*/ 1411619 h 2707019"/>
                  <a:gd name="connsiteX15" fmla="*/ 200025 w 2847975"/>
                  <a:gd name="connsiteY15" fmla="*/ 1516394 h 2707019"/>
                  <a:gd name="connsiteX16" fmla="*/ 209550 w 2847975"/>
                  <a:gd name="connsiteY16" fmla="*/ 1544969 h 2707019"/>
                  <a:gd name="connsiteX17" fmla="*/ 180975 w 2847975"/>
                  <a:gd name="connsiteY17" fmla="*/ 1754519 h 2707019"/>
                  <a:gd name="connsiteX18" fmla="*/ 161925 w 2847975"/>
                  <a:gd name="connsiteY18" fmla="*/ 1830719 h 2707019"/>
                  <a:gd name="connsiteX19" fmla="*/ 123825 w 2847975"/>
                  <a:gd name="connsiteY19" fmla="*/ 1925969 h 2707019"/>
                  <a:gd name="connsiteX20" fmla="*/ 85725 w 2847975"/>
                  <a:gd name="connsiteY20" fmla="*/ 2002169 h 2707019"/>
                  <a:gd name="connsiteX21" fmla="*/ 76200 w 2847975"/>
                  <a:gd name="connsiteY21" fmla="*/ 2040269 h 2707019"/>
                  <a:gd name="connsiteX22" fmla="*/ 0 w 2847975"/>
                  <a:gd name="connsiteY22" fmla="*/ 2230769 h 2707019"/>
                  <a:gd name="connsiteX23" fmla="*/ 9525 w 2847975"/>
                  <a:gd name="connsiteY23" fmla="*/ 2259344 h 2707019"/>
                  <a:gd name="connsiteX24" fmla="*/ 76200 w 2847975"/>
                  <a:gd name="connsiteY24" fmla="*/ 2354594 h 2707019"/>
                  <a:gd name="connsiteX25" fmla="*/ 76200 w 2847975"/>
                  <a:gd name="connsiteY25" fmla="*/ 2583194 h 2707019"/>
                  <a:gd name="connsiteX26" fmla="*/ 76200 w 2847975"/>
                  <a:gd name="connsiteY26" fmla="*/ 2583194 h 2707019"/>
                  <a:gd name="connsiteX27" fmla="*/ 76200 w 2847975"/>
                  <a:gd name="connsiteY27" fmla="*/ 2583194 h 2707019"/>
                  <a:gd name="connsiteX28" fmla="*/ 171450 w 2847975"/>
                  <a:gd name="connsiteY28" fmla="*/ 2592719 h 2707019"/>
                  <a:gd name="connsiteX29" fmla="*/ 209550 w 2847975"/>
                  <a:gd name="connsiteY29" fmla="*/ 2602244 h 2707019"/>
                  <a:gd name="connsiteX30" fmla="*/ 352425 w 2847975"/>
                  <a:gd name="connsiteY30" fmla="*/ 2611769 h 2707019"/>
                  <a:gd name="connsiteX31" fmla="*/ 495300 w 2847975"/>
                  <a:gd name="connsiteY31" fmla="*/ 2630819 h 2707019"/>
                  <a:gd name="connsiteX32" fmla="*/ 542925 w 2847975"/>
                  <a:gd name="connsiteY32" fmla="*/ 2640344 h 2707019"/>
                  <a:gd name="connsiteX33" fmla="*/ 819150 w 2847975"/>
                  <a:gd name="connsiteY33" fmla="*/ 2630819 h 2707019"/>
                  <a:gd name="connsiteX34" fmla="*/ 1076325 w 2847975"/>
                  <a:gd name="connsiteY34" fmla="*/ 2640344 h 2707019"/>
                  <a:gd name="connsiteX35" fmla="*/ 1123950 w 2847975"/>
                  <a:gd name="connsiteY35" fmla="*/ 2649869 h 2707019"/>
                  <a:gd name="connsiteX36" fmla="*/ 1657350 w 2847975"/>
                  <a:gd name="connsiteY36" fmla="*/ 2668919 h 2707019"/>
                  <a:gd name="connsiteX37" fmla="*/ 1838325 w 2847975"/>
                  <a:gd name="connsiteY37" fmla="*/ 2678444 h 2707019"/>
                  <a:gd name="connsiteX38" fmla="*/ 2324100 w 2847975"/>
                  <a:gd name="connsiteY38" fmla="*/ 2697494 h 2707019"/>
                  <a:gd name="connsiteX39" fmla="*/ 2371725 w 2847975"/>
                  <a:gd name="connsiteY39" fmla="*/ 2707019 h 2707019"/>
                  <a:gd name="connsiteX40" fmla="*/ 2514600 w 2847975"/>
                  <a:gd name="connsiteY40" fmla="*/ 2697494 h 2707019"/>
                  <a:gd name="connsiteX41" fmla="*/ 2514600 w 2847975"/>
                  <a:gd name="connsiteY41" fmla="*/ 2697494 h 2707019"/>
                  <a:gd name="connsiteX0" fmla="*/ 2847975 w 2847975"/>
                  <a:gd name="connsiteY0" fmla="*/ 78119 h 2707019"/>
                  <a:gd name="connsiteX1" fmla="*/ 2847975 w 2847975"/>
                  <a:gd name="connsiteY1" fmla="*/ 78119 h 2707019"/>
                  <a:gd name="connsiteX2" fmla="*/ 2009775 w 2847975"/>
                  <a:gd name="connsiteY2" fmla="*/ 78119 h 2707019"/>
                  <a:gd name="connsiteX3" fmla="*/ 1581150 w 2847975"/>
                  <a:gd name="connsiteY3" fmla="*/ 68594 h 2707019"/>
                  <a:gd name="connsiteX4" fmla="*/ 800100 w 2847975"/>
                  <a:gd name="connsiteY4" fmla="*/ 49544 h 2707019"/>
                  <a:gd name="connsiteX5" fmla="*/ 590550 w 2847975"/>
                  <a:gd name="connsiteY5" fmla="*/ 30494 h 2707019"/>
                  <a:gd name="connsiteX6" fmla="*/ 428625 w 2847975"/>
                  <a:gd name="connsiteY6" fmla="*/ 20969 h 2707019"/>
                  <a:gd name="connsiteX7" fmla="*/ 390525 w 2847975"/>
                  <a:gd name="connsiteY7" fmla="*/ 11444 h 2707019"/>
                  <a:gd name="connsiteX8" fmla="*/ 114300 w 2847975"/>
                  <a:gd name="connsiteY8" fmla="*/ 1919 h 2707019"/>
                  <a:gd name="connsiteX9" fmla="*/ 114300 w 2847975"/>
                  <a:gd name="connsiteY9" fmla="*/ 1919 h 2707019"/>
                  <a:gd name="connsiteX10" fmla="*/ 123825 w 2847975"/>
                  <a:gd name="connsiteY10" fmla="*/ 200532 h 2707019"/>
                  <a:gd name="connsiteX11" fmla="*/ 130349 w 2847975"/>
                  <a:gd name="connsiteY11" fmla="*/ 352932 h 2707019"/>
                  <a:gd name="connsiteX12" fmla="*/ 152400 w 2847975"/>
                  <a:gd name="connsiteY12" fmla="*/ 1002044 h 2707019"/>
                  <a:gd name="connsiteX13" fmla="*/ 161925 w 2847975"/>
                  <a:gd name="connsiteY13" fmla="*/ 1383044 h 2707019"/>
                  <a:gd name="connsiteX14" fmla="*/ 171450 w 2847975"/>
                  <a:gd name="connsiteY14" fmla="*/ 1411619 h 2707019"/>
                  <a:gd name="connsiteX15" fmla="*/ 200025 w 2847975"/>
                  <a:gd name="connsiteY15" fmla="*/ 1516394 h 2707019"/>
                  <a:gd name="connsiteX16" fmla="*/ 209550 w 2847975"/>
                  <a:gd name="connsiteY16" fmla="*/ 1544969 h 2707019"/>
                  <a:gd name="connsiteX17" fmla="*/ 180975 w 2847975"/>
                  <a:gd name="connsiteY17" fmla="*/ 1754519 h 2707019"/>
                  <a:gd name="connsiteX18" fmla="*/ 161925 w 2847975"/>
                  <a:gd name="connsiteY18" fmla="*/ 1830719 h 2707019"/>
                  <a:gd name="connsiteX19" fmla="*/ 123825 w 2847975"/>
                  <a:gd name="connsiteY19" fmla="*/ 1925969 h 2707019"/>
                  <a:gd name="connsiteX20" fmla="*/ 85725 w 2847975"/>
                  <a:gd name="connsiteY20" fmla="*/ 2002169 h 2707019"/>
                  <a:gd name="connsiteX21" fmla="*/ 76200 w 2847975"/>
                  <a:gd name="connsiteY21" fmla="*/ 2040269 h 2707019"/>
                  <a:gd name="connsiteX22" fmla="*/ 0 w 2847975"/>
                  <a:gd name="connsiteY22" fmla="*/ 2230769 h 2707019"/>
                  <a:gd name="connsiteX23" fmla="*/ 9525 w 2847975"/>
                  <a:gd name="connsiteY23" fmla="*/ 2259344 h 2707019"/>
                  <a:gd name="connsiteX24" fmla="*/ 76200 w 2847975"/>
                  <a:gd name="connsiteY24" fmla="*/ 2354594 h 2707019"/>
                  <a:gd name="connsiteX25" fmla="*/ 76200 w 2847975"/>
                  <a:gd name="connsiteY25" fmla="*/ 2583194 h 2707019"/>
                  <a:gd name="connsiteX26" fmla="*/ 76200 w 2847975"/>
                  <a:gd name="connsiteY26" fmla="*/ 2583194 h 2707019"/>
                  <a:gd name="connsiteX27" fmla="*/ 76200 w 2847975"/>
                  <a:gd name="connsiteY27" fmla="*/ 2583194 h 2707019"/>
                  <a:gd name="connsiteX28" fmla="*/ 171450 w 2847975"/>
                  <a:gd name="connsiteY28" fmla="*/ 2592719 h 2707019"/>
                  <a:gd name="connsiteX29" fmla="*/ 209550 w 2847975"/>
                  <a:gd name="connsiteY29" fmla="*/ 2602244 h 2707019"/>
                  <a:gd name="connsiteX30" fmla="*/ 352425 w 2847975"/>
                  <a:gd name="connsiteY30" fmla="*/ 2611769 h 2707019"/>
                  <a:gd name="connsiteX31" fmla="*/ 495300 w 2847975"/>
                  <a:gd name="connsiteY31" fmla="*/ 2630819 h 2707019"/>
                  <a:gd name="connsiteX32" fmla="*/ 542925 w 2847975"/>
                  <a:gd name="connsiteY32" fmla="*/ 2640344 h 2707019"/>
                  <a:gd name="connsiteX33" fmla="*/ 819150 w 2847975"/>
                  <a:gd name="connsiteY33" fmla="*/ 2630819 h 2707019"/>
                  <a:gd name="connsiteX34" fmla="*/ 1076325 w 2847975"/>
                  <a:gd name="connsiteY34" fmla="*/ 2640344 h 2707019"/>
                  <a:gd name="connsiteX35" fmla="*/ 1123950 w 2847975"/>
                  <a:gd name="connsiteY35" fmla="*/ 2649869 h 2707019"/>
                  <a:gd name="connsiteX36" fmla="*/ 1657350 w 2847975"/>
                  <a:gd name="connsiteY36" fmla="*/ 2668919 h 2707019"/>
                  <a:gd name="connsiteX37" fmla="*/ 1838325 w 2847975"/>
                  <a:gd name="connsiteY37" fmla="*/ 2678444 h 2707019"/>
                  <a:gd name="connsiteX38" fmla="*/ 2324100 w 2847975"/>
                  <a:gd name="connsiteY38" fmla="*/ 2697494 h 2707019"/>
                  <a:gd name="connsiteX39" fmla="*/ 2371725 w 2847975"/>
                  <a:gd name="connsiteY39" fmla="*/ 2707019 h 2707019"/>
                  <a:gd name="connsiteX40" fmla="*/ 2514600 w 2847975"/>
                  <a:gd name="connsiteY40" fmla="*/ 2697494 h 2707019"/>
                  <a:gd name="connsiteX41" fmla="*/ 2514600 w 2847975"/>
                  <a:gd name="connsiteY41" fmla="*/ 2697494 h 2707019"/>
                  <a:gd name="connsiteX0" fmla="*/ 2847975 w 2847975"/>
                  <a:gd name="connsiteY0" fmla="*/ 78119 h 2707019"/>
                  <a:gd name="connsiteX1" fmla="*/ 2847975 w 2847975"/>
                  <a:gd name="connsiteY1" fmla="*/ 78119 h 2707019"/>
                  <a:gd name="connsiteX2" fmla="*/ 2009775 w 2847975"/>
                  <a:gd name="connsiteY2" fmla="*/ 78119 h 2707019"/>
                  <a:gd name="connsiteX3" fmla="*/ 1581150 w 2847975"/>
                  <a:gd name="connsiteY3" fmla="*/ 68594 h 2707019"/>
                  <a:gd name="connsiteX4" fmla="*/ 800100 w 2847975"/>
                  <a:gd name="connsiteY4" fmla="*/ 49544 h 2707019"/>
                  <a:gd name="connsiteX5" fmla="*/ 590550 w 2847975"/>
                  <a:gd name="connsiteY5" fmla="*/ 30494 h 2707019"/>
                  <a:gd name="connsiteX6" fmla="*/ 428625 w 2847975"/>
                  <a:gd name="connsiteY6" fmla="*/ 20969 h 2707019"/>
                  <a:gd name="connsiteX7" fmla="*/ 390525 w 2847975"/>
                  <a:gd name="connsiteY7" fmla="*/ 11444 h 2707019"/>
                  <a:gd name="connsiteX8" fmla="*/ 114300 w 2847975"/>
                  <a:gd name="connsiteY8" fmla="*/ 1919 h 2707019"/>
                  <a:gd name="connsiteX9" fmla="*/ 114300 w 2847975"/>
                  <a:gd name="connsiteY9" fmla="*/ 1919 h 2707019"/>
                  <a:gd name="connsiteX10" fmla="*/ 123825 w 2847975"/>
                  <a:gd name="connsiteY10" fmla="*/ 200532 h 2707019"/>
                  <a:gd name="connsiteX11" fmla="*/ 130349 w 2847975"/>
                  <a:gd name="connsiteY11" fmla="*/ 352932 h 2707019"/>
                  <a:gd name="connsiteX12" fmla="*/ 152400 w 2847975"/>
                  <a:gd name="connsiteY12" fmla="*/ 1002044 h 2707019"/>
                  <a:gd name="connsiteX13" fmla="*/ 161925 w 2847975"/>
                  <a:gd name="connsiteY13" fmla="*/ 1383044 h 2707019"/>
                  <a:gd name="connsiteX14" fmla="*/ 171450 w 2847975"/>
                  <a:gd name="connsiteY14" fmla="*/ 1411619 h 2707019"/>
                  <a:gd name="connsiteX15" fmla="*/ 200025 w 2847975"/>
                  <a:gd name="connsiteY15" fmla="*/ 1516394 h 2707019"/>
                  <a:gd name="connsiteX16" fmla="*/ 209550 w 2847975"/>
                  <a:gd name="connsiteY16" fmla="*/ 1544969 h 2707019"/>
                  <a:gd name="connsiteX17" fmla="*/ 180975 w 2847975"/>
                  <a:gd name="connsiteY17" fmla="*/ 1754519 h 2707019"/>
                  <a:gd name="connsiteX18" fmla="*/ 161925 w 2847975"/>
                  <a:gd name="connsiteY18" fmla="*/ 1830719 h 2707019"/>
                  <a:gd name="connsiteX19" fmla="*/ 123825 w 2847975"/>
                  <a:gd name="connsiteY19" fmla="*/ 1925969 h 2707019"/>
                  <a:gd name="connsiteX20" fmla="*/ 85725 w 2847975"/>
                  <a:gd name="connsiteY20" fmla="*/ 2002169 h 2707019"/>
                  <a:gd name="connsiteX21" fmla="*/ 76200 w 2847975"/>
                  <a:gd name="connsiteY21" fmla="*/ 2040269 h 2707019"/>
                  <a:gd name="connsiteX22" fmla="*/ 0 w 2847975"/>
                  <a:gd name="connsiteY22" fmla="*/ 2230769 h 2707019"/>
                  <a:gd name="connsiteX23" fmla="*/ 9525 w 2847975"/>
                  <a:gd name="connsiteY23" fmla="*/ 2259344 h 2707019"/>
                  <a:gd name="connsiteX24" fmla="*/ 76200 w 2847975"/>
                  <a:gd name="connsiteY24" fmla="*/ 2354594 h 2707019"/>
                  <a:gd name="connsiteX25" fmla="*/ 76200 w 2847975"/>
                  <a:gd name="connsiteY25" fmla="*/ 2583194 h 2707019"/>
                  <a:gd name="connsiteX26" fmla="*/ 76200 w 2847975"/>
                  <a:gd name="connsiteY26" fmla="*/ 2583194 h 2707019"/>
                  <a:gd name="connsiteX27" fmla="*/ 76200 w 2847975"/>
                  <a:gd name="connsiteY27" fmla="*/ 2583194 h 2707019"/>
                  <a:gd name="connsiteX28" fmla="*/ 171450 w 2847975"/>
                  <a:gd name="connsiteY28" fmla="*/ 2592719 h 2707019"/>
                  <a:gd name="connsiteX29" fmla="*/ 209550 w 2847975"/>
                  <a:gd name="connsiteY29" fmla="*/ 2602244 h 2707019"/>
                  <a:gd name="connsiteX30" fmla="*/ 352425 w 2847975"/>
                  <a:gd name="connsiteY30" fmla="*/ 2611769 h 2707019"/>
                  <a:gd name="connsiteX31" fmla="*/ 495300 w 2847975"/>
                  <a:gd name="connsiteY31" fmla="*/ 2630819 h 2707019"/>
                  <a:gd name="connsiteX32" fmla="*/ 542925 w 2847975"/>
                  <a:gd name="connsiteY32" fmla="*/ 2640344 h 2707019"/>
                  <a:gd name="connsiteX33" fmla="*/ 819150 w 2847975"/>
                  <a:gd name="connsiteY33" fmla="*/ 2630819 h 2707019"/>
                  <a:gd name="connsiteX34" fmla="*/ 1076325 w 2847975"/>
                  <a:gd name="connsiteY34" fmla="*/ 2640344 h 2707019"/>
                  <a:gd name="connsiteX35" fmla="*/ 1123950 w 2847975"/>
                  <a:gd name="connsiteY35" fmla="*/ 2649869 h 2707019"/>
                  <a:gd name="connsiteX36" fmla="*/ 1657350 w 2847975"/>
                  <a:gd name="connsiteY36" fmla="*/ 2668919 h 2707019"/>
                  <a:gd name="connsiteX37" fmla="*/ 1838325 w 2847975"/>
                  <a:gd name="connsiteY37" fmla="*/ 2678444 h 2707019"/>
                  <a:gd name="connsiteX38" fmla="*/ 2324100 w 2847975"/>
                  <a:gd name="connsiteY38" fmla="*/ 2697494 h 2707019"/>
                  <a:gd name="connsiteX39" fmla="*/ 2371725 w 2847975"/>
                  <a:gd name="connsiteY39" fmla="*/ 2707019 h 2707019"/>
                  <a:gd name="connsiteX40" fmla="*/ 2514600 w 2847975"/>
                  <a:gd name="connsiteY40" fmla="*/ 2697494 h 2707019"/>
                  <a:gd name="connsiteX41" fmla="*/ 2514600 w 2847975"/>
                  <a:gd name="connsiteY41" fmla="*/ 2697494 h 2707019"/>
                  <a:gd name="connsiteX0" fmla="*/ 2847975 w 2847975"/>
                  <a:gd name="connsiteY0" fmla="*/ 76200 h 2705100"/>
                  <a:gd name="connsiteX1" fmla="*/ 2847975 w 2847975"/>
                  <a:gd name="connsiteY1" fmla="*/ 76200 h 2705100"/>
                  <a:gd name="connsiteX2" fmla="*/ 2009775 w 2847975"/>
                  <a:gd name="connsiteY2" fmla="*/ 76200 h 2705100"/>
                  <a:gd name="connsiteX3" fmla="*/ 1581150 w 2847975"/>
                  <a:gd name="connsiteY3" fmla="*/ 66675 h 2705100"/>
                  <a:gd name="connsiteX4" fmla="*/ 800100 w 2847975"/>
                  <a:gd name="connsiteY4" fmla="*/ 47625 h 2705100"/>
                  <a:gd name="connsiteX5" fmla="*/ 590550 w 2847975"/>
                  <a:gd name="connsiteY5" fmla="*/ 28575 h 2705100"/>
                  <a:gd name="connsiteX6" fmla="*/ 428625 w 2847975"/>
                  <a:gd name="connsiteY6" fmla="*/ 19050 h 2705100"/>
                  <a:gd name="connsiteX7" fmla="*/ 114300 w 2847975"/>
                  <a:gd name="connsiteY7" fmla="*/ 0 h 2705100"/>
                  <a:gd name="connsiteX8" fmla="*/ 114300 w 2847975"/>
                  <a:gd name="connsiteY8" fmla="*/ 0 h 2705100"/>
                  <a:gd name="connsiteX9" fmla="*/ 123825 w 2847975"/>
                  <a:gd name="connsiteY9" fmla="*/ 198613 h 2705100"/>
                  <a:gd name="connsiteX10" fmla="*/ 130349 w 2847975"/>
                  <a:gd name="connsiteY10" fmla="*/ 351013 h 2705100"/>
                  <a:gd name="connsiteX11" fmla="*/ 152400 w 2847975"/>
                  <a:gd name="connsiteY11" fmla="*/ 1000125 h 2705100"/>
                  <a:gd name="connsiteX12" fmla="*/ 161925 w 2847975"/>
                  <a:gd name="connsiteY12" fmla="*/ 1381125 h 2705100"/>
                  <a:gd name="connsiteX13" fmla="*/ 171450 w 2847975"/>
                  <a:gd name="connsiteY13" fmla="*/ 1409700 h 2705100"/>
                  <a:gd name="connsiteX14" fmla="*/ 200025 w 2847975"/>
                  <a:gd name="connsiteY14" fmla="*/ 1514475 h 2705100"/>
                  <a:gd name="connsiteX15" fmla="*/ 209550 w 2847975"/>
                  <a:gd name="connsiteY15" fmla="*/ 1543050 h 2705100"/>
                  <a:gd name="connsiteX16" fmla="*/ 180975 w 2847975"/>
                  <a:gd name="connsiteY16" fmla="*/ 1752600 h 2705100"/>
                  <a:gd name="connsiteX17" fmla="*/ 161925 w 2847975"/>
                  <a:gd name="connsiteY17" fmla="*/ 1828800 h 2705100"/>
                  <a:gd name="connsiteX18" fmla="*/ 123825 w 2847975"/>
                  <a:gd name="connsiteY18" fmla="*/ 1924050 h 2705100"/>
                  <a:gd name="connsiteX19" fmla="*/ 85725 w 2847975"/>
                  <a:gd name="connsiteY19" fmla="*/ 2000250 h 2705100"/>
                  <a:gd name="connsiteX20" fmla="*/ 76200 w 2847975"/>
                  <a:gd name="connsiteY20" fmla="*/ 2038350 h 2705100"/>
                  <a:gd name="connsiteX21" fmla="*/ 0 w 2847975"/>
                  <a:gd name="connsiteY21" fmla="*/ 2228850 h 2705100"/>
                  <a:gd name="connsiteX22" fmla="*/ 9525 w 2847975"/>
                  <a:gd name="connsiteY22" fmla="*/ 2257425 h 2705100"/>
                  <a:gd name="connsiteX23" fmla="*/ 76200 w 2847975"/>
                  <a:gd name="connsiteY23" fmla="*/ 2352675 h 2705100"/>
                  <a:gd name="connsiteX24" fmla="*/ 76200 w 2847975"/>
                  <a:gd name="connsiteY24" fmla="*/ 2581275 h 2705100"/>
                  <a:gd name="connsiteX25" fmla="*/ 76200 w 2847975"/>
                  <a:gd name="connsiteY25" fmla="*/ 2581275 h 2705100"/>
                  <a:gd name="connsiteX26" fmla="*/ 76200 w 2847975"/>
                  <a:gd name="connsiteY26" fmla="*/ 2581275 h 2705100"/>
                  <a:gd name="connsiteX27" fmla="*/ 171450 w 2847975"/>
                  <a:gd name="connsiteY27" fmla="*/ 2590800 h 2705100"/>
                  <a:gd name="connsiteX28" fmla="*/ 209550 w 2847975"/>
                  <a:gd name="connsiteY28" fmla="*/ 2600325 h 2705100"/>
                  <a:gd name="connsiteX29" fmla="*/ 352425 w 2847975"/>
                  <a:gd name="connsiteY29" fmla="*/ 2609850 h 2705100"/>
                  <a:gd name="connsiteX30" fmla="*/ 495300 w 2847975"/>
                  <a:gd name="connsiteY30" fmla="*/ 2628900 h 2705100"/>
                  <a:gd name="connsiteX31" fmla="*/ 542925 w 2847975"/>
                  <a:gd name="connsiteY31" fmla="*/ 2638425 h 2705100"/>
                  <a:gd name="connsiteX32" fmla="*/ 819150 w 2847975"/>
                  <a:gd name="connsiteY32" fmla="*/ 2628900 h 2705100"/>
                  <a:gd name="connsiteX33" fmla="*/ 1076325 w 2847975"/>
                  <a:gd name="connsiteY33" fmla="*/ 2638425 h 2705100"/>
                  <a:gd name="connsiteX34" fmla="*/ 1123950 w 2847975"/>
                  <a:gd name="connsiteY34" fmla="*/ 2647950 h 2705100"/>
                  <a:gd name="connsiteX35" fmla="*/ 1657350 w 2847975"/>
                  <a:gd name="connsiteY35" fmla="*/ 2667000 h 2705100"/>
                  <a:gd name="connsiteX36" fmla="*/ 1838325 w 2847975"/>
                  <a:gd name="connsiteY36" fmla="*/ 2676525 h 2705100"/>
                  <a:gd name="connsiteX37" fmla="*/ 2324100 w 2847975"/>
                  <a:gd name="connsiteY37" fmla="*/ 2695575 h 2705100"/>
                  <a:gd name="connsiteX38" fmla="*/ 2371725 w 2847975"/>
                  <a:gd name="connsiteY38" fmla="*/ 2705100 h 2705100"/>
                  <a:gd name="connsiteX39" fmla="*/ 2514600 w 2847975"/>
                  <a:gd name="connsiteY39" fmla="*/ 2695575 h 2705100"/>
                  <a:gd name="connsiteX40" fmla="*/ 2514600 w 2847975"/>
                  <a:gd name="connsiteY40" fmla="*/ 2695575 h 2705100"/>
                  <a:gd name="connsiteX0" fmla="*/ 2847975 w 2847975"/>
                  <a:gd name="connsiteY0" fmla="*/ 76200 h 2705100"/>
                  <a:gd name="connsiteX1" fmla="*/ 2847975 w 2847975"/>
                  <a:gd name="connsiteY1" fmla="*/ 76200 h 2705100"/>
                  <a:gd name="connsiteX2" fmla="*/ 2009775 w 2847975"/>
                  <a:gd name="connsiteY2" fmla="*/ 76200 h 2705100"/>
                  <a:gd name="connsiteX3" fmla="*/ 1581150 w 2847975"/>
                  <a:gd name="connsiteY3" fmla="*/ 66675 h 2705100"/>
                  <a:gd name="connsiteX4" fmla="*/ 800100 w 2847975"/>
                  <a:gd name="connsiteY4" fmla="*/ 47625 h 2705100"/>
                  <a:gd name="connsiteX5" fmla="*/ 590550 w 2847975"/>
                  <a:gd name="connsiteY5" fmla="*/ 28575 h 2705100"/>
                  <a:gd name="connsiteX6" fmla="*/ 428625 w 2847975"/>
                  <a:gd name="connsiteY6" fmla="*/ 19050 h 2705100"/>
                  <a:gd name="connsiteX7" fmla="*/ 114300 w 2847975"/>
                  <a:gd name="connsiteY7" fmla="*/ 0 h 2705100"/>
                  <a:gd name="connsiteX8" fmla="*/ 289664 w 2847975"/>
                  <a:gd name="connsiteY8" fmla="*/ 0 h 2705100"/>
                  <a:gd name="connsiteX9" fmla="*/ 123825 w 2847975"/>
                  <a:gd name="connsiteY9" fmla="*/ 198613 h 2705100"/>
                  <a:gd name="connsiteX10" fmla="*/ 130349 w 2847975"/>
                  <a:gd name="connsiteY10" fmla="*/ 351013 h 2705100"/>
                  <a:gd name="connsiteX11" fmla="*/ 152400 w 2847975"/>
                  <a:gd name="connsiteY11" fmla="*/ 1000125 h 2705100"/>
                  <a:gd name="connsiteX12" fmla="*/ 161925 w 2847975"/>
                  <a:gd name="connsiteY12" fmla="*/ 1381125 h 2705100"/>
                  <a:gd name="connsiteX13" fmla="*/ 171450 w 2847975"/>
                  <a:gd name="connsiteY13" fmla="*/ 1409700 h 2705100"/>
                  <a:gd name="connsiteX14" fmla="*/ 200025 w 2847975"/>
                  <a:gd name="connsiteY14" fmla="*/ 1514475 h 2705100"/>
                  <a:gd name="connsiteX15" fmla="*/ 209550 w 2847975"/>
                  <a:gd name="connsiteY15" fmla="*/ 1543050 h 2705100"/>
                  <a:gd name="connsiteX16" fmla="*/ 180975 w 2847975"/>
                  <a:gd name="connsiteY16" fmla="*/ 1752600 h 2705100"/>
                  <a:gd name="connsiteX17" fmla="*/ 161925 w 2847975"/>
                  <a:gd name="connsiteY17" fmla="*/ 1828800 h 2705100"/>
                  <a:gd name="connsiteX18" fmla="*/ 123825 w 2847975"/>
                  <a:gd name="connsiteY18" fmla="*/ 1924050 h 2705100"/>
                  <a:gd name="connsiteX19" fmla="*/ 85725 w 2847975"/>
                  <a:gd name="connsiteY19" fmla="*/ 2000250 h 2705100"/>
                  <a:gd name="connsiteX20" fmla="*/ 76200 w 2847975"/>
                  <a:gd name="connsiteY20" fmla="*/ 2038350 h 2705100"/>
                  <a:gd name="connsiteX21" fmla="*/ 0 w 2847975"/>
                  <a:gd name="connsiteY21" fmla="*/ 2228850 h 2705100"/>
                  <a:gd name="connsiteX22" fmla="*/ 9525 w 2847975"/>
                  <a:gd name="connsiteY22" fmla="*/ 2257425 h 2705100"/>
                  <a:gd name="connsiteX23" fmla="*/ 76200 w 2847975"/>
                  <a:gd name="connsiteY23" fmla="*/ 2352675 h 2705100"/>
                  <a:gd name="connsiteX24" fmla="*/ 76200 w 2847975"/>
                  <a:gd name="connsiteY24" fmla="*/ 2581275 h 2705100"/>
                  <a:gd name="connsiteX25" fmla="*/ 76200 w 2847975"/>
                  <a:gd name="connsiteY25" fmla="*/ 2581275 h 2705100"/>
                  <a:gd name="connsiteX26" fmla="*/ 76200 w 2847975"/>
                  <a:gd name="connsiteY26" fmla="*/ 2581275 h 2705100"/>
                  <a:gd name="connsiteX27" fmla="*/ 171450 w 2847975"/>
                  <a:gd name="connsiteY27" fmla="*/ 2590800 h 2705100"/>
                  <a:gd name="connsiteX28" fmla="*/ 209550 w 2847975"/>
                  <a:gd name="connsiteY28" fmla="*/ 2600325 h 2705100"/>
                  <a:gd name="connsiteX29" fmla="*/ 352425 w 2847975"/>
                  <a:gd name="connsiteY29" fmla="*/ 2609850 h 2705100"/>
                  <a:gd name="connsiteX30" fmla="*/ 495300 w 2847975"/>
                  <a:gd name="connsiteY30" fmla="*/ 2628900 h 2705100"/>
                  <a:gd name="connsiteX31" fmla="*/ 542925 w 2847975"/>
                  <a:gd name="connsiteY31" fmla="*/ 2638425 h 2705100"/>
                  <a:gd name="connsiteX32" fmla="*/ 819150 w 2847975"/>
                  <a:gd name="connsiteY32" fmla="*/ 2628900 h 2705100"/>
                  <a:gd name="connsiteX33" fmla="*/ 1076325 w 2847975"/>
                  <a:gd name="connsiteY33" fmla="*/ 2638425 h 2705100"/>
                  <a:gd name="connsiteX34" fmla="*/ 1123950 w 2847975"/>
                  <a:gd name="connsiteY34" fmla="*/ 2647950 h 2705100"/>
                  <a:gd name="connsiteX35" fmla="*/ 1657350 w 2847975"/>
                  <a:gd name="connsiteY35" fmla="*/ 2667000 h 2705100"/>
                  <a:gd name="connsiteX36" fmla="*/ 1838325 w 2847975"/>
                  <a:gd name="connsiteY36" fmla="*/ 2676525 h 2705100"/>
                  <a:gd name="connsiteX37" fmla="*/ 2324100 w 2847975"/>
                  <a:gd name="connsiteY37" fmla="*/ 2695575 h 2705100"/>
                  <a:gd name="connsiteX38" fmla="*/ 2371725 w 2847975"/>
                  <a:gd name="connsiteY38" fmla="*/ 2705100 h 2705100"/>
                  <a:gd name="connsiteX39" fmla="*/ 2514600 w 2847975"/>
                  <a:gd name="connsiteY39" fmla="*/ 2695575 h 2705100"/>
                  <a:gd name="connsiteX40" fmla="*/ 2514600 w 2847975"/>
                  <a:gd name="connsiteY40" fmla="*/ 2695575 h 2705100"/>
                  <a:gd name="connsiteX0" fmla="*/ 2847975 w 2847975"/>
                  <a:gd name="connsiteY0" fmla="*/ 76200 h 2705100"/>
                  <a:gd name="connsiteX1" fmla="*/ 2847975 w 2847975"/>
                  <a:gd name="connsiteY1" fmla="*/ 76200 h 2705100"/>
                  <a:gd name="connsiteX2" fmla="*/ 2009775 w 2847975"/>
                  <a:gd name="connsiteY2" fmla="*/ 76200 h 2705100"/>
                  <a:gd name="connsiteX3" fmla="*/ 1581150 w 2847975"/>
                  <a:gd name="connsiteY3" fmla="*/ 66675 h 2705100"/>
                  <a:gd name="connsiteX4" fmla="*/ 800100 w 2847975"/>
                  <a:gd name="connsiteY4" fmla="*/ 47625 h 2705100"/>
                  <a:gd name="connsiteX5" fmla="*/ 590550 w 2847975"/>
                  <a:gd name="connsiteY5" fmla="*/ 28575 h 2705100"/>
                  <a:gd name="connsiteX6" fmla="*/ 428625 w 2847975"/>
                  <a:gd name="connsiteY6" fmla="*/ 19050 h 2705100"/>
                  <a:gd name="connsiteX7" fmla="*/ 114300 w 2847975"/>
                  <a:gd name="connsiteY7" fmla="*/ 0 h 2705100"/>
                  <a:gd name="connsiteX8" fmla="*/ 289664 w 2847975"/>
                  <a:gd name="connsiteY8" fmla="*/ 0 h 2705100"/>
                  <a:gd name="connsiteX9" fmla="*/ 123825 w 2847975"/>
                  <a:gd name="connsiteY9" fmla="*/ 198613 h 2705100"/>
                  <a:gd name="connsiteX10" fmla="*/ 130349 w 2847975"/>
                  <a:gd name="connsiteY10" fmla="*/ 351013 h 2705100"/>
                  <a:gd name="connsiteX11" fmla="*/ 152400 w 2847975"/>
                  <a:gd name="connsiteY11" fmla="*/ 1000125 h 2705100"/>
                  <a:gd name="connsiteX12" fmla="*/ 161925 w 2847975"/>
                  <a:gd name="connsiteY12" fmla="*/ 1381125 h 2705100"/>
                  <a:gd name="connsiteX13" fmla="*/ 171450 w 2847975"/>
                  <a:gd name="connsiteY13" fmla="*/ 1409700 h 2705100"/>
                  <a:gd name="connsiteX14" fmla="*/ 200025 w 2847975"/>
                  <a:gd name="connsiteY14" fmla="*/ 1514475 h 2705100"/>
                  <a:gd name="connsiteX15" fmla="*/ 209550 w 2847975"/>
                  <a:gd name="connsiteY15" fmla="*/ 1543050 h 2705100"/>
                  <a:gd name="connsiteX16" fmla="*/ 180975 w 2847975"/>
                  <a:gd name="connsiteY16" fmla="*/ 1752600 h 2705100"/>
                  <a:gd name="connsiteX17" fmla="*/ 161925 w 2847975"/>
                  <a:gd name="connsiteY17" fmla="*/ 1828800 h 2705100"/>
                  <a:gd name="connsiteX18" fmla="*/ 123825 w 2847975"/>
                  <a:gd name="connsiteY18" fmla="*/ 1924050 h 2705100"/>
                  <a:gd name="connsiteX19" fmla="*/ 85725 w 2847975"/>
                  <a:gd name="connsiteY19" fmla="*/ 2000250 h 2705100"/>
                  <a:gd name="connsiteX20" fmla="*/ 76200 w 2847975"/>
                  <a:gd name="connsiteY20" fmla="*/ 2038350 h 2705100"/>
                  <a:gd name="connsiteX21" fmla="*/ 0 w 2847975"/>
                  <a:gd name="connsiteY21" fmla="*/ 2228850 h 2705100"/>
                  <a:gd name="connsiteX22" fmla="*/ 9525 w 2847975"/>
                  <a:gd name="connsiteY22" fmla="*/ 2257425 h 2705100"/>
                  <a:gd name="connsiteX23" fmla="*/ 76200 w 2847975"/>
                  <a:gd name="connsiteY23" fmla="*/ 2352675 h 2705100"/>
                  <a:gd name="connsiteX24" fmla="*/ 76200 w 2847975"/>
                  <a:gd name="connsiteY24" fmla="*/ 2581275 h 2705100"/>
                  <a:gd name="connsiteX25" fmla="*/ 76200 w 2847975"/>
                  <a:gd name="connsiteY25" fmla="*/ 2581275 h 2705100"/>
                  <a:gd name="connsiteX26" fmla="*/ 76200 w 2847975"/>
                  <a:gd name="connsiteY26" fmla="*/ 2581275 h 2705100"/>
                  <a:gd name="connsiteX27" fmla="*/ 171450 w 2847975"/>
                  <a:gd name="connsiteY27" fmla="*/ 2590800 h 2705100"/>
                  <a:gd name="connsiteX28" fmla="*/ 209550 w 2847975"/>
                  <a:gd name="connsiteY28" fmla="*/ 2600325 h 2705100"/>
                  <a:gd name="connsiteX29" fmla="*/ 352425 w 2847975"/>
                  <a:gd name="connsiteY29" fmla="*/ 2609850 h 2705100"/>
                  <a:gd name="connsiteX30" fmla="*/ 495300 w 2847975"/>
                  <a:gd name="connsiteY30" fmla="*/ 2628900 h 2705100"/>
                  <a:gd name="connsiteX31" fmla="*/ 542925 w 2847975"/>
                  <a:gd name="connsiteY31" fmla="*/ 2638425 h 2705100"/>
                  <a:gd name="connsiteX32" fmla="*/ 819150 w 2847975"/>
                  <a:gd name="connsiteY32" fmla="*/ 2628900 h 2705100"/>
                  <a:gd name="connsiteX33" fmla="*/ 1076325 w 2847975"/>
                  <a:gd name="connsiteY33" fmla="*/ 2638425 h 2705100"/>
                  <a:gd name="connsiteX34" fmla="*/ 1123950 w 2847975"/>
                  <a:gd name="connsiteY34" fmla="*/ 2647950 h 2705100"/>
                  <a:gd name="connsiteX35" fmla="*/ 1657350 w 2847975"/>
                  <a:gd name="connsiteY35" fmla="*/ 2667000 h 2705100"/>
                  <a:gd name="connsiteX36" fmla="*/ 1838325 w 2847975"/>
                  <a:gd name="connsiteY36" fmla="*/ 2676525 h 2705100"/>
                  <a:gd name="connsiteX37" fmla="*/ 2324100 w 2847975"/>
                  <a:gd name="connsiteY37" fmla="*/ 2695575 h 2705100"/>
                  <a:gd name="connsiteX38" fmla="*/ 2371725 w 2847975"/>
                  <a:gd name="connsiteY38" fmla="*/ 2705100 h 2705100"/>
                  <a:gd name="connsiteX39" fmla="*/ 2514600 w 2847975"/>
                  <a:gd name="connsiteY39" fmla="*/ 2695575 h 2705100"/>
                  <a:gd name="connsiteX40" fmla="*/ 2514600 w 2847975"/>
                  <a:gd name="connsiteY40" fmla="*/ 2695575 h 2705100"/>
                  <a:gd name="connsiteX0" fmla="*/ 2847975 w 2847975"/>
                  <a:gd name="connsiteY0" fmla="*/ 76200 h 2705100"/>
                  <a:gd name="connsiteX1" fmla="*/ 2847975 w 2847975"/>
                  <a:gd name="connsiteY1" fmla="*/ 76200 h 2705100"/>
                  <a:gd name="connsiteX2" fmla="*/ 2009775 w 2847975"/>
                  <a:gd name="connsiteY2" fmla="*/ 76200 h 2705100"/>
                  <a:gd name="connsiteX3" fmla="*/ 1581150 w 2847975"/>
                  <a:gd name="connsiteY3" fmla="*/ 66675 h 2705100"/>
                  <a:gd name="connsiteX4" fmla="*/ 800100 w 2847975"/>
                  <a:gd name="connsiteY4" fmla="*/ 47625 h 2705100"/>
                  <a:gd name="connsiteX5" fmla="*/ 590550 w 2847975"/>
                  <a:gd name="connsiteY5" fmla="*/ 28575 h 2705100"/>
                  <a:gd name="connsiteX6" fmla="*/ 428625 w 2847975"/>
                  <a:gd name="connsiteY6" fmla="*/ 19050 h 2705100"/>
                  <a:gd name="connsiteX7" fmla="*/ 114300 w 2847975"/>
                  <a:gd name="connsiteY7" fmla="*/ 0 h 2705100"/>
                  <a:gd name="connsiteX8" fmla="*/ 289664 w 2847975"/>
                  <a:gd name="connsiteY8" fmla="*/ 0 h 2705100"/>
                  <a:gd name="connsiteX9" fmla="*/ 123825 w 2847975"/>
                  <a:gd name="connsiteY9" fmla="*/ 198613 h 2705100"/>
                  <a:gd name="connsiteX10" fmla="*/ 130349 w 2847975"/>
                  <a:gd name="connsiteY10" fmla="*/ 351013 h 2705100"/>
                  <a:gd name="connsiteX11" fmla="*/ 152400 w 2847975"/>
                  <a:gd name="connsiteY11" fmla="*/ 1000125 h 2705100"/>
                  <a:gd name="connsiteX12" fmla="*/ 161925 w 2847975"/>
                  <a:gd name="connsiteY12" fmla="*/ 1381125 h 2705100"/>
                  <a:gd name="connsiteX13" fmla="*/ 171450 w 2847975"/>
                  <a:gd name="connsiteY13" fmla="*/ 1409700 h 2705100"/>
                  <a:gd name="connsiteX14" fmla="*/ 200025 w 2847975"/>
                  <a:gd name="connsiteY14" fmla="*/ 1514475 h 2705100"/>
                  <a:gd name="connsiteX15" fmla="*/ 209550 w 2847975"/>
                  <a:gd name="connsiteY15" fmla="*/ 1543050 h 2705100"/>
                  <a:gd name="connsiteX16" fmla="*/ 180975 w 2847975"/>
                  <a:gd name="connsiteY16" fmla="*/ 1752600 h 2705100"/>
                  <a:gd name="connsiteX17" fmla="*/ 161925 w 2847975"/>
                  <a:gd name="connsiteY17" fmla="*/ 1828800 h 2705100"/>
                  <a:gd name="connsiteX18" fmla="*/ 123825 w 2847975"/>
                  <a:gd name="connsiteY18" fmla="*/ 1924050 h 2705100"/>
                  <a:gd name="connsiteX19" fmla="*/ 85725 w 2847975"/>
                  <a:gd name="connsiteY19" fmla="*/ 2000250 h 2705100"/>
                  <a:gd name="connsiteX20" fmla="*/ 76200 w 2847975"/>
                  <a:gd name="connsiteY20" fmla="*/ 2038350 h 2705100"/>
                  <a:gd name="connsiteX21" fmla="*/ 0 w 2847975"/>
                  <a:gd name="connsiteY21" fmla="*/ 2228850 h 2705100"/>
                  <a:gd name="connsiteX22" fmla="*/ 9525 w 2847975"/>
                  <a:gd name="connsiteY22" fmla="*/ 2257425 h 2705100"/>
                  <a:gd name="connsiteX23" fmla="*/ 76200 w 2847975"/>
                  <a:gd name="connsiteY23" fmla="*/ 2352675 h 2705100"/>
                  <a:gd name="connsiteX24" fmla="*/ 76200 w 2847975"/>
                  <a:gd name="connsiteY24" fmla="*/ 2581275 h 2705100"/>
                  <a:gd name="connsiteX25" fmla="*/ 76200 w 2847975"/>
                  <a:gd name="connsiteY25" fmla="*/ 2581275 h 2705100"/>
                  <a:gd name="connsiteX26" fmla="*/ 76200 w 2847975"/>
                  <a:gd name="connsiteY26" fmla="*/ 2581275 h 2705100"/>
                  <a:gd name="connsiteX27" fmla="*/ 171450 w 2847975"/>
                  <a:gd name="connsiteY27" fmla="*/ 2590800 h 2705100"/>
                  <a:gd name="connsiteX28" fmla="*/ 209550 w 2847975"/>
                  <a:gd name="connsiteY28" fmla="*/ 2600325 h 2705100"/>
                  <a:gd name="connsiteX29" fmla="*/ 352425 w 2847975"/>
                  <a:gd name="connsiteY29" fmla="*/ 2609850 h 2705100"/>
                  <a:gd name="connsiteX30" fmla="*/ 495300 w 2847975"/>
                  <a:gd name="connsiteY30" fmla="*/ 2628900 h 2705100"/>
                  <a:gd name="connsiteX31" fmla="*/ 542925 w 2847975"/>
                  <a:gd name="connsiteY31" fmla="*/ 2638425 h 2705100"/>
                  <a:gd name="connsiteX32" fmla="*/ 819150 w 2847975"/>
                  <a:gd name="connsiteY32" fmla="*/ 2628900 h 2705100"/>
                  <a:gd name="connsiteX33" fmla="*/ 1076325 w 2847975"/>
                  <a:gd name="connsiteY33" fmla="*/ 2638425 h 2705100"/>
                  <a:gd name="connsiteX34" fmla="*/ 1123950 w 2847975"/>
                  <a:gd name="connsiteY34" fmla="*/ 2647950 h 2705100"/>
                  <a:gd name="connsiteX35" fmla="*/ 1657350 w 2847975"/>
                  <a:gd name="connsiteY35" fmla="*/ 2667000 h 2705100"/>
                  <a:gd name="connsiteX36" fmla="*/ 1838325 w 2847975"/>
                  <a:gd name="connsiteY36" fmla="*/ 2676525 h 2705100"/>
                  <a:gd name="connsiteX37" fmla="*/ 2324100 w 2847975"/>
                  <a:gd name="connsiteY37" fmla="*/ 2695575 h 2705100"/>
                  <a:gd name="connsiteX38" fmla="*/ 2371725 w 2847975"/>
                  <a:gd name="connsiteY38" fmla="*/ 2705100 h 2705100"/>
                  <a:gd name="connsiteX39" fmla="*/ 2514600 w 2847975"/>
                  <a:gd name="connsiteY39" fmla="*/ 2695575 h 2705100"/>
                  <a:gd name="connsiteX40" fmla="*/ 2514600 w 2847975"/>
                  <a:gd name="connsiteY40" fmla="*/ 2695575 h 2705100"/>
                  <a:gd name="connsiteX0" fmla="*/ 2847975 w 2847975"/>
                  <a:gd name="connsiteY0" fmla="*/ 76200 h 2705100"/>
                  <a:gd name="connsiteX1" fmla="*/ 2847975 w 2847975"/>
                  <a:gd name="connsiteY1" fmla="*/ 76200 h 2705100"/>
                  <a:gd name="connsiteX2" fmla="*/ 2009775 w 2847975"/>
                  <a:gd name="connsiteY2" fmla="*/ 76200 h 2705100"/>
                  <a:gd name="connsiteX3" fmla="*/ 1581150 w 2847975"/>
                  <a:gd name="connsiteY3" fmla="*/ 66675 h 2705100"/>
                  <a:gd name="connsiteX4" fmla="*/ 800100 w 2847975"/>
                  <a:gd name="connsiteY4" fmla="*/ 47625 h 2705100"/>
                  <a:gd name="connsiteX5" fmla="*/ 590550 w 2847975"/>
                  <a:gd name="connsiteY5" fmla="*/ 28575 h 2705100"/>
                  <a:gd name="connsiteX6" fmla="*/ 428625 w 2847975"/>
                  <a:gd name="connsiteY6" fmla="*/ 19050 h 2705100"/>
                  <a:gd name="connsiteX7" fmla="*/ 289664 w 2847975"/>
                  <a:gd name="connsiteY7" fmla="*/ 0 h 2705100"/>
                  <a:gd name="connsiteX8" fmla="*/ 123825 w 2847975"/>
                  <a:gd name="connsiteY8" fmla="*/ 198613 h 2705100"/>
                  <a:gd name="connsiteX9" fmla="*/ 130349 w 2847975"/>
                  <a:gd name="connsiteY9" fmla="*/ 351013 h 2705100"/>
                  <a:gd name="connsiteX10" fmla="*/ 152400 w 2847975"/>
                  <a:gd name="connsiteY10" fmla="*/ 1000125 h 2705100"/>
                  <a:gd name="connsiteX11" fmla="*/ 161925 w 2847975"/>
                  <a:gd name="connsiteY11" fmla="*/ 1381125 h 2705100"/>
                  <a:gd name="connsiteX12" fmla="*/ 171450 w 2847975"/>
                  <a:gd name="connsiteY12" fmla="*/ 1409700 h 2705100"/>
                  <a:gd name="connsiteX13" fmla="*/ 200025 w 2847975"/>
                  <a:gd name="connsiteY13" fmla="*/ 1514475 h 2705100"/>
                  <a:gd name="connsiteX14" fmla="*/ 209550 w 2847975"/>
                  <a:gd name="connsiteY14" fmla="*/ 1543050 h 2705100"/>
                  <a:gd name="connsiteX15" fmla="*/ 180975 w 2847975"/>
                  <a:gd name="connsiteY15" fmla="*/ 1752600 h 2705100"/>
                  <a:gd name="connsiteX16" fmla="*/ 161925 w 2847975"/>
                  <a:gd name="connsiteY16" fmla="*/ 1828800 h 2705100"/>
                  <a:gd name="connsiteX17" fmla="*/ 123825 w 2847975"/>
                  <a:gd name="connsiteY17" fmla="*/ 1924050 h 2705100"/>
                  <a:gd name="connsiteX18" fmla="*/ 85725 w 2847975"/>
                  <a:gd name="connsiteY18" fmla="*/ 2000250 h 2705100"/>
                  <a:gd name="connsiteX19" fmla="*/ 76200 w 2847975"/>
                  <a:gd name="connsiteY19" fmla="*/ 2038350 h 2705100"/>
                  <a:gd name="connsiteX20" fmla="*/ 0 w 2847975"/>
                  <a:gd name="connsiteY20" fmla="*/ 2228850 h 2705100"/>
                  <a:gd name="connsiteX21" fmla="*/ 9525 w 2847975"/>
                  <a:gd name="connsiteY21" fmla="*/ 2257425 h 2705100"/>
                  <a:gd name="connsiteX22" fmla="*/ 76200 w 2847975"/>
                  <a:gd name="connsiteY22" fmla="*/ 2352675 h 2705100"/>
                  <a:gd name="connsiteX23" fmla="*/ 76200 w 2847975"/>
                  <a:gd name="connsiteY23" fmla="*/ 2581275 h 2705100"/>
                  <a:gd name="connsiteX24" fmla="*/ 76200 w 2847975"/>
                  <a:gd name="connsiteY24" fmla="*/ 2581275 h 2705100"/>
                  <a:gd name="connsiteX25" fmla="*/ 76200 w 2847975"/>
                  <a:gd name="connsiteY25" fmla="*/ 2581275 h 2705100"/>
                  <a:gd name="connsiteX26" fmla="*/ 171450 w 2847975"/>
                  <a:gd name="connsiteY26" fmla="*/ 2590800 h 2705100"/>
                  <a:gd name="connsiteX27" fmla="*/ 209550 w 2847975"/>
                  <a:gd name="connsiteY27" fmla="*/ 2600325 h 2705100"/>
                  <a:gd name="connsiteX28" fmla="*/ 352425 w 2847975"/>
                  <a:gd name="connsiteY28" fmla="*/ 2609850 h 2705100"/>
                  <a:gd name="connsiteX29" fmla="*/ 495300 w 2847975"/>
                  <a:gd name="connsiteY29" fmla="*/ 2628900 h 2705100"/>
                  <a:gd name="connsiteX30" fmla="*/ 542925 w 2847975"/>
                  <a:gd name="connsiteY30" fmla="*/ 2638425 h 2705100"/>
                  <a:gd name="connsiteX31" fmla="*/ 819150 w 2847975"/>
                  <a:gd name="connsiteY31" fmla="*/ 2628900 h 2705100"/>
                  <a:gd name="connsiteX32" fmla="*/ 1076325 w 2847975"/>
                  <a:gd name="connsiteY32" fmla="*/ 2638425 h 2705100"/>
                  <a:gd name="connsiteX33" fmla="*/ 1123950 w 2847975"/>
                  <a:gd name="connsiteY33" fmla="*/ 2647950 h 2705100"/>
                  <a:gd name="connsiteX34" fmla="*/ 1657350 w 2847975"/>
                  <a:gd name="connsiteY34" fmla="*/ 2667000 h 2705100"/>
                  <a:gd name="connsiteX35" fmla="*/ 1838325 w 2847975"/>
                  <a:gd name="connsiteY35" fmla="*/ 2676525 h 2705100"/>
                  <a:gd name="connsiteX36" fmla="*/ 2324100 w 2847975"/>
                  <a:gd name="connsiteY36" fmla="*/ 2695575 h 2705100"/>
                  <a:gd name="connsiteX37" fmla="*/ 2371725 w 2847975"/>
                  <a:gd name="connsiteY37" fmla="*/ 2705100 h 2705100"/>
                  <a:gd name="connsiteX38" fmla="*/ 2514600 w 2847975"/>
                  <a:gd name="connsiteY38" fmla="*/ 2695575 h 2705100"/>
                  <a:gd name="connsiteX39" fmla="*/ 2514600 w 2847975"/>
                  <a:gd name="connsiteY39" fmla="*/ 2695575 h 2705100"/>
                  <a:gd name="connsiteX0" fmla="*/ 2847975 w 2847975"/>
                  <a:gd name="connsiteY0" fmla="*/ 76200 h 2705100"/>
                  <a:gd name="connsiteX1" fmla="*/ 2847975 w 2847975"/>
                  <a:gd name="connsiteY1" fmla="*/ 76200 h 2705100"/>
                  <a:gd name="connsiteX2" fmla="*/ 2009775 w 2847975"/>
                  <a:gd name="connsiteY2" fmla="*/ 76200 h 2705100"/>
                  <a:gd name="connsiteX3" fmla="*/ 1581150 w 2847975"/>
                  <a:gd name="connsiteY3" fmla="*/ 66675 h 2705100"/>
                  <a:gd name="connsiteX4" fmla="*/ 800100 w 2847975"/>
                  <a:gd name="connsiteY4" fmla="*/ 47625 h 2705100"/>
                  <a:gd name="connsiteX5" fmla="*/ 590550 w 2847975"/>
                  <a:gd name="connsiteY5" fmla="*/ 28575 h 2705100"/>
                  <a:gd name="connsiteX6" fmla="*/ 428625 w 2847975"/>
                  <a:gd name="connsiteY6" fmla="*/ 19050 h 2705100"/>
                  <a:gd name="connsiteX7" fmla="*/ 289664 w 2847975"/>
                  <a:gd name="connsiteY7" fmla="*/ 0 h 2705100"/>
                  <a:gd name="connsiteX8" fmla="*/ 261611 w 2847975"/>
                  <a:gd name="connsiteY8" fmla="*/ 198613 h 2705100"/>
                  <a:gd name="connsiteX9" fmla="*/ 130349 w 2847975"/>
                  <a:gd name="connsiteY9" fmla="*/ 351013 h 2705100"/>
                  <a:gd name="connsiteX10" fmla="*/ 152400 w 2847975"/>
                  <a:gd name="connsiteY10" fmla="*/ 1000125 h 2705100"/>
                  <a:gd name="connsiteX11" fmla="*/ 161925 w 2847975"/>
                  <a:gd name="connsiteY11" fmla="*/ 1381125 h 2705100"/>
                  <a:gd name="connsiteX12" fmla="*/ 171450 w 2847975"/>
                  <a:gd name="connsiteY12" fmla="*/ 1409700 h 2705100"/>
                  <a:gd name="connsiteX13" fmla="*/ 200025 w 2847975"/>
                  <a:gd name="connsiteY13" fmla="*/ 1514475 h 2705100"/>
                  <a:gd name="connsiteX14" fmla="*/ 209550 w 2847975"/>
                  <a:gd name="connsiteY14" fmla="*/ 1543050 h 2705100"/>
                  <a:gd name="connsiteX15" fmla="*/ 180975 w 2847975"/>
                  <a:gd name="connsiteY15" fmla="*/ 1752600 h 2705100"/>
                  <a:gd name="connsiteX16" fmla="*/ 161925 w 2847975"/>
                  <a:gd name="connsiteY16" fmla="*/ 1828800 h 2705100"/>
                  <a:gd name="connsiteX17" fmla="*/ 123825 w 2847975"/>
                  <a:gd name="connsiteY17" fmla="*/ 1924050 h 2705100"/>
                  <a:gd name="connsiteX18" fmla="*/ 85725 w 2847975"/>
                  <a:gd name="connsiteY18" fmla="*/ 2000250 h 2705100"/>
                  <a:gd name="connsiteX19" fmla="*/ 76200 w 2847975"/>
                  <a:gd name="connsiteY19" fmla="*/ 2038350 h 2705100"/>
                  <a:gd name="connsiteX20" fmla="*/ 0 w 2847975"/>
                  <a:gd name="connsiteY20" fmla="*/ 2228850 h 2705100"/>
                  <a:gd name="connsiteX21" fmla="*/ 9525 w 2847975"/>
                  <a:gd name="connsiteY21" fmla="*/ 2257425 h 2705100"/>
                  <a:gd name="connsiteX22" fmla="*/ 76200 w 2847975"/>
                  <a:gd name="connsiteY22" fmla="*/ 2352675 h 2705100"/>
                  <a:gd name="connsiteX23" fmla="*/ 76200 w 2847975"/>
                  <a:gd name="connsiteY23" fmla="*/ 2581275 h 2705100"/>
                  <a:gd name="connsiteX24" fmla="*/ 76200 w 2847975"/>
                  <a:gd name="connsiteY24" fmla="*/ 2581275 h 2705100"/>
                  <a:gd name="connsiteX25" fmla="*/ 76200 w 2847975"/>
                  <a:gd name="connsiteY25" fmla="*/ 2581275 h 2705100"/>
                  <a:gd name="connsiteX26" fmla="*/ 171450 w 2847975"/>
                  <a:gd name="connsiteY26" fmla="*/ 2590800 h 2705100"/>
                  <a:gd name="connsiteX27" fmla="*/ 209550 w 2847975"/>
                  <a:gd name="connsiteY27" fmla="*/ 2600325 h 2705100"/>
                  <a:gd name="connsiteX28" fmla="*/ 352425 w 2847975"/>
                  <a:gd name="connsiteY28" fmla="*/ 2609850 h 2705100"/>
                  <a:gd name="connsiteX29" fmla="*/ 495300 w 2847975"/>
                  <a:gd name="connsiteY29" fmla="*/ 2628900 h 2705100"/>
                  <a:gd name="connsiteX30" fmla="*/ 542925 w 2847975"/>
                  <a:gd name="connsiteY30" fmla="*/ 2638425 h 2705100"/>
                  <a:gd name="connsiteX31" fmla="*/ 819150 w 2847975"/>
                  <a:gd name="connsiteY31" fmla="*/ 2628900 h 2705100"/>
                  <a:gd name="connsiteX32" fmla="*/ 1076325 w 2847975"/>
                  <a:gd name="connsiteY32" fmla="*/ 2638425 h 2705100"/>
                  <a:gd name="connsiteX33" fmla="*/ 1123950 w 2847975"/>
                  <a:gd name="connsiteY33" fmla="*/ 2647950 h 2705100"/>
                  <a:gd name="connsiteX34" fmla="*/ 1657350 w 2847975"/>
                  <a:gd name="connsiteY34" fmla="*/ 2667000 h 2705100"/>
                  <a:gd name="connsiteX35" fmla="*/ 1838325 w 2847975"/>
                  <a:gd name="connsiteY35" fmla="*/ 2676525 h 2705100"/>
                  <a:gd name="connsiteX36" fmla="*/ 2324100 w 2847975"/>
                  <a:gd name="connsiteY36" fmla="*/ 2695575 h 2705100"/>
                  <a:gd name="connsiteX37" fmla="*/ 2371725 w 2847975"/>
                  <a:gd name="connsiteY37" fmla="*/ 2705100 h 2705100"/>
                  <a:gd name="connsiteX38" fmla="*/ 2514600 w 2847975"/>
                  <a:gd name="connsiteY38" fmla="*/ 2695575 h 2705100"/>
                  <a:gd name="connsiteX39" fmla="*/ 2514600 w 2847975"/>
                  <a:gd name="connsiteY39" fmla="*/ 2695575 h 2705100"/>
                  <a:gd name="connsiteX0" fmla="*/ 2847975 w 2847975"/>
                  <a:gd name="connsiteY0" fmla="*/ 76200 h 2705100"/>
                  <a:gd name="connsiteX1" fmla="*/ 2847975 w 2847975"/>
                  <a:gd name="connsiteY1" fmla="*/ 76200 h 2705100"/>
                  <a:gd name="connsiteX2" fmla="*/ 2009775 w 2847975"/>
                  <a:gd name="connsiteY2" fmla="*/ 76200 h 2705100"/>
                  <a:gd name="connsiteX3" fmla="*/ 1581150 w 2847975"/>
                  <a:gd name="connsiteY3" fmla="*/ 66675 h 2705100"/>
                  <a:gd name="connsiteX4" fmla="*/ 800100 w 2847975"/>
                  <a:gd name="connsiteY4" fmla="*/ 47625 h 2705100"/>
                  <a:gd name="connsiteX5" fmla="*/ 590550 w 2847975"/>
                  <a:gd name="connsiteY5" fmla="*/ 28575 h 2705100"/>
                  <a:gd name="connsiteX6" fmla="*/ 428625 w 2847975"/>
                  <a:gd name="connsiteY6" fmla="*/ 19050 h 2705100"/>
                  <a:gd name="connsiteX7" fmla="*/ 289664 w 2847975"/>
                  <a:gd name="connsiteY7" fmla="*/ 0 h 2705100"/>
                  <a:gd name="connsiteX8" fmla="*/ 261611 w 2847975"/>
                  <a:gd name="connsiteY8" fmla="*/ 198613 h 2705100"/>
                  <a:gd name="connsiteX9" fmla="*/ 268135 w 2847975"/>
                  <a:gd name="connsiteY9" fmla="*/ 377560 h 2705100"/>
                  <a:gd name="connsiteX10" fmla="*/ 152400 w 2847975"/>
                  <a:gd name="connsiteY10" fmla="*/ 1000125 h 2705100"/>
                  <a:gd name="connsiteX11" fmla="*/ 161925 w 2847975"/>
                  <a:gd name="connsiteY11" fmla="*/ 1381125 h 2705100"/>
                  <a:gd name="connsiteX12" fmla="*/ 171450 w 2847975"/>
                  <a:gd name="connsiteY12" fmla="*/ 1409700 h 2705100"/>
                  <a:gd name="connsiteX13" fmla="*/ 200025 w 2847975"/>
                  <a:gd name="connsiteY13" fmla="*/ 1514475 h 2705100"/>
                  <a:gd name="connsiteX14" fmla="*/ 209550 w 2847975"/>
                  <a:gd name="connsiteY14" fmla="*/ 1543050 h 2705100"/>
                  <a:gd name="connsiteX15" fmla="*/ 180975 w 2847975"/>
                  <a:gd name="connsiteY15" fmla="*/ 1752600 h 2705100"/>
                  <a:gd name="connsiteX16" fmla="*/ 161925 w 2847975"/>
                  <a:gd name="connsiteY16" fmla="*/ 1828800 h 2705100"/>
                  <a:gd name="connsiteX17" fmla="*/ 123825 w 2847975"/>
                  <a:gd name="connsiteY17" fmla="*/ 1924050 h 2705100"/>
                  <a:gd name="connsiteX18" fmla="*/ 85725 w 2847975"/>
                  <a:gd name="connsiteY18" fmla="*/ 2000250 h 2705100"/>
                  <a:gd name="connsiteX19" fmla="*/ 76200 w 2847975"/>
                  <a:gd name="connsiteY19" fmla="*/ 2038350 h 2705100"/>
                  <a:gd name="connsiteX20" fmla="*/ 0 w 2847975"/>
                  <a:gd name="connsiteY20" fmla="*/ 2228850 h 2705100"/>
                  <a:gd name="connsiteX21" fmla="*/ 9525 w 2847975"/>
                  <a:gd name="connsiteY21" fmla="*/ 2257425 h 2705100"/>
                  <a:gd name="connsiteX22" fmla="*/ 76200 w 2847975"/>
                  <a:gd name="connsiteY22" fmla="*/ 2352675 h 2705100"/>
                  <a:gd name="connsiteX23" fmla="*/ 76200 w 2847975"/>
                  <a:gd name="connsiteY23" fmla="*/ 2581275 h 2705100"/>
                  <a:gd name="connsiteX24" fmla="*/ 76200 w 2847975"/>
                  <a:gd name="connsiteY24" fmla="*/ 2581275 h 2705100"/>
                  <a:gd name="connsiteX25" fmla="*/ 76200 w 2847975"/>
                  <a:gd name="connsiteY25" fmla="*/ 2581275 h 2705100"/>
                  <a:gd name="connsiteX26" fmla="*/ 171450 w 2847975"/>
                  <a:gd name="connsiteY26" fmla="*/ 2590800 h 2705100"/>
                  <a:gd name="connsiteX27" fmla="*/ 209550 w 2847975"/>
                  <a:gd name="connsiteY27" fmla="*/ 2600325 h 2705100"/>
                  <a:gd name="connsiteX28" fmla="*/ 352425 w 2847975"/>
                  <a:gd name="connsiteY28" fmla="*/ 2609850 h 2705100"/>
                  <a:gd name="connsiteX29" fmla="*/ 495300 w 2847975"/>
                  <a:gd name="connsiteY29" fmla="*/ 2628900 h 2705100"/>
                  <a:gd name="connsiteX30" fmla="*/ 542925 w 2847975"/>
                  <a:gd name="connsiteY30" fmla="*/ 2638425 h 2705100"/>
                  <a:gd name="connsiteX31" fmla="*/ 819150 w 2847975"/>
                  <a:gd name="connsiteY31" fmla="*/ 2628900 h 2705100"/>
                  <a:gd name="connsiteX32" fmla="*/ 1076325 w 2847975"/>
                  <a:gd name="connsiteY32" fmla="*/ 2638425 h 2705100"/>
                  <a:gd name="connsiteX33" fmla="*/ 1123950 w 2847975"/>
                  <a:gd name="connsiteY33" fmla="*/ 2647950 h 2705100"/>
                  <a:gd name="connsiteX34" fmla="*/ 1657350 w 2847975"/>
                  <a:gd name="connsiteY34" fmla="*/ 2667000 h 2705100"/>
                  <a:gd name="connsiteX35" fmla="*/ 1838325 w 2847975"/>
                  <a:gd name="connsiteY35" fmla="*/ 2676525 h 2705100"/>
                  <a:gd name="connsiteX36" fmla="*/ 2324100 w 2847975"/>
                  <a:gd name="connsiteY36" fmla="*/ 2695575 h 2705100"/>
                  <a:gd name="connsiteX37" fmla="*/ 2371725 w 2847975"/>
                  <a:gd name="connsiteY37" fmla="*/ 2705100 h 2705100"/>
                  <a:gd name="connsiteX38" fmla="*/ 2514600 w 2847975"/>
                  <a:gd name="connsiteY38" fmla="*/ 2695575 h 2705100"/>
                  <a:gd name="connsiteX39" fmla="*/ 2514600 w 2847975"/>
                  <a:gd name="connsiteY39" fmla="*/ 2695575 h 2705100"/>
                  <a:gd name="connsiteX0" fmla="*/ 2847975 w 2847975"/>
                  <a:gd name="connsiteY0" fmla="*/ 76200 h 2705100"/>
                  <a:gd name="connsiteX1" fmla="*/ 2847975 w 2847975"/>
                  <a:gd name="connsiteY1" fmla="*/ 76200 h 2705100"/>
                  <a:gd name="connsiteX2" fmla="*/ 2009775 w 2847975"/>
                  <a:gd name="connsiteY2" fmla="*/ 76200 h 2705100"/>
                  <a:gd name="connsiteX3" fmla="*/ 1581150 w 2847975"/>
                  <a:gd name="connsiteY3" fmla="*/ 66675 h 2705100"/>
                  <a:gd name="connsiteX4" fmla="*/ 800100 w 2847975"/>
                  <a:gd name="connsiteY4" fmla="*/ 47625 h 2705100"/>
                  <a:gd name="connsiteX5" fmla="*/ 590550 w 2847975"/>
                  <a:gd name="connsiteY5" fmla="*/ 28575 h 2705100"/>
                  <a:gd name="connsiteX6" fmla="*/ 428625 w 2847975"/>
                  <a:gd name="connsiteY6" fmla="*/ 19050 h 2705100"/>
                  <a:gd name="connsiteX7" fmla="*/ 289664 w 2847975"/>
                  <a:gd name="connsiteY7" fmla="*/ 0 h 2705100"/>
                  <a:gd name="connsiteX8" fmla="*/ 261611 w 2847975"/>
                  <a:gd name="connsiteY8" fmla="*/ 198613 h 2705100"/>
                  <a:gd name="connsiteX9" fmla="*/ 268135 w 2847975"/>
                  <a:gd name="connsiteY9" fmla="*/ 377560 h 2705100"/>
                  <a:gd name="connsiteX10" fmla="*/ 152400 w 2847975"/>
                  <a:gd name="connsiteY10" fmla="*/ 1000125 h 2705100"/>
                  <a:gd name="connsiteX11" fmla="*/ 161925 w 2847975"/>
                  <a:gd name="connsiteY11" fmla="*/ 1381125 h 2705100"/>
                  <a:gd name="connsiteX12" fmla="*/ 171450 w 2847975"/>
                  <a:gd name="connsiteY12" fmla="*/ 1409700 h 2705100"/>
                  <a:gd name="connsiteX13" fmla="*/ 200025 w 2847975"/>
                  <a:gd name="connsiteY13" fmla="*/ 1514475 h 2705100"/>
                  <a:gd name="connsiteX14" fmla="*/ 209550 w 2847975"/>
                  <a:gd name="connsiteY14" fmla="*/ 1543050 h 2705100"/>
                  <a:gd name="connsiteX15" fmla="*/ 180975 w 2847975"/>
                  <a:gd name="connsiteY15" fmla="*/ 1752600 h 2705100"/>
                  <a:gd name="connsiteX16" fmla="*/ 161925 w 2847975"/>
                  <a:gd name="connsiteY16" fmla="*/ 1828800 h 2705100"/>
                  <a:gd name="connsiteX17" fmla="*/ 123825 w 2847975"/>
                  <a:gd name="connsiteY17" fmla="*/ 1924050 h 2705100"/>
                  <a:gd name="connsiteX18" fmla="*/ 85725 w 2847975"/>
                  <a:gd name="connsiteY18" fmla="*/ 2000250 h 2705100"/>
                  <a:gd name="connsiteX19" fmla="*/ 76200 w 2847975"/>
                  <a:gd name="connsiteY19" fmla="*/ 2038350 h 2705100"/>
                  <a:gd name="connsiteX20" fmla="*/ 0 w 2847975"/>
                  <a:gd name="connsiteY20" fmla="*/ 2228850 h 2705100"/>
                  <a:gd name="connsiteX21" fmla="*/ 9525 w 2847975"/>
                  <a:gd name="connsiteY21" fmla="*/ 2257425 h 2705100"/>
                  <a:gd name="connsiteX22" fmla="*/ 76200 w 2847975"/>
                  <a:gd name="connsiteY22" fmla="*/ 2352675 h 2705100"/>
                  <a:gd name="connsiteX23" fmla="*/ 76200 w 2847975"/>
                  <a:gd name="connsiteY23" fmla="*/ 2581275 h 2705100"/>
                  <a:gd name="connsiteX24" fmla="*/ 76200 w 2847975"/>
                  <a:gd name="connsiteY24" fmla="*/ 2581275 h 2705100"/>
                  <a:gd name="connsiteX25" fmla="*/ 76200 w 2847975"/>
                  <a:gd name="connsiteY25" fmla="*/ 2581275 h 2705100"/>
                  <a:gd name="connsiteX26" fmla="*/ 171450 w 2847975"/>
                  <a:gd name="connsiteY26" fmla="*/ 2590800 h 2705100"/>
                  <a:gd name="connsiteX27" fmla="*/ 209550 w 2847975"/>
                  <a:gd name="connsiteY27" fmla="*/ 2600325 h 2705100"/>
                  <a:gd name="connsiteX28" fmla="*/ 352425 w 2847975"/>
                  <a:gd name="connsiteY28" fmla="*/ 2609850 h 2705100"/>
                  <a:gd name="connsiteX29" fmla="*/ 495300 w 2847975"/>
                  <a:gd name="connsiteY29" fmla="*/ 2628900 h 2705100"/>
                  <a:gd name="connsiteX30" fmla="*/ 542925 w 2847975"/>
                  <a:gd name="connsiteY30" fmla="*/ 2638425 h 2705100"/>
                  <a:gd name="connsiteX31" fmla="*/ 819150 w 2847975"/>
                  <a:gd name="connsiteY31" fmla="*/ 2628900 h 2705100"/>
                  <a:gd name="connsiteX32" fmla="*/ 1076325 w 2847975"/>
                  <a:gd name="connsiteY32" fmla="*/ 2638425 h 2705100"/>
                  <a:gd name="connsiteX33" fmla="*/ 1123950 w 2847975"/>
                  <a:gd name="connsiteY33" fmla="*/ 2647950 h 2705100"/>
                  <a:gd name="connsiteX34" fmla="*/ 1657350 w 2847975"/>
                  <a:gd name="connsiteY34" fmla="*/ 2667000 h 2705100"/>
                  <a:gd name="connsiteX35" fmla="*/ 1838325 w 2847975"/>
                  <a:gd name="connsiteY35" fmla="*/ 2676525 h 2705100"/>
                  <a:gd name="connsiteX36" fmla="*/ 2324100 w 2847975"/>
                  <a:gd name="connsiteY36" fmla="*/ 2695575 h 2705100"/>
                  <a:gd name="connsiteX37" fmla="*/ 2371725 w 2847975"/>
                  <a:gd name="connsiteY37" fmla="*/ 2705100 h 2705100"/>
                  <a:gd name="connsiteX38" fmla="*/ 2514600 w 2847975"/>
                  <a:gd name="connsiteY38" fmla="*/ 2695575 h 2705100"/>
                  <a:gd name="connsiteX39" fmla="*/ 2514600 w 2847975"/>
                  <a:gd name="connsiteY39" fmla="*/ 2695575 h 2705100"/>
                  <a:gd name="connsiteX0" fmla="*/ 2847975 w 2847975"/>
                  <a:gd name="connsiteY0" fmla="*/ 76200 h 2705100"/>
                  <a:gd name="connsiteX1" fmla="*/ 2847975 w 2847975"/>
                  <a:gd name="connsiteY1" fmla="*/ 76200 h 2705100"/>
                  <a:gd name="connsiteX2" fmla="*/ 2009775 w 2847975"/>
                  <a:gd name="connsiteY2" fmla="*/ 76200 h 2705100"/>
                  <a:gd name="connsiteX3" fmla="*/ 1581150 w 2847975"/>
                  <a:gd name="connsiteY3" fmla="*/ 66675 h 2705100"/>
                  <a:gd name="connsiteX4" fmla="*/ 800100 w 2847975"/>
                  <a:gd name="connsiteY4" fmla="*/ 47625 h 2705100"/>
                  <a:gd name="connsiteX5" fmla="*/ 590550 w 2847975"/>
                  <a:gd name="connsiteY5" fmla="*/ 28575 h 2705100"/>
                  <a:gd name="connsiteX6" fmla="*/ 428625 w 2847975"/>
                  <a:gd name="connsiteY6" fmla="*/ 19050 h 2705100"/>
                  <a:gd name="connsiteX7" fmla="*/ 289664 w 2847975"/>
                  <a:gd name="connsiteY7" fmla="*/ 0 h 2705100"/>
                  <a:gd name="connsiteX8" fmla="*/ 261611 w 2847975"/>
                  <a:gd name="connsiteY8" fmla="*/ 198613 h 2705100"/>
                  <a:gd name="connsiteX9" fmla="*/ 268135 w 2847975"/>
                  <a:gd name="connsiteY9" fmla="*/ 377560 h 2705100"/>
                  <a:gd name="connsiteX10" fmla="*/ 152400 w 2847975"/>
                  <a:gd name="connsiteY10" fmla="*/ 1000125 h 2705100"/>
                  <a:gd name="connsiteX11" fmla="*/ 161925 w 2847975"/>
                  <a:gd name="connsiteY11" fmla="*/ 1381125 h 2705100"/>
                  <a:gd name="connsiteX12" fmla="*/ 171450 w 2847975"/>
                  <a:gd name="connsiteY12" fmla="*/ 1409700 h 2705100"/>
                  <a:gd name="connsiteX13" fmla="*/ 200025 w 2847975"/>
                  <a:gd name="connsiteY13" fmla="*/ 1514475 h 2705100"/>
                  <a:gd name="connsiteX14" fmla="*/ 209550 w 2847975"/>
                  <a:gd name="connsiteY14" fmla="*/ 1543050 h 2705100"/>
                  <a:gd name="connsiteX15" fmla="*/ 180975 w 2847975"/>
                  <a:gd name="connsiteY15" fmla="*/ 1752600 h 2705100"/>
                  <a:gd name="connsiteX16" fmla="*/ 161925 w 2847975"/>
                  <a:gd name="connsiteY16" fmla="*/ 1828800 h 2705100"/>
                  <a:gd name="connsiteX17" fmla="*/ 123825 w 2847975"/>
                  <a:gd name="connsiteY17" fmla="*/ 1924050 h 2705100"/>
                  <a:gd name="connsiteX18" fmla="*/ 85725 w 2847975"/>
                  <a:gd name="connsiteY18" fmla="*/ 2000250 h 2705100"/>
                  <a:gd name="connsiteX19" fmla="*/ 76200 w 2847975"/>
                  <a:gd name="connsiteY19" fmla="*/ 2038350 h 2705100"/>
                  <a:gd name="connsiteX20" fmla="*/ 0 w 2847975"/>
                  <a:gd name="connsiteY20" fmla="*/ 2228850 h 2705100"/>
                  <a:gd name="connsiteX21" fmla="*/ 9525 w 2847975"/>
                  <a:gd name="connsiteY21" fmla="*/ 2257425 h 2705100"/>
                  <a:gd name="connsiteX22" fmla="*/ 76200 w 2847975"/>
                  <a:gd name="connsiteY22" fmla="*/ 2352675 h 2705100"/>
                  <a:gd name="connsiteX23" fmla="*/ 76200 w 2847975"/>
                  <a:gd name="connsiteY23" fmla="*/ 2581275 h 2705100"/>
                  <a:gd name="connsiteX24" fmla="*/ 76200 w 2847975"/>
                  <a:gd name="connsiteY24" fmla="*/ 2581275 h 2705100"/>
                  <a:gd name="connsiteX25" fmla="*/ 76200 w 2847975"/>
                  <a:gd name="connsiteY25" fmla="*/ 2581275 h 2705100"/>
                  <a:gd name="connsiteX26" fmla="*/ 171450 w 2847975"/>
                  <a:gd name="connsiteY26" fmla="*/ 2590800 h 2705100"/>
                  <a:gd name="connsiteX27" fmla="*/ 209550 w 2847975"/>
                  <a:gd name="connsiteY27" fmla="*/ 2600325 h 2705100"/>
                  <a:gd name="connsiteX28" fmla="*/ 352425 w 2847975"/>
                  <a:gd name="connsiteY28" fmla="*/ 2609850 h 2705100"/>
                  <a:gd name="connsiteX29" fmla="*/ 495300 w 2847975"/>
                  <a:gd name="connsiteY29" fmla="*/ 2628900 h 2705100"/>
                  <a:gd name="connsiteX30" fmla="*/ 542925 w 2847975"/>
                  <a:gd name="connsiteY30" fmla="*/ 2638425 h 2705100"/>
                  <a:gd name="connsiteX31" fmla="*/ 819150 w 2847975"/>
                  <a:gd name="connsiteY31" fmla="*/ 2628900 h 2705100"/>
                  <a:gd name="connsiteX32" fmla="*/ 1076325 w 2847975"/>
                  <a:gd name="connsiteY32" fmla="*/ 2638425 h 2705100"/>
                  <a:gd name="connsiteX33" fmla="*/ 1123950 w 2847975"/>
                  <a:gd name="connsiteY33" fmla="*/ 2647950 h 2705100"/>
                  <a:gd name="connsiteX34" fmla="*/ 1657350 w 2847975"/>
                  <a:gd name="connsiteY34" fmla="*/ 2667000 h 2705100"/>
                  <a:gd name="connsiteX35" fmla="*/ 1838325 w 2847975"/>
                  <a:gd name="connsiteY35" fmla="*/ 2676525 h 2705100"/>
                  <a:gd name="connsiteX36" fmla="*/ 2324100 w 2847975"/>
                  <a:gd name="connsiteY36" fmla="*/ 2695575 h 2705100"/>
                  <a:gd name="connsiteX37" fmla="*/ 2371725 w 2847975"/>
                  <a:gd name="connsiteY37" fmla="*/ 2705100 h 2705100"/>
                  <a:gd name="connsiteX38" fmla="*/ 2514600 w 2847975"/>
                  <a:gd name="connsiteY38" fmla="*/ 2695575 h 2705100"/>
                  <a:gd name="connsiteX39" fmla="*/ 2514600 w 2847975"/>
                  <a:gd name="connsiteY39" fmla="*/ 2695575 h 2705100"/>
                  <a:gd name="connsiteX0" fmla="*/ 2847975 w 2847975"/>
                  <a:gd name="connsiteY0" fmla="*/ 76200 h 2705100"/>
                  <a:gd name="connsiteX1" fmla="*/ 2847975 w 2847975"/>
                  <a:gd name="connsiteY1" fmla="*/ 76200 h 2705100"/>
                  <a:gd name="connsiteX2" fmla="*/ 2009775 w 2847975"/>
                  <a:gd name="connsiteY2" fmla="*/ 76200 h 2705100"/>
                  <a:gd name="connsiteX3" fmla="*/ 1581150 w 2847975"/>
                  <a:gd name="connsiteY3" fmla="*/ 66675 h 2705100"/>
                  <a:gd name="connsiteX4" fmla="*/ 800100 w 2847975"/>
                  <a:gd name="connsiteY4" fmla="*/ 47625 h 2705100"/>
                  <a:gd name="connsiteX5" fmla="*/ 590550 w 2847975"/>
                  <a:gd name="connsiteY5" fmla="*/ 28575 h 2705100"/>
                  <a:gd name="connsiteX6" fmla="*/ 428625 w 2847975"/>
                  <a:gd name="connsiteY6" fmla="*/ 19050 h 2705100"/>
                  <a:gd name="connsiteX7" fmla="*/ 289664 w 2847975"/>
                  <a:gd name="connsiteY7" fmla="*/ 0 h 2705100"/>
                  <a:gd name="connsiteX8" fmla="*/ 261611 w 2847975"/>
                  <a:gd name="connsiteY8" fmla="*/ 198613 h 2705100"/>
                  <a:gd name="connsiteX9" fmla="*/ 268135 w 2847975"/>
                  <a:gd name="connsiteY9" fmla="*/ 377560 h 2705100"/>
                  <a:gd name="connsiteX10" fmla="*/ 152400 w 2847975"/>
                  <a:gd name="connsiteY10" fmla="*/ 1000125 h 2705100"/>
                  <a:gd name="connsiteX11" fmla="*/ 161925 w 2847975"/>
                  <a:gd name="connsiteY11" fmla="*/ 1381125 h 2705100"/>
                  <a:gd name="connsiteX12" fmla="*/ 171450 w 2847975"/>
                  <a:gd name="connsiteY12" fmla="*/ 1409700 h 2705100"/>
                  <a:gd name="connsiteX13" fmla="*/ 200025 w 2847975"/>
                  <a:gd name="connsiteY13" fmla="*/ 1514475 h 2705100"/>
                  <a:gd name="connsiteX14" fmla="*/ 209550 w 2847975"/>
                  <a:gd name="connsiteY14" fmla="*/ 1543050 h 2705100"/>
                  <a:gd name="connsiteX15" fmla="*/ 180975 w 2847975"/>
                  <a:gd name="connsiteY15" fmla="*/ 1752600 h 2705100"/>
                  <a:gd name="connsiteX16" fmla="*/ 161925 w 2847975"/>
                  <a:gd name="connsiteY16" fmla="*/ 1828800 h 2705100"/>
                  <a:gd name="connsiteX17" fmla="*/ 123825 w 2847975"/>
                  <a:gd name="connsiteY17" fmla="*/ 1924050 h 2705100"/>
                  <a:gd name="connsiteX18" fmla="*/ 85725 w 2847975"/>
                  <a:gd name="connsiteY18" fmla="*/ 2000250 h 2705100"/>
                  <a:gd name="connsiteX19" fmla="*/ 76200 w 2847975"/>
                  <a:gd name="connsiteY19" fmla="*/ 2038350 h 2705100"/>
                  <a:gd name="connsiteX20" fmla="*/ 0 w 2847975"/>
                  <a:gd name="connsiteY20" fmla="*/ 2228850 h 2705100"/>
                  <a:gd name="connsiteX21" fmla="*/ 9525 w 2847975"/>
                  <a:gd name="connsiteY21" fmla="*/ 2257425 h 2705100"/>
                  <a:gd name="connsiteX22" fmla="*/ 76200 w 2847975"/>
                  <a:gd name="connsiteY22" fmla="*/ 2352675 h 2705100"/>
                  <a:gd name="connsiteX23" fmla="*/ 76200 w 2847975"/>
                  <a:gd name="connsiteY23" fmla="*/ 2581275 h 2705100"/>
                  <a:gd name="connsiteX24" fmla="*/ 76200 w 2847975"/>
                  <a:gd name="connsiteY24" fmla="*/ 2581275 h 2705100"/>
                  <a:gd name="connsiteX25" fmla="*/ 76200 w 2847975"/>
                  <a:gd name="connsiteY25" fmla="*/ 2581275 h 2705100"/>
                  <a:gd name="connsiteX26" fmla="*/ 171450 w 2847975"/>
                  <a:gd name="connsiteY26" fmla="*/ 2590800 h 2705100"/>
                  <a:gd name="connsiteX27" fmla="*/ 209550 w 2847975"/>
                  <a:gd name="connsiteY27" fmla="*/ 2600325 h 2705100"/>
                  <a:gd name="connsiteX28" fmla="*/ 352425 w 2847975"/>
                  <a:gd name="connsiteY28" fmla="*/ 2609850 h 2705100"/>
                  <a:gd name="connsiteX29" fmla="*/ 495300 w 2847975"/>
                  <a:gd name="connsiteY29" fmla="*/ 2628900 h 2705100"/>
                  <a:gd name="connsiteX30" fmla="*/ 542925 w 2847975"/>
                  <a:gd name="connsiteY30" fmla="*/ 2638425 h 2705100"/>
                  <a:gd name="connsiteX31" fmla="*/ 819150 w 2847975"/>
                  <a:gd name="connsiteY31" fmla="*/ 2628900 h 2705100"/>
                  <a:gd name="connsiteX32" fmla="*/ 1076325 w 2847975"/>
                  <a:gd name="connsiteY32" fmla="*/ 2638425 h 2705100"/>
                  <a:gd name="connsiteX33" fmla="*/ 1123950 w 2847975"/>
                  <a:gd name="connsiteY33" fmla="*/ 2647950 h 2705100"/>
                  <a:gd name="connsiteX34" fmla="*/ 1657350 w 2847975"/>
                  <a:gd name="connsiteY34" fmla="*/ 2667000 h 2705100"/>
                  <a:gd name="connsiteX35" fmla="*/ 1838325 w 2847975"/>
                  <a:gd name="connsiteY35" fmla="*/ 2676525 h 2705100"/>
                  <a:gd name="connsiteX36" fmla="*/ 2324100 w 2847975"/>
                  <a:gd name="connsiteY36" fmla="*/ 2695575 h 2705100"/>
                  <a:gd name="connsiteX37" fmla="*/ 2371725 w 2847975"/>
                  <a:gd name="connsiteY37" fmla="*/ 2705100 h 2705100"/>
                  <a:gd name="connsiteX38" fmla="*/ 2514600 w 2847975"/>
                  <a:gd name="connsiteY38" fmla="*/ 2695575 h 2705100"/>
                  <a:gd name="connsiteX39" fmla="*/ 2514600 w 2847975"/>
                  <a:gd name="connsiteY39" fmla="*/ 2695575 h 2705100"/>
                  <a:gd name="connsiteX0" fmla="*/ 2847975 w 2847975"/>
                  <a:gd name="connsiteY0" fmla="*/ 76200 h 2705100"/>
                  <a:gd name="connsiteX1" fmla="*/ 2847975 w 2847975"/>
                  <a:gd name="connsiteY1" fmla="*/ 76200 h 2705100"/>
                  <a:gd name="connsiteX2" fmla="*/ 2009775 w 2847975"/>
                  <a:gd name="connsiteY2" fmla="*/ 76200 h 2705100"/>
                  <a:gd name="connsiteX3" fmla="*/ 1581150 w 2847975"/>
                  <a:gd name="connsiteY3" fmla="*/ 66675 h 2705100"/>
                  <a:gd name="connsiteX4" fmla="*/ 800100 w 2847975"/>
                  <a:gd name="connsiteY4" fmla="*/ 47625 h 2705100"/>
                  <a:gd name="connsiteX5" fmla="*/ 590550 w 2847975"/>
                  <a:gd name="connsiteY5" fmla="*/ 28575 h 2705100"/>
                  <a:gd name="connsiteX6" fmla="*/ 428625 w 2847975"/>
                  <a:gd name="connsiteY6" fmla="*/ 19050 h 2705100"/>
                  <a:gd name="connsiteX7" fmla="*/ 289664 w 2847975"/>
                  <a:gd name="connsiteY7" fmla="*/ 0 h 2705100"/>
                  <a:gd name="connsiteX8" fmla="*/ 261611 w 2847975"/>
                  <a:gd name="connsiteY8" fmla="*/ 198613 h 2705100"/>
                  <a:gd name="connsiteX9" fmla="*/ 268135 w 2847975"/>
                  <a:gd name="connsiteY9" fmla="*/ 377560 h 2705100"/>
                  <a:gd name="connsiteX10" fmla="*/ 152400 w 2847975"/>
                  <a:gd name="connsiteY10" fmla="*/ 1000125 h 2705100"/>
                  <a:gd name="connsiteX11" fmla="*/ 161925 w 2847975"/>
                  <a:gd name="connsiteY11" fmla="*/ 1381125 h 2705100"/>
                  <a:gd name="connsiteX12" fmla="*/ 171450 w 2847975"/>
                  <a:gd name="connsiteY12" fmla="*/ 1409700 h 2705100"/>
                  <a:gd name="connsiteX13" fmla="*/ 200025 w 2847975"/>
                  <a:gd name="connsiteY13" fmla="*/ 1514475 h 2705100"/>
                  <a:gd name="connsiteX14" fmla="*/ 209550 w 2847975"/>
                  <a:gd name="connsiteY14" fmla="*/ 1543050 h 2705100"/>
                  <a:gd name="connsiteX15" fmla="*/ 180975 w 2847975"/>
                  <a:gd name="connsiteY15" fmla="*/ 1752600 h 2705100"/>
                  <a:gd name="connsiteX16" fmla="*/ 161925 w 2847975"/>
                  <a:gd name="connsiteY16" fmla="*/ 1828800 h 2705100"/>
                  <a:gd name="connsiteX17" fmla="*/ 123825 w 2847975"/>
                  <a:gd name="connsiteY17" fmla="*/ 1924050 h 2705100"/>
                  <a:gd name="connsiteX18" fmla="*/ 85725 w 2847975"/>
                  <a:gd name="connsiteY18" fmla="*/ 2000250 h 2705100"/>
                  <a:gd name="connsiteX19" fmla="*/ 76200 w 2847975"/>
                  <a:gd name="connsiteY19" fmla="*/ 2038350 h 2705100"/>
                  <a:gd name="connsiteX20" fmla="*/ 0 w 2847975"/>
                  <a:gd name="connsiteY20" fmla="*/ 2228850 h 2705100"/>
                  <a:gd name="connsiteX21" fmla="*/ 9525 w 2847975"/>
                  <a:gd name="connsiteY21" fmla="*/ 2257425 h 2705100"/>
                  <a:gd name="connsiteX22" fmla="*/ 76200 w 2847975"/>
                  <a:gd name="connsiteY22" fmla="*/ 2352675 h 2705100"/>
                  <a:gd name="connsiteX23" fmla="*/ 76200 w 2847975"/>
                  <a:gd name="connsiteY23" fmla="*/ 2581275 h 2705100"/>
                  <a:gd name="connsiteX24" fmla="*/ 76200 w 2847975"/>
                  <a:gd name="connsiteY24" fmla="*/ 2581275 h 2705100"/>
                  <a:gd name="connsiteX25" fmla="*/ 76200 w 2847975"/>
                  <a:gd name="connsiteY25" fmla="*/ 2581275 h 2705100"/>
                  <a:gd name="connsiteX26" fmla="*/ 171450 w 2847975"/>
                  <a:gd name="connsiteY26" fmla="*/ 2590800 h 2705100"/>
                  <a:gd name="connsiteX27" fmla="*/ 209550 w 2847975"/>
                  <a:gd name="connsiteY27" fmla="*/ 2600325 h 2705100"/>
                  <a:gd name="connsiteX28" fmla="*/ 352425 w 2847975"/>
                  <a:gd name="connsiteY28" fmla="*/ 2609850 h 2705100"/>
                  <a:gd name="connsiteX29" fmla="*/ 495300 w 2847975"/>
                  <a:gd name="connsiteY29" fmla="*/ 2628900 h 2705100"/>
                  <a:gd name="connsiteX30" fmla="*/ 542925 w 2847975"/>
                  <a:gd name="connsiteY30" fmla="*/ 2638425 h 2705100"/>
                  <a:gd name="connsiteX31" fmla="*/ 819150 w 2847975"/>
                  <a:gd name="connsiteY31" fmla="*/ 2628900 h 2705100"/>
                  <a:gd name="connsiteX32" fmla="*/ 1076325 w 2847975"/>
                  <a:gd name="connsiteY32" fmla="*/ 2638425 h 2705100"/>
                  <a:gd name="connsiteX33" fmla="*/ 1123950 w 2847975"/>
                  <a:gd name="connsiteY33" fmla="*/ 2647950 h 2705100"/>
                  <a:gd name="connsiteX34" fmla="*/ 1657350 w 2847975"/>
                  <a:gd name="connsiteY34" fmla="*/ 2667000 h 2705100"/>
                  <a:gd name="connsiteX35" fmla="*/ 1838325 w 2847975"/>
                  <a:gd name="connsiteY35" fmla="*/ 2676525 h 2705100"/>
                  <a:gd name="connsiteX36" fmla="*/ 2324100 w 2847975"/>
                  <a:gd name="connsiteY36" fmla="*/ 2695575 h 2705100"/>
                  <a:gd name="connsiteX37" fmla="*/ 2371725 w 2847975"/>
                  <a:gd name="connsiteY37" fmla="*/ 2705100 h 2705100"/>
                  <a:gd name="connsiteX38" fmla="*/ 2514600 w 2847975"/>
                  <a:gd name="connsiteY38" fmla="*/ 2695575 h 2705100"/>
                  <a:gd name="connsiteX39" fmla="*/ 2514600 w 2847975"/>
                  <a:gd name="connsiteY39" fmla="*/ 2695575 h 2705100"/>
                  <a:gd name="connsiteX0" fmla="*/ 2853972 w 2853972"/>
                  <a:gd name="connsiteY0" fmla="*/ 76200 h 2705100"/>
                  <a:gd name="connsiteX1" fmla="*/ 2853972 w 2853972"/>
                  <a:gd name="connsiteY1" fmla="*/ 76200 h 2705100"/>
                  <a:gd name="connsiteX2" fmla="*/ 2015772 w 2853972"/>
                  <a:gd name="connsiteY2" fmla="*/ 76200 h 2705100"/>
                  <a:gd name="connsiteX3" fmla="*/ 1587147 w 2853972"/>
                  <a:gd name="connsiteY3" fmla="*/ 66675 h 2705100"/>
                  <a:gd name="connsiteX4" fmla="*/ 806097 w 2853972"/>
                  <a:gd name="connsiteY4" fmla="*/ 47625 h 2705100"/>
                  <a:gd name="connsiteX5" fmla="*/ 596547 w 2853972"/>
                  <a:gd name="connsiteY5" fmla="*/ 28575 h 2705100"/>
                  <a:gd name="connsiteX6" fmla="*/ 434622 w 2853972"/>
                  <a:gd name="connsiteY6" fmla="*/ 19050 h 2705100"/>
                  <a:gd name="connsiteX7" fmla="*/ 295661 w 2853972"/>
                  <a:gd name="connsiteY7" fmla="*/ 0 h 2705100"/>
                  <a:gd name="connsiteX8" fmla="*/ 267608 w 2853972"/>
                  <a:gd name="connsiteY8" fmla="*/ 198613 h 2705100"/>
                  <a:gd name="connsiteX9" fmla="*/ 274132 w 2853972"/>
                  <a:gd name="connsiteY9" fmla="*/ 377560 h 2705100"/>
                  <a:gd name="connsiteX10" fmla="*/ 158397 w 2853972"/>
                  <a:gd name="connsiteY10" fmla="*/ 1000125 h 2705100"/>
                  <a:gd name="connsiteX11" fmla="*/ 167922 w 2853972"/>
                  <a:gd name="connsiteY11" fmla="*/ 1381125 h 2705100"/>
                  <a:gd name="connsiteX12" fmla="*/ 177447 w 2853972"/>
                  <a:gd name="connsiteY12" fmla="*/ 1409700 h 2705100"/>
                  <a:gd name="connsiteX13" fmla="*/ 206022 w 2853972"/>
                  <a:gd name="connsiteY13" fmla="*/ 1514475 h 2705100"/>
                  <a:gd name="connsiteX14" fmla="*/ 215547 w 2853972"/>
                  <a:gd name="connsiteY14" fmla="*/ 1543050 h 2705100"/>
                  <a:gd name="connsiteX15" fmla="*/ 186972 w 2853972"/>
                  <a:gd name="connsiteY15" fmla="*/ 1752600 h 2705100"/>
                  <a:gd name="connsiteX16" fmla="*/ 167922 w 2853972"/>
                  <a:gd name="connsiteY16" fmla="*/ 1828800 h 2705100"/>
                  <a:gd name="connsiteX17" fmla="*/ 129822 w 2853972"/>
                  <a:gd name="connsiteY17" fmla="*/ 1924050 h 2705100"/>
                  <a:gd name="connsiteX18" fmla="*/ 91722 w 2853972"/>
                  <a:gd name="connsiteY18" fmla="*/ 2000250 h 2705100"/>
                  <a:gd name="connsiteX19" fmla="*/ 5997 w 2853972"/>
                  <a:gd name="connsiteY19" fmla="*/ 2228850 h 2705100"/>
                  <a:gd name="connsiteX20" fmla="*/ 15522 w 2853972"/>
                  <a:gd name="connsiteY20" fmla="*/ 2257425 h 2705100"/>
                  <a:gd name="connsiteX21" fmla="*/ 82197 w 2853972"/>
                  <a:gd name="connsiteY21" fmla="*/ 2352675 h 2705100"/>
                  <a:gd name="connsiteX22" fmla="*/ 82197 w 2853972"/>
                  <a:gd name="connsiteY22" fmla="*/ 2581275 h 2705100"/>
                  <a:gd name="connsiteX23" fmla="*/ 82197 w 2853972"/>
                  <a:gd name="connsiteY23" fmla="*/ 2581275 h 2705100"/>
                  <a:gd name="connsiteX24" fmla="*/ 82197 w 2853972"/>
                  <a:gd name="connsiteY24" fmla="*/ 2581275 h 2705100"/>
                  <a:gd name="connsiteX25" fmla="*/ 177447 w 2853972"/>
                  <a:gd name="connsiteY25" fmla="*/ 2590800 h 2705100"/>
                  <a:gd name="connsiteX26" fmla="*/ 215547 w 2853972"/>
                  <a:gd name="connsiteY26" fmla="*/ 2600325 h 2705100"/>
                  <a:gd name="connsiteX27" fmla="*/ 358422 w 2853972"/>
                  <a:gd name="connsiteY27" fmla="*/ 2609850 h 2705100"/>
                  <a:gd name="connsiteX28" fmla="*/ 501297 w 2853972"/>
                  <a:gd name="connsiteY28" fmla="*/ 2628900 h 2705100"/>
                  <a:gd name="connsiteX29" fmla="*/ 548922 w 2853972"/>
                  <a:gd name="connsiteY29" fmla="*/ 2638425 h 2705100"/>
                  <a:gd name="connsiteX30" fmla="*/ 825147 w 2853972"/>
                  <a:gd name="connsiteY30" fmla="*/ 2628900 h 2705100"/>
                  <a:gd name="connsiteX31" fmla="*/ 1082322 w 2853972"/>
                  <a:gd name="connsiteY31" fmla="*/ 2638425 h 2705100"/>
                  <a:gd name="connsiteX32" fmla="*/ 1129947 w 2853972"/>
                  <a:gd name="connsiteY32" fmla="*/ 2647950 h 2705100"/>
                  <a:gd name="connsiteX33" fmla="*/ 1663347 w 2853972"/>
                  <a:gd name="connsiteY33" fmla="*/ 2667000 h 2705100"/>
                  <a:gd name="connsiteX34" fmla="*/ 1844322 w 2853972"/>
                  <a:gd name="connsiteY34" fmla="*/ 2676525 h 2705100"/>
                  <a:gd name="connsiteX35" fmla="*/ 2330097 w 2853972"/>
                  <a:gd name="connsiteY35" fmla="*/ 2695575 h 2705100"/>
                  <a:gd name="connsiteX36" fmla="*/ 2377722 w 2853972"/>
                  <a:gd name="connsiteY36" fmla="*/ 2705100 h 2705100"/>
                  <a:gd name="connsiteX37" fmla="*/ 2520597 w 2853972"/>
                  <a:gd name="connsiteY37" fmla="*/ 2695575 h 2705100"/>
                  <a:gd name="connsiteX38" fmla="*/ 2520597 w 2853972"/>
                  <a:gd name="connsiteY38" fmla="*/ 2695575 h 2705100"/>
                  <a:gd name="connsiteX0" fmla="*/ 2853972 w 2853972"/>
                  <a:gd name="connsiteY0" fmla="*/ 76200 h 2705100"/>
                  <a:gd name="connsiteX1" fmla="*/ 2853972 w 2853972"/>
                  <a:gd name="connsiteY1" fmla="*/ 76200 h 2705100"/>
                  <a:gd name="connsiteX2" fmla="*/ 2015772 w 2853972"/>
                  <a:gd name="connsiteY2" fmla="*/ 76200 h 2705100"/>
                  <a:gd name="connsiteX3" fmla="*/ 1587147 w 2853972"/>
                  <a:gd name="connsiteY3" fmla="*/ 66675 h 2705100"/>
                  <a:gd name="connsiteX4" fmla="*/ 806097 w 2853972"/>
                  <a:gd name="connsiteY4" fmla="*/ 47625 h 2705100"/>
                  <a:gd name="connsiteX5" fmla="*/ 596547 w 2853972"/>
                  <a:gd name="connsiteY5" fmla="*/ 28575 h 2705100"/>
                  <a:gd name="connsiteX6" fmla="*/ 434622 w 2853972"/>
                  <a:gd name="connsiteY6" fmla="*/ 19050 h 2705100"/>
                  <a:gd name="connsiteX7" fmla="*/ 295661 w 2853972"/>
                  <a:gd name="connsiteY7" fmla="*/ 0 h 2705100"/>
                  <a:gd name="connsiteX8" fmla="*/ 267608 w 2853972"/>
                  <a:gd name="connsiteY8" fmla="*/ 198613 h 2705100"/>
                  <a:gd name="connsiteX9" fmla="*/ 274132 w 2853972"/>
                  <a:gd name="connsiteY9" fmla="*/ 377560 h 2705100"/>
                  <a:gd name="connsiteX10" fmla="*/ 158397 w 2853972"/>
                  <a:gd name="connsiteY10" fmla="*/ 1000125 h 2705100"/>
                  <a:gd name="connsiteX11" fmla="*/ 167922 w 2853972"/>
                  <a:gd name="connsiteY11" fmla="*/ 1381125 h 2705100"/>
                  <a:gd name="connsiteX12" fmla="*/ 177447 w 2853972"/>
                  <a:gd name="connsiteY12" fmla="*/ 1409700 h 2705100"/>
                  <a:gd name="connsiteX13" fmla="*/ 206022 w 2853972"/>
                  <a:gd name="connsiteY13" fmla="*/ 1514475 h 2705100"/>
                  <a:gd name="connsiteX14" fmla="*/ 215547 w 2853972"/>
                  <a:gd name="connsiteY14" fmla="*/ 1543050 h 2705100"/>
                  <a:gd name="connsiteX15" fmla="*/ 186972 w 2853972"/>
                  <a:gd name="connsiteY15" fmla="*/ 1752600 h 2705100"/>
                  <a:gd name="connsiteX16" fmla="*/ 167922 w 2853972"/>
                  <a:gd name="connsiteY16" fmla="*/ 1828800 h 2705100"/>
                  <a:gd name="connsiteX17" fmla="*/ 129822 w 2853972"/>
                  <a:gd name="connsiteY17" fmla="*/ 1924050 h 2705100"/>
                  <a:gd name="connsiteX18" fmla="*/ 91722 w 2853972"/>
                  <a:gd name="connsiteY18" fmla="*/ 2000250 h 2705100"/>
                  <a:gd name="connsiteX19" fmla="*/ 5997 w 2853972"/>
                  <a:gd name="connsiteY19" fmla="*/ 2228850 h 2705100"/>
                  <a:gd name="connsiteX20" fmla="*/ 15522 w 2853972"/>
                  <a:gd name="connsiteY20" fmla="*/ 2257425 h 2705100"/>
                  <a:gd name="connsiteX21" fmla="*/ 82197 w 2853972"/>
                  <a:gd name="connsiteY21" fmla="*/ 2352675 h 2705100"/>
                  <a:gd name="connsiteX22" fmla="*/ 82197 w 2853972"/>
                  <a:gd name="connsiteY22" fmla="*/ 2581275 h 2705100"/>
                  <a:gd name="connsiteX23" fmla="*/ 82197 w 2853972"/>
                  <a:gd name="connsiteY23" fmla="*/ 2581275 h 2705100"/>
                  <a:gd name="connsiteX24" fmla="*/ 82197 w 2853972"/>
                  <a:gd name="connsiteY24" fmla="*/ 2581275 h 2705100"/>
                  <a:gd name="connsiteX25" fmla="*/ 177447 w 2853972"/>
                  <a:gd name="connsiteY25" fmla="*/ 2590800 h 2705100"/>
                  <a:gd name="connsiteX26" fmla="*/ 215547 w 2853972"/>
                  <a:gd name="connsiteY26" fmla="*/ 2600325 h 2705100"/>
                  <a:gd name="connsiteX27" fmla="*/ 358422 w 2853972"/>
                  <a:gd name="connsiteY27" fmla="*/ 2609850 h 2705100"/>
                  <a:gd name="connsiteX28" fmla="*/ 501297 w 2853972"/>
                  <a:gd name="connsiteY28" fmla="*/ 2628900 h 2705100"/>
                  <a:gd name="connsiteX29" fmla="*/ 548922 w 2853972"/>
                  <a:gd name="connsiteY29" fmla="*/ 2638425 h 2705100"/>
                  <a:gd name="connsiteX30" fmla="*/ 825147 w 2853972"/>
                  <a:gd name="connsiteY30" fmla="*/ 2628900 h 2705100"/>
                  <a:gd name="connsiteX31" fmla="*/ 1082322 w 2853972"/>
                  <a:gd name="connsiteY31" fmla="*/ 2638425 h 2705100"/>
                  <a:gd name="connsiteX32" fmla="*/ 1129947 w 2853972"/>
                  <a:gd name="connsiteY32" fmla="*/ 2647950 h 2705100"/>
                  <a:gd name="connsiteX33" fmla="*/ 1663347 w 2853972"/>
                  <a:gd name="connsiteY33" fmla="*/ 2667000 h 2705100"/>
                  <a:gd name="connsiteX34" fmla="*/ 1844322 w 2853972"/>
                  <a:gd name="connsiteY34" fmla="*/ 2676525 h 2705100"/>
                  <a:gd name="connsiteX35" fmla="*/ 2330097 w 2853972"/>
                  <a:gd name="connsiteY35" fmla="*/ 2695575 h 2705100"/>
                  <a:gd name="connsiteX36" fmla="*/ 2377722 w 2853972"/>
                  <a:gd name="connsiteY36" fmla="*/ 2705100 h 2705100"/>
                  <a:gd name="connsiteX37" fmla="*/ 2520597 w 2853972"/>
                  <a:gd name="connsiteY37" fmla="*/ 2695575 h 2705100"/>
                  <a:gd name="connsiteX38" fmla="*/ 2520597 w 2853972"/>
                  <a:gd name="connsiteY38" fmla="*/ 2695575 h 2705100"/>
                  <a:gd name="connsiteX0" fmla="*/ 2853972 w 2853972"/>
                  <a:gd name="connsiteY0" fmla="*/ 76200 h 2705100"/>
                  <a:gd name="connsiteX1" fmla="*/ 2853972 w 2853972"/>
                  <a:gd name="connsiteY1" fmla="*/ 76200 h 2705100"/>
                  <a:gd name="connsiteX2" fmla="*/ 2015772 w 2853972"/>
                  <a:gd name="connsiteY2" fmla="*/ 76200 h 2705100"/>
                  <a:gd name="connsiteX3" fmla="*/ 1587147 w 2853972"/>
                  <a:gd name="connsiteY3" fmla="*/ 66675 h 2705100"/>
                  <a:gd name="connsiteX4" fmla="*/ 806097 w 2853972"/>
                  <a:gd name="connsiteY4" fmla="*/ 47625 h 2705100"/>
                  <a:gd name="connsiteX5" fmla="*/ 596547 w 2853972"/>
                  <a:gd name="connsiteY5" fmla="*/ 28575 h 2705100"/>
                  <a:gd name="connsiteX6" fmla="*/ 434622 w 2853972"/>
                  <a:gd name="connsiteY6" fmla="*/ 19050 h 2705100"/>
                  <a:gd name="connsiteX7" fmla="*/ 295661 w 2853972"/>
                  <a:gd name="connsiteY7" fmla="*/ 0 h 2705100"/>
                  <a:gd name="connsiteX8" fmla="*/ 267608 w 2853972"/>
                  <a:gd name="connsiteY8" fmla="*/ 198613 h 2705100"/>
                  <a:gd name="connsiteX9" fmla="*/ 274132 w 2853972"/>
                  <a:gd name="connsiteY9" fmla="*/ 377560 h 2705100"/>
                  <a:gd name="connsiteX10" fmla="*/ 158397 w 2853972"/>
                  <a:gd name="connsiteY10" fmla="*/ 1000125 h 2705100"/>
                  <a:gd name="connsiteX11" fmla="*/ 167922 w 2853972"/>
                  <a:gd name="connsiteY11" fmla="*/ 1381125 h 2705100"/>
                  <a:gd name="connsiteX12" fmla="*/ 177447 w 2853972"/>
                  <a:gd name="connsiteY12" fmla="*/ 1409700 h 2705100"/>
                  <a:gd name="connsiteX13" fmla="*/ 206022 w 2853972"/>
                  <a:gd name="connsiteY13" fmla="*/ 1514475 h 2705100"/>
                  <a:gd name="connsiteX14" fmla="*/ 215547 w 2853972"/>
                  <a:gd name="connsiteY14" fmla="*/ 1543050 h 2705100"/>
                  <a:gd name="connsiteX15" fmla="*/ 186972 w 2853972"/>
                  <a:gd name="connsiteY15" fmla="*/ 1752600 h 2705100"/>
                  <a:gd name="connsiteX16" fmla="*/ 167922 w 2853972"/>
                  <a:gd name="connsiteY16" fmla="*/ 1828800 h 2705100"/>
                  <a:gd name="connsiteX17" fmla="*/ 129822 w 2853972"/>
                  <a:gd name="connsiteY17" fmla="*/ 1924050 h 2705100"/>
                  <a:gd name="connsiteX18" fmla="*/ 91722 w 2853972"/>
                  <a:gd name="connsiteY18" fmla="*/ 2000250 h 2705100"/>
                  <a:gd name="connsiteX19" fmla="*/ 5997 w 2853972"/>
                  <a:gd name="connsiteY19" fmla="*/ 2228850 h 2705100"/>
                  <a:gd name="connsiteX20" fmla="*/ 15522 w 2853972"/>
                  <a:gd name="connsiteY20" fmla="*/ 2257425 h 2705100"/>
                  <a:gd name="connsiteX21" fmla="*/ 82197 w 2853972"/>
                  <a:gd name="connsiteY21" fmla="*/ 2581275 h 2705100"/>
                  <a:gd name="connsiteX22" fmla="*/ 82197 w 2853972"/>
                  <a:gd name="connsiteY22" fmla="*/ 2581275 h 2705100"/>
                  <a:gd name="connsiteX23" fmla="*/ 82197 w 2853972"/>
                  <a:gd name="connsiteY23" fmla="*/ 2581275 h 2705100"/>
                  <a:gd name="connsiteX24" fmla="*/ 177447 w 2853972"/>
                  <a:gd name="connsiteY24" fmla="*/ 2590800 h 2705100"/>
                  <a:gd name="connsiteX25" fmla="*/ 215547 w 2853972"/>
                  <a:gd name="connsiteY25" fmla="*/ 2600325 h 2705100"/>
                  <a:gd name="connsiteX26" fmla="*/ 358422 w 2853972"/>
                  <a:gd name="connsiteY26" fmla="*/ 2609850 h 2705100"/>
                  <a:gd name="connsiteX27" fmla="*/ 501297 w 2853972"/>
                  <a:gd name="connsiteY27" fmla="*/ 2628900 h 2705100"/>
                  <a:gd name="connsiteX28" fmla="*/ 548922 w 2853972"/>
                  <a:gd name="connsiteY28" fmla="*/ 2638425 h 2705100"/>
                  <a:gd name="connsiteX29" fmla="*/ 825147 w 2853972"/>
                  <a:gd name="connsiteY29" fmla="*/ 2628900 h 2705100"/>
                  <a:gd name="connsiteX30" fmla="*/ 1082322 w 2853972"/>
                  <a:gd name="connsiteY30" fmla="*/ 2638425 h 2705100"/>
                  <a:gd name="connsiteX31" fmla="*/ 1129947 w 2853972"/>
                  <a:gd name="connsiteY31" fmla="*/ 2647950 h 2705100"/>
                  <a:gd name="connsiteX32" fmla="*/ 1663347 w 2853972"/>
                  <a:gd name="connsiteY32" fmla="*/ 2667000 h 2705100"/>
                  <a:gd name="connsiteX33" fmla="*/ 1844322 w 2853972"/>
                  <a:gd name="connsiteY33" fmla="*/ 2676525 h 2705100"/>
                  <a:gd name="connsiteX34" fmla="*/ 2330097 w 2853972"/>
                  <a:gd name="connsiteY34" fmla="*/ 2695575 h 2705100"/>
                  <a:gd name="connsiteX35" fmla="*/ 2377722 w 2853972"/>
                  <a:gd name="connsiteY35" fmla="*/ 2705100 h 2705100"/>
                  <a:gd name="connsiteX36" fmla="*/ 2520597 w 2853972"/>
                  <a:gd name="connsiteY36" fmla="*/ 2695575 h 2705100"/>
                  <a:gd name="connsiteX37" fmla="*/ 2520597 w 2853972"/>
                  <a:gd name="connsiteY37" fmla="*/ 2695575 h 2705100"/>
                  <a:gd name="connsiteX0" fmla="*/ 2848499 w 2848499"/>
                  <a:gd name="connsiteY0" fmla="*/ 76200 h 2705100"/>
                  <a:gd name="connsiteX1" fmla="*/ 2848499 w 2848499"/>
                  <a:gd name="connsiteY1" fmla="*/ 76200 h 2705100"/>
                  <a:gd name="connsiteX2" fmla="*/ 2010299 w 2848499"/>
                  <a:gd name="connsiteY2" fmla="*/ 76200 h 2705100"/>
                  <a:gd name="connsiteX3" fmla="*/ 1581674 w 2848499"/>
                  <a:gd name="connsiteY3" fmla="*/ 66675 h 2705100"/>
                  <a:gd name="connsiteX4" fmla="*/ 800624 w 2848499"/>
                  <a:gd name="connsiteY4" fmla="*/ 47625 h 2705100"/>
                  <a:gd name="connsiteX5" fmla="*/ 591074 w 2848499"/>
                  <a:gd name="connsiteY5" fmla="*/ 28575 h 2705100"/>
                  <a:gd name="connsiteX6" fmla="*/ 429149 w 2848499"/>
                  <a:gd name="connsiteY6" fmla="*/ 19050 h 2705100"/>
                  <a:gd name="connsiteX7" fmla="*/ 290188 w 2848499"/>
                  <a:gd name="connsiteY7" fmla="*/ 0 h 2705100"/>
                  <a:gd name="connsiteX8" fmla="*/ 262135 w 2848499"/>
                  <a:gd name="connsiteY8" fmla="*/ 198613 h 2705100"/>
                  <a:gd name="connsiteX9" fmla="*/ 268659 w 2848499"/>
                  <a:gd name="connsiteY9" fmla="*/ 377560 h 2705100"/>
                  <a:gd name="connsiteX10" fmla="*/ 152924 w 2848499"/>
                  <a:gd name="connsiteY10" fmla="*/ 1000125 h 2705100"/>
                  <a:gd name="connsiteX11" fmla="*/ 162449 w 2848499"/>
                  <a:gd name="connsiteY11" fmla="*/ 1381125 h 2705100"/>
                  <a:gd name="connsiteX12" fmla="*/ 171974 w 2848499"/>
                  <a:gd name="connsiteY12" fmla="*/ 1409700 h 2705100"/>
                  <a:gd name="connsiteX13" fmla="*/ 200549 w 2848499"/>
                  <a:gd name="connsiteY13" fmla="*/ 1514475 h 2705100"/>
                  <a:gd name="connsiteX14" fmla="*/ 210074 w 2848499"/>
                  <a:gd name="connsiteY14" fmla="*/ 1543050 h 2705100"/>
                  <a:gd name="connsiteX15" fmla="*/ 181499 w 2848499"/>
                  <a:gd name="connsiteY15" fmla="*/ 1752600 h 2705100"/>
                  <a:gd name="connsiteX16" fmla="*/ 162449 w 2848499"/>
                  <a:gd name="connsiteY16" fmla="*/ 1828800 h 2705100"/>
                  <a:gd name="connsiteX17" fmla="*/ 124349 w 2848499"/>
                  <a:gd name="connsiteY17" fmla="*/ 1924050 h 2705100"/>
                  <a:gd name="connsiteX18" fmla="*/ 86249 w 2848499"/>
                  <a:gd name="connsiteY18" fmla="*/ 2000250 h 2705100"/>
                  <a:gd name="connsiteX19" fmla="*/ 524 w 2848499"/>
                  <a:gd name="connsiteY19" fmla="*/ 2228850 h 2705100"/>
                  <a:gd name="connsiteX20" fmla="*/ 222992 w 2848499"/>
                  <a:gd name="connsiteY20" fmla="*/ 2363611 h 2705100"/>
                  <a:gd name="connsiteX21" fmla="*/ 76724 w 2848499"/>
                  <a:gd name="connsiteY21" fmla="*/ 2581275 h 2705100"/>
                  <a:gd name="connsiteX22" fmla="*/ 76724 w 2848499"/>
                  <a:gd name="connsiteY22" fmla="*/ 2581275 h 2705100"/>
                  <a:gd name="connsiteX23" fmla="*/ 76724 w 2848499"/>
                  <a:gd name="connsiteY23" fmla="*/ 2581275 h 2705100"/>
                  <a:gd name="connsiteX24" fmla="*/ 171974 w 2848499"/>
                  <a:gd name="connsiteY24" fmla="*/ 2590800 h 2705100"/>
                  <a:gd name="connsiteX25" fmla="*/ 210074 w 2848499"/>
                  <a:gd name="connsiteY25" fmla="*/ 2600325 h 2705100"/>
                  <a:gd name="connsiteX26" fmla="*/ 352949 w 2848499"/>
                  <a:gd name="connsiteY26" fmla="*/ 2609850 h 2705100"/>
                  <a:gd name="connsiteX27" fmla="*/ 495824 w 2848499"/>
                  <a:gd name="connsiteY27" fmla="*/ 2628900 h 2705100"/>
                  <a:gd name="connsiteX28" fmla="*/ 543449 w 2848499"/>
                  <a:gd name="connsiteY28" fmla="*/ 2638425 h 2705100"/>
                  <a:gd name="connsiteX29" fmla="*/ 819674 w 2848499"/>
                  <a:gd name="connsiteY29" fmla="*/ 2628900 h 2705100"/>
                  <a:gd name="connsiteX30" fmla="*/ 1076849 w 2848499"/>
                  <a:gd name="connsiteY30" fmla="*/ 2638425 h 2705100"/>
                  <a:gd name="connsiteX31" fmla="*/ 1124474 w 2848499"/>
                  <a:gd name="connsiteY31" fmla="*/ 2647950 h 2705100"/>
                  <a:gd name="connsiteX32" fmla="*/ 1657874 w 2848499"/>
                  <a:gd name="connsiteY32" fmla="*/ 2667000 h 2705100"/>
                  <a:gd name="connsiteX33" fmla="*/ 1838849 w 2848499"/>
                  <a:gd name="connsiteY33" fmla="*/ 2676525 h 2705100"/>
                  <a:gd name="connsiteX34" fmla="*/ 2324624 w 2848499"/>
                  <a:gd name="connsiteY34" fmla="*/ 2695575 h 2705100"/>
                  <a:gd name="connsiteX35" fmla="*/ 2372249 w 2848499"/>
                  <a:gd name="connsiteY35" fmla="*/ 2705100 h 2705100"/>
                  <a:gd name="connsiteX36" fmla="*/ 2515124 w 2848499"/>
                  <a:gd name="connsiteY36" fmla="*/ 2695575 h 2705100"/>
                  <a:gd name="connsiteX37" fmla="*/ 2515124 w 2848499"/>
                  <a:gd name="connsiteY37" fmla="*/ 2695575 h 2705100"/>
                  <a:gd name="connsiteX0" fmla="*/ 2772466 w 2772466"/>
                  <a:gd name="connsiteY0" fmla="*/ 76200 h 2705100"/>
                  <a:gd name="connsiteX1" fmla="*/ 2772466 w 2772466"/>
                  <a:gd name="connsiteY1" fmla="*/ 76200 h 2705100"/>
                  <a:gd name="connsiteX2" fmla="*/ 1934266 w 2772466"/>
                  <a:gd name="connsiteY2" fmla="*/ 76200 h 2705100"/>
                  <a:gd name="connsiteX3" fmla="*/ 1505641 w 2772466"/>
                  <a:gd name="connsiteY3" fmla="*/ 66675 h 2705100"/>
                  <a:gd name="connsiteX4" fmla="*/ 724591 w 2772466"/>
                  <a:gd name="connsiteY4" fmla="*/ 47625 h 2705100"/>
                  <a:gd name="connsiteX5" fmla="*/ 515041 w 2772466"/>
                  <a:gd name="connsiteY5" fmla="*/ 28575 h 2705100"/>
                  <a:gd name="connsiteX6" fmla="*/ 353116 w 2772466"/>
                  <a:gd name="connsiteY6" fmla="*/ 19050 h 2705100"/>
                  <a:gd name="connsiteX7" fmla="*/ 214155 w 2772466"/>
                  <a:gd name="connsiteY7" fmla="*/ 0 h 2705100"/>
                  <a:gd name="connsiteX8" fmla="*/ 186102 w 2772466"/>
                  <a:gd name="connsiteY8" fmla="*/ 198613 h 2705100"/>
                  <a:gd name="connsiteX9" fmla="*/ 192626 w 2772466"/>
                  <a:gd name="connsiteY9" fmla="*/ 377560 h 2705100"/>
                  <a:gd name="connsiteX10" fmla="*/ 76891 w 2772466"/>
                  <a:gd name="connsiteY10" fmla="*/ 1000125 h 2705100"/>
                  <a:gd name="connsiteX11" fmla="*/ 86416 w 2772466"/>
                  <a:gd name="connsiteY11" fmla="*/ 1381125 h 2705100"/>
                  <a:gd name="connsiteX12" fmla="*/ 95941 w 2772466"/>
                  <a:gd name="connsiteY12" fmla="*/ 1409700 h 2705100"/>
                  <a:gd name="connsiteX13" fmla="*/ 124516 w 2772466"/>
                  <a:gd name="connsiteY13" fmla="*/ 1514475 h 2705100"/>
                  <a:gd name="connsiteX14" fmla="*/ 134041 w 2772466"/>
                  <a:gd name="connsiteY14" fmla="*/ 1543050 h 2705100"/>
                  <a:gd name="connsiteX15" fmla="*/ 105466 w 2772466"/>
                  <a:gd name="connsiteY15" fmla="*/ 1752600 h 2705100"/>
                  <a:gd name="connsiteX16" fmla="*/ 86416 w 2772466"/>
                  <a:gd name="connsiteY16" fmla="*/ 1828800 h 2705100"/>
                  <a:gd name="connsiteX17" fmla="*/ 48316 w 2772466"/>
                  <a:gd name="connsiteY17" fmla="*/ 1924050 h 2705100"/>
                  <a:gd name="connsiteX18" fmla="*/ 10216 w 2772466"/>
                  <a:gd name="connsiteY18" fmla="*/ 2000250 h 2705100"/>
                  <a:gd name="connsiteX19" fmla="*/ 187538 w 2772466"/>
                  <a:gd name="connsiteY19" fmla="*/ 2228850 h 2705100"/>
                  <a:gd name="connsiteX20" fmla="*/ 146959 w 2772466"/>
                  <a:gd name="connsiteY20" fmla="*/ 2363611 h 2705100"/>
                  <a:gd name="connsiteX21" fmla="*/ 691 w 2772466"/>
                  <a:gd name="connsiteY21" fmla="*/ 2581275 h 2705100"/>
                  <a:gd name="connsiteX22" fmla="*/ 691 w 2772466"/>
                  <a:gd name="connsiteY22" fmla="*/ 2581275 h 2705100"/>
                  <a:gd name="connsiteX23" fmla="*/ 691 w 2772466"/>
                  <a:gd name="connsiteY23" fmla="*/ 2581275 h 2705100"/>
                  <a:gd name="connsiteX24" fmla="*/ 95941 w 2772466"/>
                  <a:gd name="connsiteY24" fmla="*/ 2590800 h 2705100"/>
                  <a:gd name="connsiteX25" fmla="*/ 134041 w 2772466"/>
                  <a:gd name="connsiteY25" fmla="*/ 2600325 h 2705100"/>
                  <a:gd name="connsiteX26" fmla="*/ 276916 w 2772466"/>
                  <a:gd name="connsiteY26" fmla="*/ 2609850 h 2705100"/>
                  <a:gd name="connsiteX27" fmla="*/ 419791 w 2772466"/>
                  <a:gd name="connsiteY27" fmla="*/ 2628900 h 2705100"/>
                  <a:gd name="connsiteX28" fmla="*/ 467416 w 2772466"/>
                  <a:gd name="connsiteY28" fmla="*/ 2638425 h 2705100"/>
                  <a:gd name="connsiteX29" fmla="*/ 743641 w 2772466"/>
                  <a:gd name="connsiteY29" fmla="*/ 2628900 h 2705100"/>
                  <a:gd name="connsiteX30" fmla="*/ 1000816 w 2772466"/>
                  <a:gd name="connsiteY30" fmla="*/ 2638425 h 2705100"/>
                  <a:gd name="connsiteX31" fmla="*/ 1048441 w 2772466"/>
                  <a:gd name="connsiteY31" fmla="*/ 2647950 h 2705100"/>
                  <a:gd name="connsiteX32" fmla="*/ 1581841 w 2772466"/>
                  <a:gd name="connsiteY32" fmla="*/ 2667000 h 2705100"/>
                  <a:gd name="connsiteX33" fmla="*/ 1762816 w 2772466"/>
                  <a:gd name="connsiteY33" fmla="*/ 2676525 h 2705100"/>
                  <a:gd name="connsiteX34" fmla="*/ 2248591 w 2772466"/>
                  <a:gd name="connsiteY34" fmla="*/ 2695575 h 2705100"/>
                  <a:gd name="connsiteX35" fmla="*/ 2296216 w 2772466"/>
                  <a:gd name="connsiteY35" fmla="*/ 2705100 h 2705100"/>
                  <a:gd name="connsiteX36" fmla="*/ 2439091 w 2772466"/>
                  <a:gd name="connsiteY36" fmla="*/ 2695575 h 2705100"/>
                  <a:gd name="connsiteX37" fmla="*/ 2439091 w 2772466"/>
                  <a:gd name="connsiteY37" fmla="*/ 2695575 h 2705100"/>
                  <a:gd name="connsiteX0" fmla="*/ 2772466 w 2772466"/>
                  <a:gd name="connsiteY0" fmla="*/ 76200 h 2705100"/>
                  <a:gd name="connsiteX1" fmla="*/ 2772466 w 2772466"/>
                  <a:gd name="connsiteY1" fmla="*/ 76200 h 2705100"/>
                  <a:gd name="connsiteX2" fmla="*/ 1934266 w 2772466"/>
                  <a:gd name="connsiteY2" fmla="*/ 76200 h 2705100"/>
                  <a:gd name="connsiteX3" fmla="*/ 1505641 w 2772466"/>
                  <a:gd name="connsiteY3" fmla="*/ 66675 h 2705100"/>
                  <a:gd name="connsiteX4" fmla="*/ 724591 w 2772466"/>
                  <a:gd name="connsiteY4" fmla="*/ 47625 h 2705100"/>
                  <a:gd name="connsiteX5" fmla="*/ 515041 w 2772466"/>
                  <a:gd name="connsiteY5" fmla="*/ 28575 h 2705100"/>
                  <a:gd name="connsiteX6" fmla="*/ 353116 w 2772466"/>
                  <a:gd name="connsiteY6" fmla="*/ 19050 h 2705100"/>
                  <a:gd name="connsiteX7" fmla="*/ 214155 w 2772466"/>
                  <a:gd name="connsiteY7" fmla="*/ 0 h 2705100"/>
                  <a:gd name="connsiteX8" fmla="*/ 186102 w 2772466"/>
                  <a:gd name="connsiteY8" fmla="*/ 198613 h 2705100"/>
                  <a:gd name="connsiteX9" fmla="*/ 192626 w 2772466"/>
                  <a:gd name="connsiteY9" fmla="*/ 377560 h 2705100"/>
                  <a:gd name="connsiteX10" fmla="*/ 76891 w 2772466"/>
                  <a:gd name="connsiteY10" fmla="*/ 1000125 h 2705100"/>
                  <a:gd name="connsiteX11" fmla="*/ 86416 w 2772466"/>
                  <a:gd name="connsiteY11" fmla="*/ 1381125 h 2705100"/>
                  <a:gd name="connsiteX12" fmla="*/ 95941 w 2772466"/>
                  <a:gd name="connsiteY12" fmla="*/ 1409700 h 2705100"/>
                  <a:gd name="connsiteX13" fmla="*/ 124516 w 2772466"/>
                  <a:gd name="connsiteY13" fmla="*/ 1514475 h 2705100"/>
                  <a:gd name="connsiteX14" fmla="*/ 134041 w 2772466"/>
                  <a:gd name="connsiteY14" fmla="*/ 1543050 h 2705100"/>
                  <a:gd name="connsiteX15" fmla="*/ 105466 w 2772466"/>
                  <a:gd name="connsiteY15" fmla="*/ 1752600 h 2705100"/>
                  <a:gd name="connsiteX16" fmla="*/ 86416 w 2772466"/>
                  <a:gd name="connsiteY16" fmla="*/ 1828800 h 2705100"/>
                  <a:gd name="connsiteX17" fmla="*/ 48316 w 2772466"/>
                  <a:gd name="connsiteY17" fmla="*/ 1924050 h 2705100"/>
                  <a:gd name="connsiteX18" fmla="*/ 173054 w 2772466"/>
                  <a:gd name="connsiteY18" fmla="*/ 2026797 h 2705100"/>
                  <a:gd name="connsiteX19" fmla="*/ 187538 w 2772466"/>
                  <a:gd name="connsiteY19" fmla="*/ 2228850 h 2705100"/>
                  <a:gd name="connsiteX20" fmla="*/ 146959 w 2772466"/>
                  <a:gd name="connsiteY20" fmla="*/ 2363611 h 2705100"/>
                  <a:gd name="connsiteX21" fmla="*/ 691 w 2772466"/>
                  <a:gd name="connsiteY21" fmla="*/ 2581275 h 2705100"/>
                  <a:gd name="connsiteX22" fmla="*/ 691 w 2772466"/>
                  <a:gd name="connsiteY22" fmla="*/ 2581275 h 2705100"/>
                  <a:gd name="connsiteX23" fmla="*/ 691 w 2772466"/>
                  <a:gd name="connsiteY23" fmla="*/ 2581275 h 2705100"/>
                  <a:gd name="connsiteX24" fmla="*/ 95941 w 2772466"/>
                  <a:gd name="connsiteY24" fmla="*/ 2590800 h 2705100"/>
                  <a:gd name="connsiteX25" fmla="*/ 134041 w 2772466"/>
                  <a:gd name="connsiteY25" fmla="*/ 2600325 h 2705100"/>
                  <a:gd name="connsiteX26" fmla="*/ 276916 w 2772466"/>
                  <a:gd name="connsiteY26" fmla="*/ 2609850 h 2705100"/>
                  <a:gd name="connsiteX27" fmla="*/ 419791 w 2772466"/>
                  <a:gd name="connsiteY27" fmla="*/ 2628900 h 2705100"/>
                  <a:gd name="connsiteX28" fmla="*/ 467416 w 2772466"/>
                  <a:gd name="connsiteY28" fmla="*/ 2638425 h 2705100"/>
                  <a:gd name="connsiteX29" fmla="*/ 743641 w 2772466"/>
                  <a:gd name="connsiteY29" fmla="*/ 2628900 h 2705100"/>
                  <a:gd name="connsiteX30" fmla="*/ 1000816 w 2772466"/>
                  <a:gd name="connsiteY30" fmla="*/ 2638425 h 2705100"/>
                  <a:gd name="connsiteX31" fmla="*/ 1048441 w 2772466"/>
                  <a:gd name="connsiteY31" fmla="*/ 2647950 h 2705100"/>
                  <a:gd name="connsiteX32" fmla="*/ 1581841 w 2772466"/>
                  <a:gd name="connsiteY32" fmla="*/ 2667000 h 2705100"/>
                  <a:gd name="connsiteX33" fmla="*/ 1762816 w 2772466"/>
                  <a:gd name="connsiteY33" fmla="*/ 2676525 h 2705100"/>
                  <a:gd name="connsiteX34" fmla="*/ 2248591 w 2772466"/>
                  <a:gd name="connsiteY34" fmla="*/ 2695575 h 2705100"/>
                  <a:gd name="connsiteX35" fmla="*/ 2296216 w 2772466"/>
                  <a:gd name="connsiteY35" fmla="*/ 2705100 h 2705100"/>
                  <a:gd name="connsiteX36" fmla="*/ 2439091 w 2772466"/>
                  <a:gd name="connsiteY36" fmla="*/ 2695575 h 2705100"/>
                  <a:gd name="connsiteX37" fmla="*/ 2439091 w 2772466"/>
                  <a:gd name="connsiteY37" fmla="*/ 2695575 h 2705100"/>
                  <a:gd name="connsiteX0" fmla="*/ 2772466 w 2772466"/>
                  <a:gd name="connsiteY0" fmla="*/ 76200 h 2705100"/>
                  <a:gd name="connsiteX1" fmla="*/ 2772466 w 2772466"/>
                  <a:gd name="connsiteY1" fmla="*/ 76200 h 2705100"/>
                  <a:gd name="connsiteX2" fmla="*/ 1934266 w 2772466"/>
                  <a:gd name="connsiteY2" fmla="*/ 76200 h 2705100"/>
                  <a:gd name="connsiteX3" fmla="*/ 1505641 w 2772466"/>
                  <a:gd name="connsiteY3" fmla="*/ 66675 h 2705100"/>
                  <a:gd name="connsiteX4" fmla="*/ 724591 w 2772466"/>
                  <a:gd name="connsiteY4" fmla="*/ 47625 h 2705100"/>
                  <a:gd name="connsiteX5" fmla="*/ 515041 w 2772466"/>
                  <a:gd name="connsiteY5" fmla="*/ 28575 h 2705100"/>
                  <a:gd name="connsiteX6" fmla="*/ 353116 w 2772466"/>
                  <a:gd name="connsiteY6" fmla="*/ 19050 h 2705100"/>
                  <a:gd name="connsiteX7" fmla="*/ 214155 w 2772466"/>
                  <a:gd name="connsiteY7" fmla="*/ 0 h 2705100"/>
                  <a:gd name="connsiteX8" fmla="*/ 186102 w 2772466"/>
                  <a:gd name="connsiteY8" fmla="*/ 198613 h 2705100"/>
                  <a:gd name="connsiteX9" fmla="*/ 192626 w 2772466"/>
                  <a:gd name="connsiteY9" fmla="*/ 377560 h 2705100"/>
                  <a:gd name="connsiteX10" fmla="*/ 76891 w 2772466"/>
                  <a:gd name="connsiteY10" fmla="*/ 1000125 h 2705100"/>
                  <a:gd name="connsiteX11" fmla="*/ 86416 w 2772466"/>
                  <a:gd name="connsiteY11" fmla="*/ 1381125 h 2705100"/>
                  <a:gd name="connsiteX12" fmla="*/ 95941 w 2772466"/>
                  <a:gd name="connsiteY12" fmla="*/ 1409700 h 2705100"/>
                  <a:gd name="connsiteX13" fmla="*/ 124516 w 2772466"/>
                  <a:gd name="connsiteY13" fmla="*/ 1514475 h 2705100"/>
                  <a:gd name="connsiteX14" fmla="*/ 134041 w 2772466"/>
                  <a:gd name="connsiteY14" fmla="*/ 1543050 h 2705100"/>
                  <a:gd name="connsiteX15" fmla="*/ 105466 w 2772466"/>
                  <a:gd name="connsiteY15" fmla="*/ 1752600 h 2705100"/>
                  <a:gd name="connsiteX16" fmla="*/ 86416 w 2772466"/>
                  <a:gd name="connsiteY16" fmla="*/ 1828800 h 2705100"/>
                  <a:gd name="connsiteX17" fmla="*/ 211154 w 2772466"/>
                  <a:gd name="connsiteY17" fmla="*/ 1950597 h 2705100"/>
                  <a:gd name="connsiteX18" fmla="*/ 173054 w 2772466"/>
                  <a:gd name="connsiteY18" fmla="*/ 2026797 h 2705100"/>
                  <a:gd name="connsiteX19" fmla="*/ 187538 w 2772466"/>
                  <a:gd name="connsiteY19" fmla="*/ 2228850 h 2705100"/>
                  <a:gd name="connsiteX20" fmla="*/ 146959 w 2772466"/>
                  <a:gd name="connsiteY20" fmla="*/ 2363611 h 2705100"/>
                  <a:gd name="connsiteX21" fmla="*/ 691 w 2772466"/>
                  <a:gd name="connsiteY21" fmla="*/ 2581275 h 2705100"/>
                  <a:gd name="connsiteX22" fmla="*/ 691 w 2772466"/>
                  <a:gd name="connsiteY22" fmla="*/ 2581275 h 2705100"/>
                  <a:gd name="connsiteX23" fmla="*/ 691 w 2772466"/>
                  <a:gd name="connsiteY23" fmla="*/ 2581275 h 2705100"/>
                  <a:gd name="connsiteX24" fmla="*/ 95941 w 2772466"/>
                  <a:gd name="connsiteY24" fmla="*/ 2590800 h 2705100"/>
                  <a:gd name="connsiteX25" fmla="*/ 134041 w 2772466"/>
                  <a:gd name="connsiteY25" fmla="*/ 2600325 h 2705100"/>
                  <a:gd name="connsiteX26" fmla="*/ 276916 w 2772466"/>
                  <a:gd name="connsiteY26" fmla="*/ 2609850 h 2705100"/>
                  <a:gd name="connsiteX27" fmla="*/ 419791 w 2772466"/>
                  <a:gd name="connsiteY27" fmla="*/ 2628900 h 2705100"/>
                  <a:gd name="connsiteX28" fmla="*/ 467416 w 2772466"/>
                  <a:gd name="connsiteY28" fmla="*/ 2638425 h 2705100"/>
                  <a:gd name="connsiteX29" fmla="*/ 743641 w 2772466"/>
                  <a:gd name="connsiteY29" fmla="*/ 2628900 h 2705100"/>
                  <a:gd name="connsiteX30" fmla="*/ 1000816 w 2772466"/>
                  <a:gd name="connsiteY30" fmla="*/ 2638425 h 2705100"/>
                  <a:gd name="connsiteX31" fmla="*/ 1048441 w 2772466"/>
                  <a:gd name="connsiteY31" fmla="*/ 2647950 h 2705100"/>
                  <a:gd name="connsiteX32" fmla="*/ 1581841 w 2772466"/>
                  <a:gd name="connsiteY32" fmla="*/ 2667000 h 2705100"/>
                  <a:gd name="connsiteX33" fmla="*/ 1762816 w 2772466"/>
                  <a:gd name="connsiteY33" fmla="*/ 2676525 h 2705100"/>
                  <a:gd name="connsiteX34" fmla="*/ 2248591 w 2772466"/>
                  <a:gd name="connsiteY34" fmla="*/ 2695575 h 2705100"/>
                  <a:gd name="connsiteX35" fmla="*/ 2296216 w 2772466"/>
                  <a:gd name="connsiteY35" fmla="*/ 2705100 h 2705100"/>
                  <a:gd name="connsiteX36" fmla="*/ 2439091 w 2772466"/>
                  <a:gd name="connsiteY36" fmla="*/ 2695575 h 2705100"/>
                  <a:gd name="connsiteX37" fmla="*/ 2439091 w 2772466"/>
                  <a:gd name="connsiteY37" fmla="*/ 2695575 h 2705100"/>
                  <a:gd name="connsiteX0" fmla="*/ 2772466 w 2772466"/>
                  <a:gd name="connsiteY0" fmla="*/ 76200 h 2705100"/>
                  <a:gd name="connsiteX1" fmla="*/ 2772466 w 2772466"/>
                  <a:gd name="connsiteY1" fmla="*/ 76200 h 2705100"/>
                  <a:gd name="connsiteX2" fmla="*/ 1934266 w 2772466"/>
                  <a:gd name="connsiteY2" fmla="*/ 76200 h 2705100"/>
                  <a:gd name="connsiteX3" fmla="*/ 1505641 w 2772466"/>
                  <a:gd name="connsiteY3" fmla="*/ 66675 h 2705100"/>
                  <a:gd name="connsiteX4" fmla="*/ 724591 w 2772466"/>
                  <a:gd name="connsiteY4" fmla="*/ 47625 h 2705100"/>
                  <a:gd name="connsiteX5" fmla="*/ 515041 w 2772466"/>
                  <a:gd name="connsiteY5" fmla="*/ 28575 h 2705100"/>
                  <a:gd name="connsiteX6" fmla="*/ 353116 w 2772466"/>
                  <a:gd name="connsiteY6" fmla="*/ 19050 h 2705100"/>
                  <a:gd name="connsiteX7" fmla="*/ 214155 w 2772466"/>
                  <a:gd name="connsiteY7" fmla="*/ 0 h 2705100"/>
                  <a:gd name="connsiteX8" fmla="*/ 186102 w 2772466"/>
                  <a:gd name="connsiteY8" fmla="*/ 198613 h 2705100"/>
                  <a:gd name="connsiteX9" fmla="*/ 192626 w 2772466"/>
                  <a:gd name="connsiteY9" fmla="*/ 377560 h 2705100"/>
                  <a:gd name="connsiteX10" fmla="*/ 76891 w 2772466"/>
                  <a:gd name="connsiteY10" fmla="*/ 1000125 h 2705100"/>
                  <a:gd name="connsiteX11" fmla="*/ 86416 w 2772466"/>
                  <a:gd name="connsiteY11" fmla="*/ 1381125 h 2705100"/>
                  <a:gd name="connsiteX12" fmla="*/ 95941 w 2772466"/>
                  <a:gd name="connsiteY12" fmla="*/ 1409700 h 2705100"/>
                  <a:gd name="connsiteX13" fmla="*/ 124516 w 2772466"/>
                  <a:gd name="connsiteY13" fmla="*/ 1514475 h 2705100"/>
                  <a:gd name="connsiteX14" fmla="*/ 134041 w 2772466"/>
                  <a:gd name="connsiteY14" fmla="*/ 1543050 h 2705100"/>
                  <a:gd name="connsiteX15" fmla="*/ 105466 w 2772466"/>
                  <a:gd name="connsiteY15" fmla="*/ 1752600 h 2705100"/>
                  <a:gd name="connsiteX16" fmla="*/ 174098 w 2772466"/>
                  <a:gd name="connsiteY16" fmla="*/ 1749159 h 2705100"/>
                  <a:gd name="connsiteX17" fmla="*/ 211154 w 2772466"/>
                  <a:gd name="connsiteY17" fmla="*/ 1950597 h 2705100"/>
                  <a:gd name="connsiteX18" fmla="*/ 173054 w 2772466"/>
                  <a:gd name="connsiteY18" fmla="*/ 2026797 h 2705100"/>
                  <a:gd name="connsiteX19" fmla="*/ 187538 w 2772466"/>
                  <a:gd name="connsiteY19" fmla="*/ 2228850 h 2705100"/>
                  <a:gd name="connsiteX20" fmla="*/ 146959 w 2772466"/>
                  <a:gd name="connsiteY20" fmla="*/ 2363611 h 2705100"/>
                  <a:gd name="connsiteX21" fmla="*/ 691 w 2772466"/>
                  <a:gd name="connsiteY21" fmla="*/ 2581275 h 2705100"/>
                  <a:gd name="connsiteX22" fmla="*/ 691 w 2772466"/>
                  <a:gd name="connsiteY22" fmla="*/ 2581275 h 2705100"/>
                  <a:gd name="connsiteX23" fmla="*/ 691 w 2772466"/>
                  <a:gd name="connsiteY23" fmla="*/ 2581275 h 2705100"/>
                  <a:gd name="connsiteX24" fmla="*/ 95941 w 2772466"/>
                  <a:gd name="connsiteY24" fmla="*/ 2590800 h 2705100"/>
                  <a:gd name="connsiteX25" fmla="*/ 134041 w 2772466"/>
                  <a:gd name="connsiteY25" fmla="*/ 2600325 h 2705100"/>
                  <a:gd name="connsiteX26" fmla="*/ 276916 w 2772466"/>
                  <a:gd name="connsiteY26" fmla="*/ 2609850 h 2705100"/>
                  <a:gd name="connsiteX27" fmla="*/ 419791 w 2772466"/>
                  <a:gd name="connsiteY27" fmla="*/ 2628900 h 2705100"/>
                  <a:gd name="connsiteX28" fmla="*/ 467416 w 2772466"/>
                  <a:gd name="connsiteY28" fmla="*/ 2638425 h 2705100"/>
                  <a:gd name="connsiteX29" fmla="*/ 743641 w 2772466"/>
                  <a:gd name="connsiteY29" fmla="*/ 2628900 h 2705100"/>
                  <a:gd name="connsiteX30" fmla="*/ 1000816 w 2772466"/>
                  <a:gd name="connsiteY30" fmla="*/ 2638425 h 2705100"/>
                  <a:gd name="connsiteX31" fmla="*/ 1048441 w 2772466"/>
                  <a:gd name="connsiteY31" fmla="*/ 2647950 h 2705100"/>
                  <a:gd name="connsiteX32" fmla="*/ 1581841 w 2772466"/>
                  <a:gd name="connsiteY32" fmla="*/ 2667000 h 2705100"/>
                  <a:gd name="connsiteX33" fmla="*/ 1762816 w 2772466"/>
                  <a:gd name="connsiteY33" fmla="*/ 2676525 h 2705100"/>
                  <a:gd name="connsiteX34" fmla="*/ 2248591 w 2772466"/>
                  <a:gd name="connsiteY34" fmla="*/ 2695575 h 2705100"/>
                  <a:gd name="connsiteX35" fmla="*/ 2296216 w 2772466"/>
                  <a:gd name="connsiteY35" fmla="*/ 2705100 h 2705100"/>
                  <a:gd name="connsiteX36" fmla="*/ 2439091 w 2772466"/>
                  <a:gd name="connsiteY36" fmla="*/ 2695575 h 2705100"/>
                  <a:gd name="connsiteX37" fmla="*/ 2439091 w 2772466"/>
                  <a:gd name="connsiteY37" fmla="*/ 2695575 h 2705100"/>
                  <a:gd name="connsiteX0" fmla="*/ 2772466 w 2772466"/>
                  <a:gd name="connsiteY0" fmla="*/ 76200 h 2705100"/>
                  <a:gd name="connsiteX1" fmla="*/ 2772466 w 2772466"/>
                  <a:gd name="connsiteY1" fmla="*/ 76200 h 2705100"/>
                  <a:gd name="connsiteX2" fmla="*/ 1934266 w 2772466"/>
                  <a:gd name="connsiteY2" fmla="*/ 76200 h 2705100"/>
                  <a:gd name="connsiteX3" fmla="*/ 1505641 w 2772466"/>
                  <a:gd name="connsiteY3" fmla="*/ 66675 h 2705100"/>
                  <a:gd name="connsiteX4" fmla="*/ 724591 w 2772466"/>
                  <a:gd name="connsiteY4" fmla="*/ 47625 h 2705100"/>
                  <a:gd name="connsiteX5" fmla="*/ 515041 w 2772466"/>
                  <a:gd name="connsiteY5" fmla="*/ 28575 h 2705100"/>
                  <a:gd name="connsiteX6" fmla="*/ 353116 w 2772466"/>
                  <a:gd name="connsiteY6" fmla="*/ 19050 h 2705100"/>
                  <a:gd name="connsiteX7" fmla="*/ 214155 w 2772466"/>
                  <a:gd name="connsiteY7" fmla="*/ 0 h 2705100"/>
                  <a:gd name="connsiteX8" fmla="*/ 186102 w 2772466"/>
                  <a:gd name="connsiteY8" fmla="*/ 198613 h 2705100"/>
                  <a:gd name="connsiteX9" fmla="*/ 192626 w 2772466"/>
                  <a:gd name="connsiteY9" fmla="*/ 377560 h 2705100"/>
                  <a:gd name="connsiteX10" fmla="*/ 227203 w 2772466"/>
                  <a:gd name="connsiteY10" fmla="*/ 933759 h 2705100"/>
                  <a:gd name="connsiteX11" fmla="*/ 86416 w 2772466"/>
                  <a:gd name="connsiteY11" fmla="*/ 1381125 h 2705100"/>
                  <a:gd name="connsiteX12" fmla="*/ 95941 w 2772466"/>
                  <a:gd name="connsiteY12" fmla="*/ 1409700 h 2705100"/>
                  <a:gd name="connsiteX13" fmla="*/ 124516 w 2772466"/>
                  <a:gd name="connsiteY13" fmla="*/ 1514475 h 2705100"/>
                  <a:gd name="connsiteX14" fmla="*/ 134041 w 2772466"/>
                  <a:gd name="connsiteY14" fmla="*/ 1543050 h 2705100"/>
                  <a:gd name="connsiteX15" fmla="*/ 105466 w 2772466"/>
                  <a:gd name="connsiteY15" fmla="*/ 1752600 h 2705100"/>
                  <a:gd name="connsiteX16" fmla="*/ 174098 w 2772466"/>
                  <a:gd name="connsiteY16" fmla="*/ 1749159 h 2705100"/>
                  <a:gd name="connsiteX17" fmla="*/ 211154 w 2772466"/>
                  <a:gd name="connsiteY17" fmla="*/ 1950597 h 2705100"/>
                  <a:gd name="connsiteX18" fmla="*/ 173054 w 2772466"/>
                  <a:gd name="connsiteY18" fmla="*/ 2026797 h 2705100"/>
                  <a:gd name="connsiteX19" fmla="*/ 187538 w 2772466"/>
                  <a:gd name="connsiteY19" fmla="*/ 2228850 h 2705100"/>
                  <a:gd name="connsiteX20" fmla="*/ 146959 w 2772466"/>
                  <a:gd name="connsiteY20" fmla="*/ 2363611 h 2705100"/>
                  <a:gd name="connsiteX21" fmla="*/ 691 w 2772466"/>
                  <a:gd name="connsiteY21" fmla="*/ 2581275 h 2705100"/>
                  <a:gd name="connsiteX22" fmla="*/ 691 w 2772466"/>
                  <a:gd name="connsiteY22" fmla="*/ 2581275 h 2705100"/>
                  <a:gd name="connsiteX23" fmla="*/ 691 w 2772466"/>
                  <a:gd name="connsiteY23" fmla="*/ 2581275 h 2705100"/>
                  <a:gd name="connsiteX24" fmla="*/ 95941 w 2772466"/>
                  <a:gd name="connsiteY24" fmla="*/ 2590800 h 2705100"/>
                  <a:gd name="connsiteX25" fmla="*/ 134041 w 2772466"/>
                  <a:gd name="connsiteY25" fmla="*/ 2600325 h 2705100"/>
                  <a:gd name="connsiteX26" fmla="*/ 276916 w 2772466"/>
                  <a:gd name="connsiteY26" fmla="*/ 2609850 h 2705100"/>
                  <a:gd name="connsiteX27" fmla="*/ 419791 w 2772466"/>
                  <a:gd name="connsiteY27" fmla="*/ 2628900 h 2705100"/>
                  <a:gd name="connsiteX28" fmla="*/ 467416 w 2772466"/>
                  <a:gd name="connsiteY28" fmla="*/ 2638425 h 2705100"/>
                  <a:gd name="connsiteX29" fmla="*/ 743641 w 2772466"/>
                  <a:gd name="connsiteY29" fmla="*/ 2628900 h 2705100"/>
                  <a:gd name="connsiteX30" fmla="*/ 1000816 w 2772466"/>
                  <a:gd name="connsiteY30" fmla="*/ 2638425 h 2705100"/>
                  <a:gd name="connsiteX31" fmla="*/ 1048441 w 2772466"/>
                  <a:gd name="connsiteY31" fmla="*/ 2647950 h 2705100"/>
                  <a:gd name="connsiteX32" fmla="*/ 1581841 w 2772466"/>
                  <a:gd name="connsiteY32" fmla="*/ 2667000 h 2705100"/>
                  <a:gd name="connsiteX33" fmla="*/ 1762816 w 2772466"/>
                  <a:gd name="connsiteY33" fmla="*/ 2676525 h 2705100"/>
                  <a:gd name="connsiteX34" fmla="*/ 2248591 w 2772466"/>
                  <a:gd name="connsiteY34" fmla="*/ 2695575 h 2705100"/>
                  <a:gd name="connsiteX35" fmla="*/ 2296216 w 2772466"/>
                  <a:gd name="connsiteY35" fmla="*/ 2705100 h 2705100"/>
                  <a:gd name="connsiteX36" fmla="*/ 2439091 w 2772466"/>
                  <a:gd name="connsiteY36" fmla="*/ 2695575 h 2705100"/>
                  <a:gd name="connsiteX37" fmla="*/ 2439091 w 2772466"/>
                  <a:gd name="connsiteY37" fmla="*/ 2695575 h 2705100"/>
                  <a:gd name="connsiteX0" fmla="*/ 2772466 w 2772466"/>
                  <a:gd name="connsiteY0" fmla="*/ 76200 h 2705100"/>
                  <a:gd name="connsiteX1" fmla="*/ 2772466 w 2772466"/>
                  <a:gd name="connsiteY1" fmla="*/ 76200 h 2705100"/>
                  <a:gd name="connsiteX2" fmla="*/ 1934266 w 2772466"/>
                  <a:gd name="connsiteY2" fmla="*/ 76200 h 2705100"/>
                  <a:gd name="connsiteX3" fmla="*/ 1505641 w 2772466"/>
                  <a:gd name="connsiteY3" fmla="*/ 66675 h 2705100"/>
                  <a:gd name="connsiteX4" fmla="*/ 724591 w 2772466"/>
                  <a:gd name="connsiteY4" fmla="*/ 47625 h 2705100"/>
                  <a:gd name="connsiteX5" fmla="*/ 515041 w 2772466"/>
                  <a:gd name="connsiteY5" fmla="*/ 28575 h 2705100"/>
                  <a:gd name="connsiteX6" fmla="*/ 353116 w 2772466"/>
                  <a:gd name="connsiteY6" fmla="*/ 19050 h 2705100"/>
                  <a:gd name="connsiteX7" fmla="*/ 214155 w 2772466"/>
                  <a:gd name="connsiteY7" fmla="*/ 0 h 2705100"/>
                  <a:gd name="connsiteX8" fmla="*/ 186102 w 2772466"/>
                  <a:gd name="connsiteY8" fmla="*/ 198613 h 2705100"/>
                  <a:gd name="connsiteX9" fmla="*/ 192626 w 2772466"/>
                  <a:gd name="connsiteY9" fmla="*/ 377560 h 2705100"/>
                  <a:gd name="connsiteX10" fmla="*/ 164573 w 2772466"/>
                  <a:gd name="connsiteY10" fmla="*/ 933759 h 2705100"/>
                  <a:gd name="connsiteX11" fmla="*/ 86416 w 2772466"/>
                  <a:gd name="connsiteY11" fmla="*/ 1381125 h 2705100"/>
                  <a:gd name="connsiteX12" fmla="*/ 95941 w 2772466"/>
                  <a:gd name="connsiteY12" fmla="*/ 1409700 h 2705100"/>
                  <a:gd name="connsiteX13" fmla="*/ 124516 w 2772466"/>
                  <a:gd name="connsiteY13" fmla="*/ 1514475 h 2705100"/>
                  <a:gd name="connsiteX14" fmla="*/ 134041 w 2772466"/>
                  <a:gd name="connsiteY14" fmla="*/ 1543050 h 2705100"/>
                  <a:gd name="connsiteX15" fmla="*/ 105466 w 2772466"/>
                  <a:gd name="connsiteY15" fmla="*/ 1752600 h 2705100"/>
                  <a:gd name="connsiteX16" fmla="*/ 174098 w 2772466"/>
                  <a:gd name="connsiteY16" fmla="*/ 1749159 h 2705100"/>
                  <a:gd name="connsiteX17" fmla="*/ 211154 w 2772466"/>
                  <a:gd name="connsiteY17" fmla="*/ 1950597 h 2705100"/>
                  <a:gd name="connsiteX18" fmla="*/ 173054 w 2772466"/>
                  <a:gd name="connsiteY18" fmla="*/ 2026797 h 2705100"/>
                  <a:gd name="connsiteX19" fmla="*/ 187538 w 2772466"/>
                  <a:gd name="connsiteY19" fmla="*/ 2228850 h 2705100"/>
                  <a:gd name="connsiteX20" fmla="*/ 146959 w 2772466"/>
                  <a:gd name="connsiteY20" fmla="*/ 2363611 h 2705100"/>
                  <a:gd name="connsiteX21" fmla="*/ 691 w 2772466"/>
                  <a:gd name="connsiteY21" fmla="*/ 2581275 h 2705100"/>
                  <a:gd name="connsiteX22" fmla="*/ 691 w 2772466"/>
                  <a:gd name="connsiteY22" fmla="*/ 2581275 h 2705100"/>
                  <a:gd name="connsiteX23" fmla="*/ 691 w 2772466"/>
                  <a:gd name="connsiteY23" fmla="*/ 2581275 h 2705100"/>
                  <a:gd name="connsiteX24" fmla="*/ 95941 w 2772466"/>
                  <a:gd name="connsiteY24" fmla="*/ 2590800 h 2705100"/>
                  <a:gd name="connsiteX25" fmla="*/ 134041 w 2772466"/>
                  <a:gd name="connsiteY25" fmla="*/ 2600325 h 2705100"/>
                  <a:gd name="connsiteX26" fmla="*/ 276916 w 2772466"/>
                  <a:gd name="connsiteY26" fmla="*/ 2609850 h 2705100"/>
                  <a:gd name="connsiteX27" fmla="*/ 419791 w 2772466"/>
                  <a:gd name="connsiteY27" fmla="*/ 2628900 h 2705100"/>
                  <a:gd name="connsiteX28" fmla="*/ 467416 w 2772466"/>
                  <a:gd name="connsiteY28" fmla="*/ 2638425 h 2705100"/>
                  <a:gd name="connsiteX29" fmla="*/ 743641 w 2772466"/>
                  <a:gd name="connsiteY29" fmla="*/ 2628900 h 2705100"/>
                  <a:gd name="connsiteX30" fmla="*/ 1000816 w 2772466"/>
                  <a:gd name="connsiteY30" fmla="*/ 2638425 h 2705100"/>
                  <a:gd name="connsiteX31" fmla="*/ 1048441 w 2772466"/>
                  <a:gd name="connsiteY31" fmla="*/ 2647950 h 2705100"/>
                  <a:gd name="connsiteX32" fmla="*/ 1581841 w 2772466"/>
                  <a:gd name="connsiteY32" fmla="*/ 2667000 h 2705100"/>
                  <a:gd name="connsiteX33" fmla="*/ 1762816 w 2772466"/>
                  <a:gd name="connsiteY33" fmla="*/ 2676525 h 2705100"/>
                  <a:gd name="connsiteX34" fmla="*/ 2248591 w 2772466"/>
                  <a:gd name="connsiteY34" fmla="*/ 2695575 h 2705100"/>
                  <a:gd name="connsiteX35" fmla="*/ 2296216 w 2772466"/>
                  <a:gd name="connsiteY35" fmla="*/ 2705100 h 2705100"/>
                  <a:gd name="connsiteX36" fmla="*/ 2439091 w 2772466"/>
                  <a:gd name="connsiteY36" fmla="*/ 2695575 h 2705100"/>
                  <a:gd name="connsiteX37" fmla="*/ 2439091 w 2772466"/>
                  <a:gd name="connsiteY37" fmla="*/ 2695575 h 2705100"/>
                  <a:gd name="connsiteX0" fmla="*/ 2772466 w 2772466"/>
                  <a:gd name="connsiteY0" fmla="*/ 76200 h 2705100"/>
                  <a:gd name="connsiteX1" fmla="*/ 2772466 w 2772466"/>
                  <a:gd name="connsiteY1" fmla="*/ 76200 h 2705100"/>
                  <a:gd name="connsiteX2" fmla="*/ 1934266 w 2772466"/>
                  <a:gd name="connsiteY2" fmla="*/ 76200 h 2705100"/>
                  <a:gd name="connsiteX3" fmla="*/ 1505641 w 2772466"/>
                  <a:gd name="connsiteY3" fmla="*/ 66675 h 2705100"/>
                  <a:gd name="connsiteX4" fmla="*/ 724591 w 2772466"/>
                  <a:gd name="connsiteY4" fmla="*/ 47625 h 2705100"/>
                  <a:gd name="connsiteX5" fmla="*/ 515041 w 2772466"/>
                  <a:gd name="connsiteY5" fmla="*/ 28575 h 2705100"/>
                  <a:gd name="connsiteX6" fmla="*/ 353116 w 2772466"/>
                  <a:gd name="connsiteY6" fmla="*/ 19050 h 2705100"/>
                  <a:gd name="connsiteX7" fmla="*/ 214155 w 2772466"/>
                  <a:gd name="connsiteY7" fmla="*/ 0 h 2705100"/>
                  <a:gd name="connsiteX8" fmla="*/ 186102 w 2772466"/>
                  <a:gd name="connsiteY8" fmla="*/ 198613 h 2705100"/>
                  <a:gd name="connsiteX9" fmla="*/ 192626 w 2772466"/>
                  <a:gd name="connsiteY9" fmla="*/ 377560 h 2705100"/>
                  <a:gd name="connsiteX10" fmla="*/ 164573 w 2772466"/>
                  <a:gd name="connsiteY10" fmla="*/ 933759 h 2705100"/>
                  <a:gd name="connsiteX11" fmla="*/ 86416 w 2772466"/>
                  <a:gd name="connsiteY11" fmla="*/ 1381125 h 2705100"/>
                  <a:gd name="connsiteX12" fmla="*/ 95941 w 2772466"/>
                  <a:gd name="connsiteY12" fmla="*/ 1409700 h 2705100"/>
                  <a:gd name="connsiteX13" fmla="*/ 212198 w 2772466"/>
                  <a:gd name="connsiteY13" fmla="*/ 1527748 h 2705100"/>
                  <a:gd name="connsiteX14" fmla="*/ 134041 w 2772466"/>
                  <a:gd name="connsiteY14" fmla="*/ 1543050 h 2705100"/>
                  <a:gd name="connsiteX15" fmla="*/ 105466 w 2772466"/>
                  <a:gd name="connsiteY15" fmla="*/ 1752600 h 2705100"/>
                  <a:gd name="connsiteX16" fmla="*/ 174098 w 2772466"/>
                  <a:gd name="connsiteY16" fmla="*/ 1749159 h 2705100"/>
                  <a:gd name="connsiteX17" fmla="*/ 211154 w 2772466"/>
                  <a:gd name="connsiteY17" fmla="*/ 1950597 h 2705100"/>
                  <a:gd name="connsiteX18" fmla="*/ 173054 w 2772466"/>
                  <a:gd name="connsiteY18" fmla="*/ 2026797 h 2705100"/>
                  <a:gd name="connsiteX19" fmla="*/ 187538 w 2772466"/>
                  <a:gd name="connsiteY19" fmla="*/ 2228850 h 2705100"/>
                  <a:gd name="connsiteX20" fmla="*/ 146959 w 2772466"/>
                  <a:gd name="connsiteY20" fmla="*/ 2363611 h 2705100"/>
                  <a:gd name="connsiteX21" fmla="*/ 691 w 2772466"/>
                  <a:gd name="connsiteY21" fmla="*/ 2581275 h 2705100"/>
                  <a:gd name="connsiteX22" fmla="*/ 691 w 2772466"/>
                  <a:gd name="connsiteY22" fmla="*/ 2581275 h 2705100"/>
                  <a:gd name="connsiteX23" fmla="*/ 691 w 2772466"/>
                  <a:gd name="connsiteY23" fmla="*/ 2581275 h 2705100"/>
                  <a:gd name="connsiteX24" fmla="*/ 95941 w 2772466"/>
                  <a:gd name="connsiteY24" fmla="*/ 2590800 h 2705100"/>
                  <a:gd name="connsiteX25" fmla="*/ 134041 w 2772466"/>
                  <a:gd name="connsiteY25" fmla="*/ 2600325 h 2705100"/>
                  <a:gd name="connsiteX26" fmla="*/ 276916 w 2772466"/>
                  <a:gd name="connsiteY26" fmla="*/ 2609850 h 2705100"/>
                  <a:gd name="connsiteX27" fmla="*/ 419791 w 2772466"/>
                  <a:gd name="connsiteY27" fmla="*/ 2628900 h 2705100"/>
                  <a:gd name="connsiteX28" fmla="*/ 467416 w 2772466"/>
                  <a:gd name="connsiteY28" fmla="*/ 2638425 h 2705100"/>
                  <a:gd name="connsiteX29" fmla="*/ 743641 w 2772466"/>
                  <a:gd name="connsiteY29" fmla="*/ 2628900 h 2705100"/>
                  <a:gd name="connsiteX30" fmla="*/ 1000816 w 2772466"/>
                  <a:gd name="connsiteY30" fmla="*/ 2638425 h 2705100"/>
                  <a:gd name="connsiteX31" fmla="*/ 1048441 w 2772466"/>
                  <a:gd name="connsiteY31" fmla="*/ 2647950 h 2705100"/>
                  <a:gd name="connsiteX32" fmla="*/ 1581841 w 2772466"/>
                  <a:gd name="connsiteY32" fmla="*/ 2667000 h 2705100"/>
                  <a:gd name="connsiteX33" fmla="*/ 1762816 w 2772466"/>
                  <a:gd name="connsiteY33" fmla="*/ 2676525 h 2705100"/>
                  <a:gd name="connsiteX34" fmla="*/ 2248591 w 2772466"/>
                  <a:gd name="connsiteY34" fmla="*/ 2695575 h 2705100"/>
                  <a:gd name="connsiteX35" fmla="*/ 2296216 w 2772466"/>
                  <a:gd name="connsiteY35" fmla="*/ 2705100 h 2705100"/>
                  <a:gd name="connsiteX36" fmla="*/ 2439091 w 2772466"/>
                  <a:gd name="connsiteY36" fmla="*/ 2695575 h 2705100"/>
                  <a:gd name="connsiteX37" fmla="*/ 2439091 w 2772466"/>
                  <a:gd name="connsiteY37" fmla="*/ 2695575 h 2705100"/>
                  <a:gd name="connsiteX0" fmla="*/ 2772466 w 2772466"/>
                  <a:gd name="connsiteY0" fmla="*/ 76200 h 2705100"/>
                  <a:gd name="connsiteX1" fmla="*/ 2772466 w 2772466"/>
                  <a:gd name="connsiteY1" fmla="*/ 76200 h 2705100"/>
                  <a:gd name="connsiteX2" fmla="*/ 1934266 w 2772466"/>
                  <a:gd name="connsiteY2" fmla="*/ 76200 h 2705100"/>
                  <a:gd name="connsiteX3" fmla="*/ 1505641 w 2772466"/>
                  <a:gd name="connsiteY3" fmla="*/ 66675 h 2705100"/>
                  <a:gd name="connsiteX4" fmla="*/ 724591 w 2772466"/>
                  <a:gd name="connsiteY4" fmla="*/ 47625 h 2705100"/>
                  <a:gd name="connsiteX5" fmla="*/ 515041 w 2772466"/>
                  <a:gd name="connsiteY5" fmla="*/ 28575 h 2705100"/>
                  <a:gd name="connsiteX6" fmla="*/ 353116 w 2772466"/>
                  <a:gd name="connsiteY6" fmla="*/ 19050 h 2705100"/>
                  <a:gd name="connsiteX7" fmla="*/ 214155 w 2772466"/>
                  <a:gd name="connsiteY7" fmla="*/ 0 h 2705100"/>
                  <a:gd name="connsiteX8" fmla="*/ 186102 w 2772466"/>
                  <a:gd name="connsiteY8" fmla="*/ 198613 h 2705100"/>
                  <a:gd name="connsiteX9" fmla="*/ 192626 w 2772466"/>
                  <a:gd name="connsiteY9" fmla="*/ 377560 h 2705100"/>
                  <a:gd name="connsiteX10" fmla="*/ 164573 w 2772466"/>
                  <a:gd name="connsiteY10" fmla="*/ 933759 h 2705100"/>
                  <a:gd name="connsiteX11" fmla="*/ 86416 w 2772466"/>
                  <a:gd name="connsiteY11" fmla="*/ 1381125 h 2705100"/>
                  <a:gd name="connsiteX12" fmla="*/ 196149 w 2772466"/>
                  <a:gd name="connsiteY12" fmla="*/ 1250421 h 2705100"/>
                  <a:gd name="connsiteX13" fmla="*/ 212198 w 2772466"/>
                  <a:gd name="connsiteY13" fmla="*/ 1527748 h 2705100"/>
                  <a:gd name="connsiteX14" fmla="*/ 134041 w 2772466"/>
                  <a:gd name="connsiteY14" fmla="*/ 1543050 h 2705100"/>
                  <a:gd name="connsiteX15" fmla="*/ 105466 w 2772466"/>
                  <a:gd name="connsiteY15" fmla="*/ 1752600 h 2705100"/>
                  <a:gd name="connsiteX16" fmla="*/ 174098 w 2772466"/>
                  <a:gd name="connsiteY16" fmla="*/ 1749159 h 2705100"/>
                  <a:gd name="connsiteX17" fmla="*/ 211154 w 2772466"/>
                  <a:gd name="connsiteY17" fmla="*/ 1950597 h 2705100"/>
                  <a:gd name="connsiteX18" fmla="*/ 173054 w 2772466"/>
                  <a:gd name="connsiteY18" fmla="*/ 2026797 h 2705100"/>
                  <a:gd name="connsiteX19" fmla="*/ 187538 w 2772466"/>
                  <a:gd name="connsiteY19" fmla="*/ 2228850 h 2705100"/>
                  <a:gd name="connsiteX20" fmla="*/ 146959 w 2772466"/>
                  <a:gd name="connsiteY20" fmla="*/ 2363611 h 2705100"/>
                  <a:gd name="connsiteX21" fmla="*/ 691 w 2772466"/>
                  <a:gd name="connsiteY21" fmla="*/ 2581275 h 2705100"/>
                  <a:gd name="connsiteX22" fmla="*/ 691 w 2772466"/>
                  <a:gd name="connsiteY22" fmla="*/ 2581275 h 2705100"/>
                  <a:gd name="connsiteX23" fmla="*/ 691 w 2772466"/>
                  <a:gd name="connsiteY23" fmla="*/ 2581275 h 2705100"/>
                  <a:gd name="connsiteX24" fmla="*/ 95941 w 2772466"/>
                  <a:gd name="connsiteY24" fmla="*/ 2590800 h 2705100"/>
                  <a:gd name="connsiteX25" fmla="*/ 134041 w 2772466"/>
                  <a:gd name="connsiteY25" fmla="*/ 2600325 h 2705100"/>
                  <a:gd name="connsiteX26" fmla="*/ 276916 w 2772466"/>
                  <a:gd name="connsiteY26" fmla="*/ 2609850 h 2705100"/>
                  <a:gd name="connsiteX27" fmla="*/ 419791 w 2772466"/>
                  <a:gd name="connsiteY27" fmla="*/ 2628900 h 2705100"/>
                  <a:gd name="connsiteX28" fmla="*/ 467416 w 2772466"/>
                  <a:gd name="connsiteY28" fmla="*/ 2638425 h 2705100"/>
                  <a:gd name="connsiteX29" fmla="*/ 743641 w 2772466"/>
                  <a:gd name="connsiteY29" fmla="*/ 2628900 h 2705100"/>
                  <a:gd name="connsiteX30" fmla="*/ 1000816 w 2772466"/>
                  <a:gd name="connsiteY30" fmla="*/ 2638425 h 2705100"/>
                  <a:gd name="connsiteX31" fmla="*/ 1048441 w 2772466"/>
                  <a:gd name="connsiteY31" fmla="*/ 2647950 h 2705100"/>
                  <a:gd name="connsiteX32" fmla="*/ 1581841 w 2772466"/>
                  <a:gd name="connsiteY32" fmla="*/ 2667000 h 2705100"/>
                  <a:gd name="connsiteX33" fmla="*/ 1762816 w 2772466"/>
                  <a:gd name="connsiteY33" fmla="*/ 2676525 h 2705100"/>
                  <a:gd name="connsiteX34" fmla="*/ 2248591 w 2772466"/>
                  <a:gd name="connsiteY34" fmla="*/ 2695575 h 2705100"/>
                  <a:gd name="connsiteX35" fmla="*/ 2296216 w 2772466"/>
                  <a:gd name="connsiteY35" fmla="*/ 2705100 h 2705100"/>
                  <a:gd name="connsiteX36" fmla="*/ 2439091 w 2772466"/>
                  <a:gd name="connsiteY36" fmla="*/ 2695575 h 2705100"/>
                  <a:gd name="connsiteX37" fmla="*/ 2439091 w 2772466"/>
                  <a:gd name="connsiteY37" fmla="*/ 2695575 h 2705100"/>
                  <a:gd name="connsiteX0" fmla="*/ 2772466 w 2772466"/>
                  <a:gd name="connsiteY0" fmla="*/ 76200 h 2705100"/>
                  <a:gd name="connsiteX1" fmla="*/ 2772466 w 2772466"/>
                  <a:gd name="connsiteY1" fmla="*/ 76200 h 2705100"/>
                  <a:gd name="connsiteX2" fmla="*/ 1934266 w 2772466"/>
                  <a:gd name="connsiteY2" fmla="*/ 76200 h 2705100"/>
                  <a:gd name="connsiteX3" fmla="*/ 1505641 w 2772466"/>
                  <a:gd name="connsiteY3" fmla="*/ 66675 h 2705100"/>
                  <a:gd name="connsiteX4" fmla="*/ 724591 w 2772466"/>
                  <a:gd name="connsiteY4" fmla="*/ 47625 h 2705100"/>
                  <a:gd name="connsiteX5" fmla="*/ 515041 w 2772466"/>
                  <a:gd name="connsiteY5" fmla="*/ 28575 h 2705100"/>
                  <a:gd name="connsiteX6" fmla="*/ 353116 w 2772466"/>
                  <a:gd name="connsiteY6" fmla="*/ 19050 h 2705100"/>
                  <a:gd name="connsiteX7" fmla="*/ 214155 w 2772466"/>
                  <a:gd name="connsiteY7" fmla="*/ 0 h 2705100"/>
                  <a:gd name="connsiteX8" fmla="*/ 186102 w 2772466"/>
                  <a:gd name="connsiteY8" fmla="*/ 198613 h 2705100"/>
                  <a:gd name="connsiteX9" fmla="*/ 192626 w 2772466"/>
                  <a:gd name="connsiteY9" fmla="*/ 377560 h 2705100"/>
                  <a:gd name="connsiteX10" fmla="*/ 164573 w 2772466"/>
                  <a:gd name="connsiteY10" fmla="*/ 933759 h 2705100"/>
                  <a:gd name="connsiteX11" fmla="*/ 86416 w 2772466"/>
                  <a:gd name="connsiteY11" fmla="*/ 1381125 h 2705100"/>
                  <a:gd name="connsiteX12" fmla="*/ 196149 w 2772466"/>
                  <a:gd name="connsiteY12" fmla="*/ 1250421 h 2705100"/>
                  <a:gd name="connsiteX13" fmla="*/ 212198 w 2772466"/>
                  <a:gd name="connsiteY13" fmla="*/ 1527748 h 2705100"/>
                  <a:gd name="connsiteX14" fmla="*/ 134041 w 2772466"/>
                  <a:gd name="connsiteY14" fmla="*/ 1543050 h 2705100"/>
                  <a:gd name="connsiteX15" fmla="*/ 105466 w 2772466"/>
                  <a:gd name="connsiteY15" fmla="*/ 1752600 h 2705100"/>
                  <a:gd name="connsiteX16" fmla="*/ 174098 w 2772466"/>
                  <a:gd name="connsiteY16" fmla="*/ 1749159 h 2705100"/>
                  <a:gd name="connsiteX17" fmla="*/ 211154 w 2772466"/>
                  <a:gd name="connsiteY17" fmla="*/ 1950597 h 2705100"/>
                  <a:gd name="connsiteX18" fmla="*/ 173054 w 2772466"/>
                  <a:gd name="connsiteY18" fmla="*/ 2026797 h 2705100"/>
                  <a:gd name="connsiteX19" fmla="*/ 187538 w 2772466"/>
                  <a:gd name="connsiteY19" fmla="*/ 2228850 h 2705100"/>
                  <a:gd name="connsiteX20" fmla="*/ 146959 w 2772466"/>
                  <a:gd name="connsiteY20" fmla="*/ 2363611 h 2705100"/>
                  <a:gd name="connsiteX21" fmla="*/ 691 w 2772466"/>
                  <a:gd name="connsiteY21" fmla="*/ 2581275 h 2705100"/>
                  <a:gd name="connsiteX22" fmla="*/ 691 w 2772466"/>
                  <a:gd name="connsiteY22" fmla="*/ 2581275 h 2705100"/>
                  <a:gd name="connsiteX23" fmla="*/ 691 w 2772466"/>
                  <a:gd name="connsiteY23" fmla="*/ 2581275 h 2705100"/>
                  <a:gd name="connsiteX24" fmla="*/ 95941 w 2772466"/>
                  <a:gd name="connsiteY24" fmla="*/ 2590800 h 2705100"/>
                  <a:gd name="connsiteX25" fmla="*/ 134041 w 2772466"/>
                  <a:gd name="connsiteY25" fmla="*/ 2600325 h 2705100"/>
                  <a:gd name="connsiteX26" fmla="*/ 276916 w 2772466"/>
                  <a:gd name="connsiteY26" fmla="*/ 2609850 h 2705100"/>
                  <a:gd name="connsiteX27" fmla="*/ 419791 w 2772466"/>
                  <a:gd name="connsiteY27" fmla="*/ 2628900 h 2705100"/>
                  <a:gd name="connsiteX28" fmla="*/ 467416 w 2772466"/>
                  <a:gd name="connsiteY28" fmla="*/ 2638425 h 2705100"/>
                  <a:gd name="connsiteX29" fmla="*/ 743641 w 2772466"/>
                  <a:gd name="connsiteY29" fmla="*/ 2628900 h 2705100"/>
                  <a:gd name="connsiteX30" fmla="*/ 1000816 w 2772466"/>
                  <a:gd name="connsiteY30" fmla="*/ 2638425 h 2705100"/>
                  <a:gd name="connsiteX31" fmla="*/ 1048441 w 2772466"/>
                  <a:gd name="connsiteY31" fmla="*/ 2647950 h 2705100"/>
                  <a:gd name="connsiteX32" fmla="*/ 1581841 w 2772466"/>
                  <a:gd name="connsiteY32" fmla="*/ 2667000 h 2705100"/>
                  <a:gd name="connsiteX33" fmla="*/ 1762816 w 2772466"/>
                  <a:gd name="connsiteY33" fmla="*/ 2676525 h 2705100"/>
                  <a:gd name="connsiteX34" fmla="*/ 2248591 w 2772466"/>
                  <a:gd name="connsiteY34" fmla="*/ 2695575 h 2705100"/>
                  <a:gd name="connsiteX35" fmla="*/ 2296216 w 2772466"/>
                  <a:gd name="connsiteY35" fmla="*/ 2705100 h 2705100"/>
                  <a:gd name="connsiteX36" fmla="*/ 2439091 w 2772466"/>
                  <a:gd name="connsiteY36" fmla="*/ 2695575 h 2705100"/>
                  <a:gd name="connsiteX37" fmla="*/ 2439091 w 2772466"/>
                  <a:gd name="connsiteY37" fmla="*/ 2695575 h 2705100"/>
                  <a:gd name="connsiteX0" fmla="*/ 2772466 w 2772466"/>
                  <a:gd name="connsiteY0" fmla="*/ 76200 h 2705100"/>
                  <a:gd name="connsiteX1" fmla="*/ 2772466 w 2772466"/>
                  <a:gd name="connsiteY1" fmla="*/ 76200 h 2705100"/>
                  <a:gd name="connsiteX2" fmla="*/ 1934266 w 2772466"/>
                  <a:gd name="connsiteY2" fmla="*/ 76200 h 2705100"/>
                  <a:gd name="connsiteX3" fmla="*/ 1505641 w 2772466"/>
                  <a:gd name="connsiteY3" fmla="*/ 66675 h 2705100"/>
                  <a:gd name="connsiteX4" fmla="*/ 724591 w 2772466"/>
                  <a:gd name="connsiteY4" fmla="*/ 47625 h 2705100"/>
                  <a:gd name="connsiteX5" fmla="*/ 515041 w 2772466"/>
                  <a:gd name="connsiteY5" fmla="*/ 28575 h 2705100"/>
                  <a:gd name="connsiteX6" fmla="*/ 353116 w 2772466"/>
                  <a:gd name="connsiteY6" fmla="*/ 19050 h 2705100"/>
                  <a:gd name="connsiteX7" fmla="*/ 214155 w 2772466"/>
                  <a:gd name="connsiteY7" fmla="*/ 0 h 2705100"/>
                  <a:gd name="connsiteX8" fmla="*/ 186102 w 2772466"/>
                  <a:gd name="connsiteY8" fmla="*/ 198613 h 2705100"/>
                  <a:gd name="connsiteX9" fmla="*/ 192626 w 2772466"/>
                  <a:gd name="connsiteY9" fmla="*/ 377560 h 2705100"/>
                  <a:gd name="connsiteX10" fmla="*/ 164573 w 2772466"/>
                  <a:gd name="connsiteY10" fmla="*/ 933759 h 2705100"/>
                  <a:gd name="connsiteX11" fmla="*/ 196149 w 2772466"/>
                  <a:gd name="connsiteY11" fmla="*/ 1250421 h 2705100"/>
                  <a:gd name="connsiteX12" fmla="*/ 212198 w 2772466"/>
                  <a:gd name="connsiteY12" fmla="*/ 1527748 h 2705100"/>
                  <a:gd name="connsiteX13" fmla="*/ 134041 w 2772466"/>
                  <a:gd name="connsiteY13" fmla="*/ 1543050 h 2705100"/>
                  <a:gd name="connsiteX14" fmla="*/ 105466 w 2772466"/>
                  <a:gd name="connsiteY14" fmla="*/ 1752600 h 2705100"/>
                  <a:gd name="connsiteX15" fmla="*/ 174098 w 2772466"/>
                  <a:gd name="connsiteY15" fmla="*/ 1749159 h 2705100"/>
                  <a:gd name="connsiteX16" fmla="*/ 211154 w 2772466"/>
                  <a:gd name="connsiteY16" fmla="*/ 1950597 h 2705100"/>
                  <a:gd name="connsiteX17" fmla="*/ 173054 w 2772466"/>
                  <a:gd name="connsiteY17" fmla="*/ 2026797 h 2705100"/>
                  <a:gd name="connsiteX18" fmla="*/ 187538 w 2772466"/>
                  <a:gd name="connsiteY18" fmla="*/ 2228850 h 2705100"/>
                  <a:gd name="connsiteX19" fmla="*/ 146959 w 2772466"/>
                  <a:gd name="connsiteY19" fmla="*/ 2363611 h 2705100"/>
                  <a:gd name="connsiteX20" fmla="*/ 691 w 2772466"/>
                  <a:gd name="connsiteY20" fmla="*/ 2581275 h 2705100"/>
                  <a:gd name="connsiteX21" fmla="*/ 691 w 2772466"/>
                  <a:gd name="connsiteY21" fmla="*/ 2581275 h 2705100"/>
                  <a:gd name="connsiteX22" fmla="*/ 691 w 2772466"/>
                  <a:gd name="connsiteY22" fmla="*/ 2581275 h 2705100"/>
                  <a:gd name="connsiteX23" fmla="*/ 95941 w 2772466"/>
                  <a:gd name="connsiteY23" fmla="*/ 2590800 h 2705100"/>
                  <a:gd name="connsiteX24" fmla="*/ 134041 w 2772466"/>
                  <a:gd name="connsiteY24" fmla="*/ 2600325 h 2705100"/>
                  <a:gd name="connsiteX25" fmla="*/ 276916 w 2772466"/>
                  <a:gd name="connsiteY25" fmla="*/ 2609850 h 2705100"/>
                  <a:gd name="connsiteX26" fmla="*/ 419791 w 2772466"/>
                  <a:gd name="connsiteY26" fmla="*/ 2628900 h 2705100"/>
                  <a:gd name="connsiteX27" fmla="*/ 467416 w 2772466"/>
                  <a:gd name="connsiteY27" fmla="*/ 2638425 h 2705100"/>
                  <a:gd name="connsiteX28" fmla="*/ 743641 w 2772466"/>
                  <a:gd name="connsiteY28" fmla="*/ 2628900 h 2705100"/>
                  <a:gd name="connsiteX29" fmla="*/ 1000816 w 2772466"/>
                  <a:gd name="connsiteY29" fmla="*/ 2638425 h 2705100"/>
                  <a:gd name="connsiteX30" fmla="*/ 1048441 w 2772466"/>
                  <a:gd name="connsiteY30" fmla="*/ 2647950 h 2705100"/>
                  <a:gd name="connsiteX31" fmla="*/ 1581841 w 2772466"/>
                  <a:gd name="connsiteY31" fmla="*/ 2667000 h 2705100"/>
                  <a:gd name="connsiteX32" fmla="*/ 1762816 w 2772466"/>
                  <a:gd name="connsiteY32" fmla="*/ 2676525 h 2705100"/>
                  <a:gd name="connsiteX33" fmla="*/ 2248591 w 2772466"/>
                  <a:gd name="connsiteY33" fmla="*/ 2695575 h 2705100"/>
                  <a:gd name="connsiteX34" fmla="*/ 2296216 w 2772466"/>
                  <a:gd name="connsiteY34" fmla="*/ 2705100 h 2705100"/>
                  <a:gd name="connsiteX35" fmla="*/ 2439091 w 2772466"/>
                  <a:gd name="connsiteY35" fmla="*/ 2695575 h 2705100"/>
                  <a:gd name="connsiteX36" fmla="*/ 2439091 w 2772466"/>
                  <a:gd name="connsiteY36" fmla="*/ 2695575 h 2705100"/>
                  <a:gd name="connsiteX0" fmla="*/ 2772466 w 2772466"/>
                  <a:gd name="connsiteY0" fmla="*/ 76200 h 2705100"/>
                  <a:gd name="connsiteX1" fmla="*/ 2772466 w 2772466"/>
                  <a:gd name="connsiteY1" fmla="*/ 76200 h 2705100"/>
                  <a:gd name="connsiteX2" fmla="*/ 1934266 w 2772466"/>
                  <a:gd name="connsiteY2" fmla="*/ 76200 h 2705100"/>
                  <a:gd name="connsiteX3" fmla="*/ 1505641 w 2772466"/>
                  <a:gd name="connsiteY3" fmla="*/ 66675 h 2705100"/>
                  <a:gd name="connsiteX4" fmla="*/ 724591 w 2772466"/>
                  <a:gd name="connsiteY4" fmla="*/ 47625 h 2705100"/>
                  <a:gd name="connsiteX5" fmla="*/ 515041 w 2772466"/>
                  <a:gd name="connsiteY5" fmla="*/ 28575 h 2705100"/>
                  <a:gd name="connsiteX6" fmla="*/ 353116 w 2772466"/>
                  <a:gd name="connsiteY6" fmla="*/ 19050 h 2705100"/>
                  <a:gd name="connsiteX7" fmla="*/ 214155 w 2772466"/>
                  <a:gd name="connsiteY7" fmla="*/ 0 h 2705100"/>
                  <a:gd name="connsiteX8" fmla="*/ 186102 w 2772466"/>
                  <a:gd name="connsiteY8" fmla="*/ 198613 h 2705100"/>
                  <a:gd name="connsiteX9" fmla="*/ 192626 w 2772466"/>
                  <a:gd name="connsiteY9" fmla="*/ 377560 h 2705100"/>
                  <a:gd name="connsiteX10" fmla="*/ 214677 w 2772466"/>
                  <a:gd name="connsiteY10" fmla="*/ 933759 h 2705100"/>
                  <a:gd name="connsiteX11" fmla="*/ 196149 w 2772466"/>
                  <a:gd name="connsiteY11" fmla="*/ 1250421 h 2705100"/>
                  <a:gd name="connsiteX12" fmla="*/ 212198 w 2772466"/>
                  <a:gd name="connsiteY12" fmla="*/ 1527748 h 2705100"/>
                  <a:gd name="connsiteX13" fmla="*/ 134041 w 2772466"/>
                  <a:gd name="connsiteY13" fmla="*/ 1543050 h 2705100"/>
                  <a:gd name="connsiteX14" fmla="*/ 105466 w 2772466"/>
                  <a:gd name="connsiteY14" fmla="*/ 1752600 h 2705100"/>
                  <a:gd name="connsiteX15" fmla="*/ 174098 w 2772466"/>
                  <a:gd name="connsiteY15" fmla="*/ 1749159 h 2705100"/>
                  <a:gd name="connsiteX16" fmla="*/ 211154 w 2772466"/>
                  <a:gd name="connsiteY16" fmla="*/ 1950597 h 2705100"/>
                  <a:gd name="connsiteX17" fmla="*/ 173054 w 2772466"/>
                  <a:gd name="connsiteY17" fmla="*/ 2026797 h 2705100"/>
                  <a:gd name="connsiteX18" fmla="*/ 187538 w 2772466"/>
                  <a:gd name="connsiteY18" fmla="*/ 2228850 h 2705100"/>
                  <a:gd name="connsiteX19" fmla="*/ 146959 w 2772466"/>
                  <a:gd name="connsiteY19" fmla="*/ 2363611 h 2705100"/>
                  <a:gd name="connsiteX20" fmla="*/ 691 w 2772466"/>
                  <a:gd name="connsiteY20" fmla="*/ 2581275 h 2705100"/>
                  <a:gd name="connsiteX21" fmla="*/ 691 w 2772466"/>
                  <a:gd name="connsiteY21" fmla="*/ 2581275 h 2705100"/>
                  <a:gd name="connsiteX22" fmla="*/ 691 w 2772466"/>
                  <a:gd name="connsiteY22" fmla="*/ 2581275 h 2705100"/>
                  <a:gd name="connsiteX23" fmla="*/ 95941 w 2772466"/>
                  <a:gd name="connsiteY23" fmla="*/ 2590800 h 2705100"/>
                  <a:gd name="connsiteX24" fmla="*/ 134041 w 2772466"/>
                  <a:gd name="connsiteY24" fmla="*/ 2600325 h 2705100"/>
                  <a:gd name="connsiteX25" fmla="*/ 276916 w 2772466"/>
                  <a:gd name="connsiteY25" fmla="*/ 2609850 h 2705100"/>
                  <a:gd name="connsiteX26" fmla="*/ 419791 w 2772466"/>
                  <a:gd name="connsiteY26" fmla="*/ 2628900 h 2705100"/>
                  <a:gd name="connsiteX27" fmla="*/ 467416 w 2772466"/>
                  <a:gd name="connsiteY27" fmla="*/ 2638425 h 2705100"/>
                  <a:gd name="connsiteX28" fmla="*/ 743641 w 2772466"/>
                  <a:gd name="connsiteY28" fmla="*/ 2628900 h 2705100"/>
                  <a:gd name="connsiteX29" fmla="*/ 1000816 w 2772466"/>
                  <a:gd name="connsiteY29" fmla="*/ 2638425 h 2705100"/>
                  <a:gd name="connsiteX30" fmla="*/ 1048441 w 2772466"/>
                  <a:gd name="connsiteY30" fmla="*/ 2647950 h 2705100"/>
                  <a:gd name="connsiteX31" fmla="*/ 1581841 w 2772466"/>
                  <a:gd name="connsiteY31" fmla="*/ 2667000 h 2705100"/>
                  <a:gd name="connsiteX32" fmla="*/ 1762816 w 2772466"/>
                  <a:gd name="connsiteY32" fmla="*/ 2676525 h 2705100"/>
                  <a:gd name="connsiteX33" fmla="*/ 2248591 w 2772466"/>
                  <a:gd name="connsiteY33" fmla="*/ 2695575 h 2705100"/>
                  <a:gd name="connsiteX34" fmla="*/ 2296216 w 2772466"/>
                  <a:gd name="connsiteY34" fmla="*/ 2705100 h 2705100"/>
                  <a:gd name="connsiteX35" fmla="*/ 2439091 w 2772466"/>
                  <a:gd name="connsiteY35" fmla="*/ 2695575 h 2705100"/>
                  <a:gd name="connsiteX36" fmla="*/ 2439091 w 2772466"/>
                  <a:gd name="connsiteY36" fmla="*/ 2695575 h 2705100"/>
                  <a:gd name="connsiteX0" fmla="*/ 2772466 w 2772466"/>
                  <a:gd name="connsiteY0" fmla="*/ 76200 h 2705100"/>
                  <a:gd name="connsiteX1" fmla="*/ 2772466 w 2772466"/>
                  <a:gd name="connsiteY1" fmla="*/ 76200 h 2705100"/>
                  <a:gd name="connsiteX2" fmla="*/ 1934266 w 2772466"/>
                  <a:gd name="connsiteY2" fmla="*/ 76200 h 2705100"/>
                  <a:gd name="connsiteX3" fmla="*/ 1505641 w 2772466"/>
                  <a:gd name="connsiteY3" fmla="*/ 66675 h 2705100"/>
                  <a:gd name="connsiteX4" fmla="*/ 724591 w 2772466"/>
                  <a:gd name="connsiteY4" fmla="*/ 47625 h 2705100"/>
                  <a:gd name="connsiteX5" fmla="*/ 515041 w 2772466"/>
                  <a:gd name="connsiteY5" fmla="*/ 28575 h 2705100"/>
                  <a:gd name="connsiteX6" fmla="*/ 353116 w 2772466"/>
                  <a:gd name="connsiteY6" fmla="*/ 19050 h 2705100"/>
                  <a:gd name="connsiteX7" fmla="*/ 214155 w 2772466"/>
                  <a:gd name="connsiteY7" fmla="*/ 0 h 2705100"/>
                  <a:gd name="connsiteX8" fmla="*/ 186102 w 2772466"/>
                  <a:gd name="connsiteY8" fmla="*/ 198613 h 2705100"/>
                  <a:gd name="connsiteX9" fmla="*/ 192626 w 2772466"/>
                  <a:gd name="connsiteY9" fmla="*/ 377560 h 2705100"/>
                  <a:gd name="connsiteX10" fmla="*/ 214677 w 2772466"/>
                  <a:gd name="connsiteY10" fmla="*/ 933759 h 2705100"/>
                  <a:gd name="connsiteX11" fmla="*/ 196149 w 2772466"/>
                  <a:gd name="connsiteY11" fmla="*/ 1250421 h 2705100"/>
                  <a:gd name="connsiteX12" fmla="*/ 212198 w 2772466"/>
                  <a:gd name="connsiteY12" fmla="*/ 1527748 h 2705100"/>
                  <a:gd name="connsiteX13" fmla="*/ 134041 w 2772466"/>
                  <a:gd name="connsiteY13" fmla="*/ 1543050 h 2705100"/>
                  <a:gd name="connsiteX14" fmla="*/ 105466 w 2772466"/>
                  <a:gd name="connsiteY14" fmla="*/ 1752600 h 2705100"/>
                  <a:gd name="connsiteX15" fmla="*/ 174098 w 2772466"/>
                  <a:gd name="connsiteY15" fmla="*/ 1749159 h 2705100"/>
                  <a:gd name="connsiteX16" fmla="*/ 211154 w 2772466"/>
                  <a:gd name="connsiteY16" fmla="*/ 1950597 h 2705100"/>
                  <a:gd name="connsiteX17" fmla="*/ 173054 w 2772466"/>
                  <a:gd name="connsiteY17" fmla="*/ 2026797 h 2705100"/>
                  <a:gd name="connsiteX18" fmla="*/ 187538 w 2772466"/>
                  <a:gd name="connsiteY18" fmla="*/ 2228850 h 2705100"/>
                  <a:gd name="connsiteX19" fmla="*/ 146959 w 2772466"/>
                  <a:gd name="connsiteY19" fmla="*/ 2363611 h 2705100"/>
                  <a:gd name="connsiteX20" fmla="*/ 691 w 2772466"/>
                  <a:gd name="connsiteY20" fmla="*/ 2581275 h 2705100"/>
                  <a:gd name="connsiteX21" fmla="*/ 691 w 2772466"/>
                  <a:gd name="connsiteY21" fmla="*/ 2581275 h 2705100"/>
                  <a:gd name="connsiteX22" fmla="*/ 691 w 2772466"/>
                  <a:gd name="connsiteY22" fmla="*/ 2581275 h 2705100"/>
                  <a:gd name="connsiteX23" fmla="*/ 95941 w 2772466"/>
                  <a:gd name="connsiteY23" fmla="*/ 2590800 h 2705100"/>
                  <a:gd name="connsiteX24" fmla="*/ 134041 w 2772466"/>
                  <a:gd name="connsiteY24" fmla="*/ 2600325 h 2705100"/>
                  <a:gd name="connsiteX25" fmla="*/ 276916 w 2772466"/>
                  <a:gd name="connsiteY25" fmla="*/ 2609850 h 2705100"/>
                  <a:gd name="connsiteX26" fmla="*/ 419791 w 2772466"/>
                  <a:gd name="connsiteY26" fmla="*/ 2628900 h 2705100"/>
                  <a:gd name="connsiteX27" fmla="*/ 467416 w 2772466"/>
                  <a:gd name="connsiteY27" fmla="*/ 2638425 h 2705100"/>
                  <a:gd name="connsiteX28" fmla="*/ 743641 w 2772466"/>
                  <a:gd name="connsiteY28" fmla="*/ 2628900 h 2705100"/>
                  <a:gd name="connsiteX29" fmla="*/ 1000816 w 2772466"/>
                  <a:gd name="connsiteY29" fmla="*/ 2638425 h 2705100"/>
                  <a:gd name="connsiteX30" fmla="*/ 1048441 w 2772466"/>
                  <a:gd name="connsiteY30" fmla="*/ 2647950 h 2705100"/>
                  <a:gd name="connsiteX31" fmla="*/ 1581841 w 2772466"/>
                  <a:gd name="connsiteY31" fmla="*/ 2667000 h 2705100"/>
                  <a:gd name="connsiteX32" fmla="*/ 1762816 w 2772466"/>
                  <a:gd name="connsiteY32" fmla="*/ 2676525 h 2705100"/>
                  <a:gd name="connsiteX33" fmla="*/ 2248591 w 2772466"/>
                  <a:gd name="connsiteY33" fmla="*/ 2695575 h 2705100"/>
                  <a:gd name="connsiteX34" fmla="*/ 2296216 w 2772466"/>
                  <a:gd name="connsiteY34" fmla="*/ 2705100 h 2705100"/>
                  <a:gd name="connsiteX35" fmla="*/ 2439091 w 2772466"/>
                  <a:gd name="connsiteY35" fmla="*/ 2695575 h 2705100"/>
                  <a:gd name="connsiteX36" fmla="*/ 2439091 w 2772466"/>
                  <a:gd name="connsiteY36" fmla="*/ 2695575 h 2705100"/>
                  <a:gd name="connsiteX0" fmla="*/ 2772466 w 2772466"/>
                  <a:gd name="connsiteY0" fmla="*/ 76200 h 2705100"/>
                  <a:gd name="connsiteX1" fmla="*/ 2772466 w 2772466"/>
                  <a:gd name="connsiteY1" fmla="*/ 76200 h 2705100"/>
                  <a:gd name="connsiteX2" fmla="*/ 1934266 w 2772466"/>
                  <a:gd name="connsiteY2" fmla="*/ 76200 h 2705100"/>
                  <a:gd name="connsiteX3" fmla="*/ 1505641 w 2772466"/>
                  <a:gd name="connsiteY3" fmla="*/ 66675 h 2705100"/>
                  <a:gd name="connsiteX4" fmla="*/ 724591 w 2772466"/>
                  <a:gd name="connsiteY4" fmla="*/ 47625 h 2705100"/>
                  <a:gd name="connsiteX5" fmla="*/ 515041 w 2772466"/>
                  <a:gd name="connsiteY5" fmla="*/ 28575 h 2705100"/>
                  <a:gd name="connsiteX6" fmla="*/ 353116 w 2772466"/>
                  <a:gd name="connsiteY6" fmla="*/ 19050 h 2705100"/>
                  <a:gd name="connsiteX7" fmla="*/ 214155 w 2772466"/>
                  <a:gd name="connsiteY7" fmla="*/ 0 h 2705100"/>
                  <a:gd name="connsiteX8" fmla="*/ 186102 w 2772466"/>
                  <a:gd name="connsiteY8" fmla="*/ 198613 h 2705100"/>
                  <a:gd name="connsiteX9" fmla="*/ 192626 w 2772466"/>
                  <a:gd name="connsiteY9" fmla="*/ 377560 h 2705100"/>
                  <a:gd name="connsiteX10" fmla="*/ 214677 w 2772466"/>
                  <a:gd name="connsiteY10" fmla="*/ 933759 h 2705100"/>
                  <a:gd name="connsiteX11" fmla="*/ 196149 w 2772466"/>
                  <a:gd name="connsiteY11" fmla="*/ 1250421 h 2705100"/>
                  <a:gd name="connsiteX12" fmla="*/ 134041 w 2772466"/>
                  <a:gd name="connsiteY12" fmla="*/ 1543050 h 2705100"/>
                  <a:gd name="connsiteX13" fmla="*/ 105466 w 2772466"/>
                  <a:gd name="connsiteY13" fmla="*/ 1752600 h 2705100"/>
                  <a:gd name="connsiteX14" fmla="*/ 174098 w 2772466"/>
                  <a:gd name="connsiteY14" fmla="*/ 1749159 h 2705100"/>
                  <a:gd name="connsiteX15" fmla="*/ 211154 w 2772466"/>
                  <a:gd name="connsiteY15" fmla="*/ 1950597 h 2705100"/>
                  <a:gd name="connsiteX16" fmla="*/ 173054 w 2772466"/>
                  <a:gd name="connsiteY16" fmla="*/ 2026797 h 2705100"/>
                  <a:gd name="connsiteX17" fmla="*/ 187538 w 2772466"/>
                  <a:gd name="connsiteY17" fmla="*/ 2228850 h 2705100"/>
                  <a:gd name="connsiteX18" fmla="*/ 146959 w 2772466"/>
                  <a:gd name="connsiteY18" fmla="*/ 2363611 h 2705100"/>
                  <a:gd name="connsiteX19" fmla="*/ 691 w 2772466"/>
                  <a:gd name="connsiteY19" fmla="*/ 2581275 h 2705100"/>
                  <a:gd name="connsiteX20" fmla="*/ 691 w 2772466"/>
                  <a:gd name="connsiteY20" fmla="*/ 2581275 h 2705100"/>
                  <a:gd name="connsiteX21" fmla="*/ 691 w 2772466"/>
                  <a:gd name="connsiteY21" fmla="*/ 2581275 h 2705100"/>
                  <a:gd name="connsiteX22" fmla="*/ 95941 w 2772466"/>
                  <a:gd name="connsiteY22" fmla="*/ 2590800 h 2705100"/>
                  <a:gd name="connsiteX23" fmla="*/ 134041 w 2772466"/>
                  <a:gd name="connsiteY23" fmla="*/ 2600325 h 2705100"/>
                  <a:gd name="connsiteX24" fmla="*/ 276916 w 2772466"/>
                  <a:gd name="connsiteY24" fmla="*/ 2609850 h 2705100"/>
                  <a:gd name="connsiteX25" fmla="*/ 419791 w 2772466"/>
                  <a:gd name="connsiteY25" fmla="*/ 2628900 h 2705100"/>
                  <a:gd name="connsiteX26" fmla="*/ 467416 w 2772466"/>
                  <a:gd name="connsiteY26" fmla="*/ 2638425 h 2705100"/>
                  <a:gd name="connsiteX27" fmla="*/ 743641 w 2772466"/>
                  <a:gd name="connsiteY27" fmla="*/ 2628900 h 2705100"/>
                  <a:gd name="connsiteX28" fmla="*/ 1000816 w 2772466"/>
                  <a:gd name="connsiteY28" fmla="*/ 2638425 h 2705100"/>
                  <a:gd name="connsiteX29" fmla="*/ 1048441 w 2772466"/>
                  <a:gd name="connsiteY29" fmla="*/ 2647950 h 2705100"/>
                  <a:gd name="connsiteX30" fmla="*/ 1581841 w 2772466"/>
                  <a:gd name="connsiteY30" fmla="*/ 2667000 h 2705100"/>
                  <a:gd name="connsiteX31" fmla="*/ 1762816 w 2772466"/>
                  <a:gd name="connsiteY31" fmla="*/ 2676525 h 2705100"/>
                  <a:gd name="connsiteX32" fmla="*/ 2248591 w 2772466"/>
                  <a:gd name="connsiteY32" fmla="*/ 2695575 h 2705100"/>
                  <a:gd name="connsiteX33" fmla="*/ 2296216 w 2772466"/>
                  <a:gd name="connsiteY33" fmla="*/ 2705100 h 2705100"/>
                  <a:gd name="connsiteX34" fmla="*/ 2439091 w 2772466"/>
                  <a:gd name="connsiteY34" fmla="*/ 2695575 h 2705100"/>
                  <a:gd name="connsiteX35" fmla="*/ 2439091 w 2772466"/>
                  <a:gd name="connsiteY35" fmla="*/ 2695575 h 2705100"/>
                  <a:gd name="connsiteX0" fmla="*/ 2772466 w 2772466"/>
                  <a:gd name="connsiteY0" fmla="*/ 76200 h 2705100"/>
                  <a:gd name="connsiteX1" fmla="*/ 2772466 w 2772466"/>
                  <a:gd name="connsiteY1" fmla="*/ 76200 h 2705100"/>
                  <a:gd name="connsiteX2" fmla="*/ 1934266 w 2772466"/>
                  <a:gd name="connsiteY2" fmla="*/ 76200 h 2705100"/>
                  <a:gd name="connsiteX3" fmla="*/ 1505641 w 2772466"/>
                  <a:gd name="connsiteY3" fmla="*/ 66675 h 2705100"/>
                  <a:gd name="connsiteX4" fmla="*/ 724591 w 2772466"/>
                  <a:gd name="connsiteY4" fmla="*/ 47625 h 2705100"/>
                  <a:gd name="connsiteX5" fmla="*/ 515041 w 2772466"/>
                  <a:gd name="connsiteY5" fmla="*/ 28575 h 2705100"/>
                  <a:gd name="connsiteX6" fmla="*/ 353116 w 2772466"/>
                  <a:gd name="connsiteY6" fmla="*/ 19050 h 2705100"/>
                  <a:gd name="connsiteX7" fmla="*/ 214155 w 2772466"/>
                  <a:gd name="connsiteY7" fmla="*/ 0 h 2705100"/>
                  <a:gd name="connsiteX8" fmla="*/ 186102 w 2772466"/>
                  <a:gd name="connsiteY8" fmla="*/ 198613 h 2705100"/>
                  <a:gd name="connsiteX9" fmla="*/ 192626 w 2772466"/>
                  <a:gd name="connsiteY9" fmla="*/ 377560 h 2705100"/>
                  <a:gd name="connsiteX10" fmla="*/ 214677 w 2772466"/>
                  <a:gd name="connsiteY10" fmla="*/ 933759 h 2705100"/>
                  <a:gd name="connsiteX11" fmla="*/ 196149 w 2772466"/>
                  <a:gd name="connsiteY11" fmla="*/ 1250421 h 2705100"/>
                  <a:gd name="connsiteX12" fmla="*/ 134041 w 2772466"/>
                  <a:gd name="connsiteY12" fmla="*/ 1543050 h 2705100"/>
                  <a:gd name="connsiteX13" fmla="*/ 105466 w 2772466"/>
                  <a:gd name="connsiteY13" fmla="*/ 1752600 h 2705100"/>
                  <a:gd name="connsiteX14" fmla="*/ 174098 w 2772466"/>
                  <a:gd name="connsiteY14" fmla="*/ 1749159 h 2705100"/>
                  <a:gd name="connsiteX15" fmla="*/ 211154 w 2772466"/>
                  <a:gd name="connsiteY15" fmla="*/ 1950597 h 2705100"/>
                  <a:gd name="connsiteX16" fmla="*/ 173054 w 2772466"/>
                  <a:gd name="connsiteY16" fmla="*/ 2026797 h 2705100"/>
                  <a:gd name="connsiteX17" fmla="*/ 187538 w 2772466"/>
                  <a:gd name="connsiteY17" fmla="*/ 2228850 h 2705100"/>
                  <a:gd name="connsiteX18" fmla="*/ 146959 w 2772466"/>
                  <a:gd name="connsiteY18" fmla="*/ 2363611 h 2705100"/>
                  <a:gd name="connsiteX19" fmla="*/ 691 w 2772466"/>
                  <a:gd name="connsiteY19" fmla="*/ 2581275 h 2705100"/>
                  <a:gd name="connsiteX20" fmla="*/ 691 w 2772466"/>
                  <a:gd name="connsiteY20" fmla="*/ 2581275 h 2705100"/>
                  <a:gd name="connsiteX21" fmla="*/ 691 w 2772466"/>
                  <a:gd name="connsiteY21" fmla="*/ 2581275 h 2705100"/>
                  <a:gd name="connsiteX22" fmla="*/ 95941 w 2772466"/>
                  <a:gd name="connsiteY22" fmla="*/ 2590800 h 2705100"/>
                  <a:gd name="connsiteX23" fmla="*/ 134041 w 2772466"/>
                  <a:gd name="connsiteY23" fmla="*/ 2600325 h 2705100"/>
                  <a:gd name="connsiteX24" fmla="*/ 276916 w 2772466"/>
                  <a:gd name="connsiteY24" fmla="*/ 2609850 h 2705100"/>
                  <a:gd name="connsiteX25" fmla="*/ 419791 w 2772466"/>
                  <a:gd name="connsiteY25" fmla="*/ 2628900 h 2705100"/>
                  <a:gd name="connsiteX26" fmla="*/ 467416 w 2772466"/>
                  <a:gd name="connsiteY26" fmla="*/ 2638425 h 2705100"/>
                  <a:gd name="connsiteX27" fmla="*/ 743641 w 2772466"/>
                  <a:gd name="connsiteY27" fmla="*/ 2628900 h 2705100"/>
                  <a:gd name="connsiteX28" fmla="*/ 1000816 w 2772466"/>
                  <a:gd name="connsiteY28" fmla="*/ 2638425 h 2705100"/>
                  <a:gd name="connsiteX29" fmla="*/ 1048441 w 2772466"/>
                  <a:gd name="connsiteY29" fmla="*/ 2647950 h 2705100"/>
                  <a:gd name="connsiteX30" fmla="*/ 1581841 w 2772466"/>
                  <a:gd name="connsiteY30" fmla="*/ 2667000 h 2705100"/>
                  <a:gd name="connsiteX31" fmla="*/ 1762816 w 2772466"/>
                  <a:gd name="connsiteY31" fmla="*/ 2676525 h 2705100"/>
                  <a:gd name="connsiteX32" fmla="*/ 2248591 w 2772466"/>
                  <a:gd name="connsiteY32" fmla="*/ 2695575 h 2705100"/>
                  <a:gd name="connsiteX33" fmla="*/ 2296216 w 2772466"/>
                  <a:gd name="connsiteY33" fmla="*/ 2705100 h 2705100"/>
                  <a:gd name="connsiteX34" fmla="*/ 2439091 w 2772466"/>
                  <a:gd name="connsiteY34" fmla="*/ 2695575 h 2705100"/>
                  <a:gd name="connsiteX35" fmla="*/ 2439091 w 2772466"/>
                  <a:gd name="connsiteY35" fmla="*/ 2695575 h 2705100"/>
                  <a:gd name="connsiteX0" fmla="*/ 2772466 w 2772466"/>
                  <a:gd name="connsiteY0" fmla="*/ 76200 h 2705100"/>
                  <a:gd name="connsiteX1" fmla="*/ 2772466 w 2772466"/>
                  <a:gd name="connsiteY1" fmla="*/ 76200 h 2705100"/>
                  <a:gd name="connsiteX2" fmla="*/ 1934266 w 2772466"/>
                  <a:gd name="connsiteY2" fmla="*/ 76200 h 2705100"/>
                  <a:gd name="connsiteX3" fmla="*/ 1505641 w 2772466"/>
                  <a:gd name="connsiteY3" fmla="*/ 66675 h 2705100"/>
                  <a:gd name="connsiteX4" fmla="*/ 724591 w 2772466"/>
                  <a:gd name="connsiteY4" fmla="*/ 47625 h 2705100"/>
                  <a:gd name="connsiteX5" fmla="*/ 515041 w 2772466"/>
                  <a:gd name="connsiteY5" fmla="*/ 28575 h 2705100"/>
                  <a:gd name="connsiteX6" fmla="*/ 353116 w 2772466"/>
                  <a:gd name="connsiteY6" fmla="*/ 19050 h 2705100"/>
                  <a:gd name="connsiteX7" fmla="*/ 214155 w 2772466"/>
                  <a:gd name="connsiteY7" fmla="*/ 0 h 2705100"/>
                  <a:gd name="connsiteX8" fmla="*/ 186102 w 2772466"/>
                  <a:gd name="connsiteY8" fmla="*/ 198613 h 2705100"/>
                  <a:gd name="connsiteX9" fmla="*/ 192626 w 2772466"/>
                  <a:gd name="connsiteY9" fmla="*/ 377560 h 2705100"/>
                  <a:gd name="connsiteX10" fmla="*/ 214677 w 2772466"/>
                  <a:gd name="connsiteY10" fmla="*/ 933759 h 2705100"/>
                  <a:gd name="connsiteX11" fmla="*/ 196149 w 2772466"/>
                  <a:gd name="connsiteY11" fmla="*/ 1250421 h 2705100"/>
                  <a:gd name="connsiteX12" fmla="*/ 134041 w 2772466"/>
                  <a:gd name="connsiteY12" fmla="*/ 1543050 h 2705100"/>
                  <a:gd name="connsiteX13" fmla="*/ 105466 w 2772466"/>
                  <a:gd name="connsiteY13" fmla="*/ 1752600 h 2705100"/>
                  <a:gd name="connsiteX14" fmla="*/ 174098 w 2772466"/>
                  <a:gd name="connsiteY14" fmla="*/ 1749159 h 2705100"/>
                  <a:gd name="connsiteX15" fmla="*/ 211154 w 2772466"/>
                  <a:gd name="connsiteY15" fmla="*/ 1950597 h 2705100"/>
                  <a:gd name="connsiteX16" fmla="*/ 173054 w 2772466"/>
                  <a:gd name="connsiteY16" fmla="*/ 2026797 h 2705100"/>
                  <a:gd name="connsiteX17" fmla="*/ 187538 w 2772466"/>
                  <a:gd name="connsiteY17" fmla="*/ 2228850 h 2705100"/>
                  <a:gd name="connsiteX18" fmla="*/ 146959 w 2772466"/>
                  <a:gd name="connsiteY18" fmla="*/ 2363611 h 2705100"/>
                  <a:gd name="connsiteX19" fmla="*/ 691 w 2772466"/>
                  <a:gd name="connsiteY19" fmla="*/ 2581275 h 2705100"/>
                  <a:gd name="connsiteX20" fmla="*/ 691 w 2772466"/>
                  <a:gd name="connsiteY20" fmla="*/ 2581275 h 2705100"/>
                  <a:gd name="connsiteX21" fmla="*/ 691 w 2772466"/>
                  <a:gd name="connsiteY21" fmla="*/ 2581275 h 2705100"/>
                  <a:gd name="connsiteX22" fmla="*/ 95941 w 2772466"/>
                  <a:gd name="connsiteY22" fmla="*/ 2590800 h 2705100"/>
                  <a:gd name="connsiteX23" fmla="*/ 134041 w 2772466"/>
                  <a:gd name="connsiteY23" fmla="*/ 2600325 h 2705100"/>
                  <a:gd name="connsiteX24" fmla="*/ 276916 w 2772466"/>
                  <a:gd name="connsiteY24" fmla="*/ 2609850 h 2705100"/>
                  <a:gd name="connsiteX25" fmla="*/ 419791 w 2772466"/>
                  <a:gd name="connsiteY25" fmla="*/ 2628900 h 2705100"/>
                  <a:gd name="connsiteX26" fmla="*/ 467416 w 2772466"/>
                  <a:gd name="connsiteY26" fmla="*/ 2638425 h 2705100"/>
                  <a:gd name="connsiteX27" fmla="*/ 743641 w 2772466"/>
                  <a:gd name="connsiteY27" fmla="*/ 2628900 h 2705100"/>
                  <a:gd name="connsiteX28" fmla="*/ 1000816 w 2772466"/>
                  <a:gd name="connsiteY28" fmla="*/ 2638425 h 2705100"/>
                  <a:gd name="connsiteX29" fmla="*/ 1048441 w 2772466"/>
                  <a:gd name="connsiteY29" fmla="*/ 2647950 h 2705100"/>
                  <a:gd name="connsiteX30" fmla="*/ 1581841 w 2772466"/>
                  <a:gd name="connsiteY30" fmla="*/ 2667000 h 2705100"/>
                  <a:gd name="connsiteX31" fmla="*/ 1762816 w 2772466"/>
                  <a:gd name="connsiteY31" fmla="*/ 2676525 h 2705100"/>
                  <a:gd name="connsiteX32" fmla="*/ 2248591 w 2772466"/>
                  <a:gd name="connsiteY32" fmla="*/ 2695575 h 2705100"/>
                  <a:gd name="connsiteX33" fmla="*/ 2296216 w 2772466"/>
                  <a:gd name="connsiteY33" fmla="*/ 2705100 h 2705100"/>
                  <a:gd name="connsiteX34" fmla="*/ 2439091 w 2772466"/>
                  <a:gd name="connsiteY34" fmla="*/ 2695575 h 2705100"/>
                  <a:gd name="connsiteX35" fmla="*/ 2439091 w 2772466"/>
                  <a:gd name="connsiteY35" fmla="*/ 2695575 h 2705100"/>
                  <a:gd name="connsiteX0" fmla="*/ 2772466 w 2772466"/>
                  <a:gd name="connsiteY0" fmla="*/ 76200 h 2705100"/>
                  <a:gd name="connsiteX1" fmla="*/ 2772466 w 2772466"/>
                  <a:gd name="connsiteY1" fmla="*/ 76200 h 2705100"/>
                  <a:gd name="connsiteX2" fmla="*/ 1934266 w 2772466"/>
                  <a:gd name="connsiteY2" fmla="*/ 76200 h 2705100"/>
                  <a:gd name="connsiteX3" fmla="*/ 1505641 w 2772466"/>
                  <a:gd name="connsiteY3" fmla="*/ 66675 h 2705100"/>
                  <a:gd name="connsiteX4" fmla="*/ 724591 w 2772466"/>
                  <a:gd name="connsiteY4" fmla="*/ 47625 h 2705100"/>
                  <a:gd name="connsiteX5" fmla="*/ 515041 w 2772466"/>
                  <a:gd name="connsiteY5" fmla="*/ 28575 h 2705100"/>
                  <a:gd name="connsiteX6" fmla="*/ 353116 w 2772466"/>
                  <a:gd name="connsiteY6" fmla="*/ 19050 h 2705100"/>
                  <a:gd name="connsiteX7" fmla="*/ 214155 w 2772466"/>
                  <a:gd name="connsiteY7" fmla="*/ 0 h 2705100"/>
                  <a:gd name="connsiteX8" fmla="*/ 186102 w 2772466"/>
                  <a:gd name="connsiteY8" fmla="*/ 198613 h 2705100"/>
                  <a:gd name="connsiteX9" fmla="*/ 192626 w 2772466"/>
                  <a:gd name="connsiteY9" fmla="*/ 377560 h 2705100"/>
                  <a:gd name="connsiteX10" fmla="*/ 214677 w 2772466"/>
                  <a:gd name="connsiteY10" fmla="*/ 933759 h 2705100"/>
                  <a:gd name="connsiteX11" fmla="*/ 196149 w 2772466"/>
                  <a:gd name="connsiteY11" fmla="*/ 1250421 h 2705100"/>
                  <a:gd name="connsiteX12" fmla="*/ 134041 w 2772466"/>
                  <a:gd name="connsiteY12" fmla="*/ 1543050 h 2705100"/>
                  <a:gd name="connsiteX13" fmla="*/ 105466 w 2772466"/>
                  <a:gd name="connsiteY13" fmla="*/ 1752600 h 2705100"/>
                  <a:gd name="connsiteX14" fmla="*/ 174098 w 2772466"/>
                  <a:gd name="connsiteY14" fmla="*/ 1749159 h 2705100"/>
                  <a:gd name="connsiteX15" fmla="*/ 211154 w 2772466"/>
                  <a:gd name="connsiteY15" fmla="*/ 1950597 h 2705100"/>
                  <a:gd name="connsiteX16" fmla="*/ 173054 w 2772466"/>
                  <a:gd name="connsiteY16" fmla="*/ 2026797 h 2705100"/>
                  <a:gd name="connsiteX17" fmla="*/ 187538 w 2772466"/>
                  <a:gd name="connsiteY17" fmla="*/ 2228850 h 2705100"/>
                  <a:gd name="connsiteX18" fmla="*/ 146959 w 2772466"/>
                  <a:gd name="connsiteY18" fmla="*/ 2363611 h 2705100"/>
                  <a:gd name="connsiteX19" fmla="*/ 691 w 2772466"/>
                  <a:gd name="connsiteY19" fmla="*/ 2581275 h 2705100"/>
                  <a:gd name="connsiteX20" fmla="*/ 691 w 2772466"/>
                  <a:gd name="connsiteY20" fmla="*/ 2581275 h 2705100"/>
                  <a:gd name="connsiteX21" fmla="*/ 691 w 2772466"/>
                  <a:gd name="connsiteY21" fmla="*/ 2581275 h 2705100"/>
                  <a:gd name="connsiteX22" fmla="*/ 95941 w 2772466"/>
                  <a:gd name="connsiteY22" fmla="*/ 2590800 h 2705100"/>
                  <a:gd name="connsiteX23" fmla="*/ 134041 w 2772466"/>
                  <a:gd name="connsiteY23" fmla="*/ 2600325 h 2705100"/>
                  <a:gd name="connsiteX24" fmla="*/ 276916 w 2772466"/>
                  <a:gd name="connsiteY24" fmla="*/ 2609850 h 2705100"/>
                  <a:gd name="connsiteX25" fmla="*/ 419791 w 2772466"/>
                  <a:gd name="connsiteY25" fmla="*/ 2628900 h 2705100"/>
                  <a:gd name="connsiteX26" fmla="*/ 467416 w 2772466"/>
                  <a:gd name="connsiteY26" fmla="*/ 2638425 h 2705100"/>
                  <a:gd name="connsiteX27" fmla="*/ 743641 w 2772466"/>
                  <a:gd name="connsiteY27" fmla="*/ 2628900 h 2705100"/>
                  <a:gd name="connsiteX28" fmla="*/ 1000816 w 2772466"/>
                  <a:gd name="connsiteY28" fmla="*/ 2638425 h 2705100"/>
                  <a:gd name="connsiteX29" fmla="*/ 1048441 w 2772466"/>
                  <a:gd name="connsiteY29" fmla="*/ 2647950 h 2705100"/>
                  <a:gd name="connsiteX30" fmla="*/ 1581841 w 2772466"/>
                  <a:gd name="connsiteY30" fmla="*/ 2667000 h 2705100"/>
                  <a:gd name="connsiteX31" fmla="*/ 1762816 w 2772466"/>
                  <a:gd name="connsiteY31" fmla="*/ 2676525 h 2705100"/>
                  <a:gd name="connsiteX32" fmla="*/ 2248591 w 2772466"/>
                  <a:gd name="connsiteY32" fmla="*/ 2695575 h 2705100"/>
                  <a:gd name="connsiteX33" fmla="*/ 2296216 w 2772466"/>
                  <a:gd name="connsiteY33" fmla="*/ 2705100 h 2705100"/>
                  <a:gd name="connsiteX34" fmla="*/ 2439091 w 2772466"/>
                  <a:gd name="connsiteY34" fmla="*/ 2695575 h 2705100"/>
                  <a:gd name="connsiteX35" fmla="*/ 2439091 w 2772466"/>
                  <a:gd name="connsiteY35" fmla="*/ 2695575 h 2705100"/>
                  <a:gd name="connsiteX0" fmla="*/ 2772466 w 2772466"/>
                  <a:gd name="connsiteY0" fmla="*/ 76200 h 2705100"/>
                  <a:gd name="connsiteX1" fmla="*/ 2772466 w 2772466"/>
                  <a:gd name="connsiteY1" fmla="*/ 76200 h 2705100"/>
                  <a:gd name="connsiteX2" fmla="*/ 1934266 w 2772466"/>
                  <a:gd name="connsiteY2" fmla="*/ 76200 h 2705100"/>
                  <a:gd name="connsiteX3" fmla="*/ 1505641 w 2772466"/>
                  <a:gd name="connsiteY3" fmla="*/ 66675 h 2705100"/>
                  <a:gd name="connsiteX4" fmla="*/ 724591 w 2772466"/>
                  <a:gd name="connsiteY4" fmla="*/ 47625 h 2705100"/>
                  <a:gd name="connsiteX5" fmla="*/ 515041 w 2772466"/>
                  <a:gd name="connsiteY5" fmla="*/ 28575 h 2705100"/>
                  <a:gd name="connsiteX6" fmla="*/ 353116 w 2772466"/>
                  <a:gd name="connsiteY6" fmla="*/ 19050 h 2705100"/>
                  <a:gd name="connsiteX7" fmla="*/ 214155 w 2772466"/>
                  <a:gd name="connsiteY7" fmla="*/ 0 h 2705100"/>
                  <a:gd name="connsiteX8" fmla="*/ 186102 w 2772466"/>
                  <a:gd name="connsiteY8" fmla="*/ 198613 h 2705100"/>
                  <a:gd name="connsiteX9" fmla="*/ 192626 w 2772466"/>
                  <a:gd name="connsiteY9" fmla="*/ 377560 h 2705100"/>
                  <a:gd name="connsiteX10" fmla="*/ 214677 w 2772466"/>
                  <a:gd name="connsiteY10" fmla="*/ 933759 h 2705100"/>
                  <a:gd name="connsiteX11" fmla="*/ 196149 w 2772466"/>
                  <a:gd name="connsiteY11" fmla="*/ 1250421 h 2705100"/>
                  <a:gd name="connsiteX12" fmla="*/ 134041 w 2772466"/>
                  <a:gd name="connsiteY12" fmla="*/ 1543050 h 2705100"/>
                  <a:gd name="connsiteX13" fmla="*/ 105466 w 2772466"/>
                  <a:gd name="connsiteY13" fmla="*/ 1752600 h 2705100"/>
                  <a:gd name="connsiteX14" fmla="*/ 174098 w 2772466"/>
                  <a:gd name="connsiteY14" fmla="*/ 1749159 h 2705100"/>
                  <a:gd name="connsiteX15" fmla="*/ 211154 w 2772466"/>
                  <a:gd name="connsiteY15" fmla="*/ 1950597 h 2705100"/>
                  <a:gd name="connsiteX16" fmla="*/ 173054 w 2772466"/>
                  <a:gd name="connsiteY16" fmla="*/ 2026797 h 2705100"/>
                  <a:gd name="connsiteX17" fmla="*/ 187538 w 2772466"/>
                  <a:gd name="connsiteY17" fmla="*/ 2228850 h 2705100"/>
                  <a:gd name="connsiteX18" fmla="*/ 146959 w 2772466"/>
                  <a:gd name="connsiteY18" fmla="*/ 2363611 h 2705100"/>
                  <a:gd name="connsiteX19" fmla="*/ 691 w 2772466"/>
                  <a:gd name="connsiteY19" fmla="*/ 2581275 h 2705100"/>
                  <a:gd name="connsiteX20" fmla="*/ 691 w 2772466"/>
                  <a:gd name="connsiteY20" fmla="*/ 2581275 h 2705100"/>
                  <a:gd name="connsiteX21" fmla="*/ 691 w 2772466"/>
                  <a:gd name="connsiteY21" fmla="*/ 2581275 h 2705100"/>
                  <a:gd name="connsiteX22" fmla="*/ 95941 w 2772466"/>
                  <a:gd name="connsiteY22" fmla="*/ 2590800 h 2705100"/>
                  <a:gd name="connsiteX23" fmla="*/ 134041 w 2772466"/>
                  <a:gd name="connsiteY23" fmla="*/ 2600325 h 2705100"/>
                  <a:gd name="connsiteX24" fmla="*/ 276916 w 2772466"/>
                  <a:gd name="connsiteY24" fmla="*/ 2609850 h 2705100"/>
                  <a:gd name="connsiteX25" fmla="*/ 419791 w 2772466"/>
                  <a:gd name="connsiteY25" fmla="*/ 2628900 h 2705100"/>
                  <a:gd name="connsiteX26" fmla="*/ 467416 w 2772466"/>
                  <a:gd name="connsiteY26" fmla="*/ 2638425 h 2705100"/>
                  <a:gd name="connsiteX27" fmla="*/ 743641 w 2772466"/>
                  <a:gd name="connsiteY27" fmla="*/ 2628900 h 2705100"/>
                  <a:gd name="connsiteX28" fmla="*/ 1000816 w 2772466"/>
                  <a:gd name="connsiteY28" fmla="*/ 2638425 h 2705100"/>
                  <a:gd name="connsiteX29" fmla="*/ 1048441 w 2772466"/>
                  <a:gd name="connsiteY29" fmla="*/ 2647950 h 2705100"/>
                  <a:gd name="connsiteX30" fmla="*/ 1581841 w 2772466"/>
                  <a:gd name="connsiteY30" fmla="*/ 2667000 h 2705100"/>
                  <a:gd name="connsiteX31" fmla="*/ 1762816 w 2772466"/>
                  <a:gd name="connsiteY31" fmla="*/ 2676525 h 2705100"/>
                  <a:gd name="connsiteX32" fmla="*/ 2248591 w 2772466"/>
                  <a:gd name="connsiteY32" fmla="*/ 2695575 h 2705100"/>
                  <a:gd name="connsiteX33" fmla="*/ 2296216 w 2772466"/>
                  <a:gd name="connsiteY33" fmla="*/ 2705100 h 2705100"/>
                  <a:gd name="connsiteX34" fmla="*/ 2439091 w 2772466"/>
                  <a:gd name="connsiteY34" fmla="*/ 2695575 h 2705100"/>
                  <a:gd name="connsiteX35" fmla="*/ 2439091 w 2772466"/>
                  <a:gd name="connsiteY35" fmla="*/ 2695575 h 2705100"/>
                  <a:gd name="connsiteX0" fmla="*/ 2772466 w 2772466"/>
                  <a:gd name="connsiteY0" fmla="*/ 76200 h 2705100"/>
                  <a:gd name="connsiteX1" fmla="*/ 2772466 w 2772466"/>
                  <a:gd name="connsiteY1" fmla="*/ 76200 h 2705100"/>
                  <a:gd name="connsiteX2" fmla="*/ 1934266 w 2772466"/>
                  <a:gd name="connsiteY2" fmla="*/ 76200 h 2705100"/>
                  <a:gd name="connsiteX3" fmla="*/ 1505641 w 2772466"/>
                  <a:gd name="connsiteY3" fmla="*/ 66675 h 2705100"/>
                  <a:gd name="connsiteX4" fmla="*/ 724591 w 2772466"/>
                  <a:gd name="connsiteY4" fmla="*/ 47625 h 2705100"/>
                  <a:gd name="connsiteX5" fmla="*/ 515041 w 2772466"/>
                  <a:gd name="connsiteY5" fmla="*/ 28575 h 2705100"/>
                  <a:gd name="connsiteX6" fmla="*/ 353116 w 2772466"/>
                  <a:gd name="connsiteY6" fmla="*/ 19050 h 2705100"/>
                  <a:gd name="connsiteX7" fmla="*/ 214155 w 2772466"/>
                  <a:gd name="connsiteY7" fmla="*/ 0 h 2705100"/>
                  <a:gd name="connsiteX8" fmla="*/ 186102 w 2772466"/>
                  <a:gd name="connsiteY8" fmla="*/ 198613 h 2705100"/>
                  <a:gd name="connsiteX9" fmla="*/ 192626 w 2772466"/>
                  <a:gd name="connsiteY9" fmla="*/ 377560 h 2705100"/>
                  <a:gd name="connsiteX10" fmla="*/ 214677 w 2772466"/>
                  <a:gd name="connsiteY10" fmla="*/ 933759 h 2705100"/>
                  <a:gd name="connsiteX11" fmla="*/ 196149 w 2772466"/>
                  <a:gd name="connsiteY11" fmla="*/ 1250421 h 2705100"/>
                  <a:gd name="connsiteX12" fmla="*/ 184145 w 2772466"/>
                  <a:gd name="connsiteY12" fmla="*/ 1543050 h 2705100"/>
                  <a:gd name="connsiteX13" fmla="*/ 105466 w 2772466"/>
                  <a:gd name="connsiteY13" fmla="*/ 1752600 h 2705100"/>
                  <a:gd name="connsiteX14" fmla="*/ 174098 w 2772466"/>
                  <a:gd name="connsiteY14" fmla="*/ 1749159 h 2705100"/>
                  <a:gd name="connsiteX15" fmla="*/ 211154 w 2772466"/>
                  <a:gd name="connsiteY15" fmla="*/ 1950597 h 2705100"/>
                  <a:gd name="connsiteX16" fmla="*/ 173054 w 2772466"/>
                  <a:gd name="connsiteY16" fmla="*/ 2026797 h 2705100"/>
                  <a:gd name="connsiteX17" fmla="*/ 187538 w 2772466"/>
                  <a:gd name="connsiteY17" fmla="*/ 2228850 h 2705100"/>
                  <a:gd name="connsiteX18" fmla="*/ 146959 w 2772466"/>
                  <a:gd name="connsiteY18" fmla="*/ 2363611 h 2705100"/>
                  <a:gd name="connsiteX19" fmla="*/ 691 w 2772466"/>
                  <a:gd name="connsiteY19" fmla="*/ 2581275 h 2705100"/>
                  <a:gd name="connsiteX20" fmla="*/ 691 w 2772466"/>
                  <a:gd name="connsiteY20" fmla="*/ 2581275 h 2705100"/>
                  <a:gd name="connsiteX21" fmla="*/ 691 w 2772466"/>
                  <a:gd name="connsiteY21" fmla="*/ 2581275 h 2705100"/>
                  <a:gd name="connsiteX22" fmla="*/ 95941 w 2772466"/>
                  <a:gd name="connsiteY22" fmla="*/ 2590800 h 2705100"/>
                  <a:gd name="connsiteX23" fmla="*/ 134041 w 2772466"/>
                  <a:gd name="connsiteY23" fmla="*/ 2600325 h 2705100"/>
                  <a:gd name="connsiteX24" fmla="*/ 276916 w 2772466"/>
                  <a:gd name="connsiteY24" fmla="*/ 2609850 h 2705100"/>
                  <a:gd name="connsiteX25" fmla="*/ 419791 w 2772466"/>
                  <a:gd name="connsiteY25" fmla="*/ 2628900 h 2705100"/>
                  <a:gd name="connsiteX26" fmla="*/ 467416 w 2772466"/>
                  <a:gd name="connsiteY26" fmla="*/ 2638425 h 2705100"/>
                  <a:gd name="connsiteX27" fmla="*/ 743641 w 2772466"/>
                  <a:gd name="connsiteY27" fmla="*/ 2628900 h 2705100"/>
                  <a:gd name="connsiteX28" fmla="*/ 1000816 w 2772466"/>
                  <a:gd name="connsiteY28" fmla="*/ 2638425 h 2705100"/>
                  <a:gd name="connsiteX29" fmla="*/ 1048441 w 2772466"/>
                  <a:gd name="connsiteY29" fmla="*/ 2647950 h 2705100"/>
                  <a:gd name="connsiteX30" fmla="*/ 1581841 w 2772466"/>
                  <a:gd name="connsiteY30" fmla="*/ 2667000 h 2705100"/>
                  <a:gd name="connsiteX31" fmla="*/ 1762816 w 2772466"/>
                  <a:gd name="connsiteY31" fmla="*/ 2676525 h 2705100"/>
                  <a:gd name="connsiteX32" fmla="*/ 2248591 w 2772466"/>
                  <a:gd name="connsiteY32" fmla="*/ 2695575 h 2705100"/>
                  <a:gd name="connsiteX33" fmla="*/ 2296216 w 2772466"/>
                  <a:gd name="connsiteY33" fmla="*/ 2705100 h 2705100"/>
                  <a:gd name="connsiteX34" fmla="*/ 2439091 w 2772466"/>
                  <a:gd name="connsiteY34" fmla="*/ 2695575 h 2705100"/>
                  <a:gd name="connsiteX35" fmla="*/ 2439091 w 2772466"/>
                  <a:gd name="connsiteY35" fmla="*/ 2695575 h 2705100"/>
                  <a:gd name="connsiteX0" fmla="*/ 2772466 w 2772466"/>
                  <a:gd name="connsiteY0" fmla="*/ 76200 h 2705100"/>
                  <a:gd name="connsiteX1" fmla="*/ 2772466 w 2772466"/>
                  <a:gd name="connsiteY1" fmla="*/ 76200 h 2705100"/>
                  <a:gd name="connsiteX2" fmla="*/ 1934266 w 2772466"/>
                  <a:gd name="connsiteY2" fmla="*/ 76200 h 2705100"/>
                  <a:gd name="connsiteX3" fmla="*/ 1505641 w 2772466"/>
                  <a:gd name="connsiteY3" fmla="*/ 66675 h 2705100"/>
                  <a:gd name="connsiteX4" fmla="*/ 724591 w 2772466"/>
                  <a:gd name="connsiteY4" fmla="*/ 47625 h 2705100"/>
                  <a:gd name="connsiteX5" fmla="*/ 515041 w 2772466"/>
                  <a:gd name="connsiteY5" fmla="*/ 28575 h 2705100"/>
                  <a:gd name="connsiteX6" fmla="*/ 353116 w 2772466"/>
                  <a:gd name="connsiteY6" fmla="*/ 19050 h 2705100"/>
                  <a:gd name="connsiteX7" fmla="*/ 214155 w 2772466"/>
                  <a:gd name="connsiteY7" fmla="*/ 0 h 2705100"/>
                  <a:gd name="connsiteX8" fmla="*/ 186102 w 2772466"/>
                  <a:gd name="connsiteY8" fmla="*/ 198613 h 2705100"/>
                  <a:gd name="connsiteX9" fmla="*/ 192626 w 2772466"/>
                  <a:gd name="connsiteY9" fmla="*/ 377560 h 2705100"/>
                  <a:gd name="connsiteX10" fmla="*/ 214677 w 2772466"/>
                  <a:gd name="connsiteY10" fmla="*/ 933759 h 2705100"/>
                  <a:gd name="connsiteX11" fmla="*/ 196149 w 2772466"/>
                  <a:gd name="connsiteY11" fmla="*/ 1250421 h 2705100"/>
                  <a:gd name="connsiteX12" fmla="*/ 184145 w 2772466"/>
                  <a:gd name="connsiteY12" fmla="*/ 1543050 h 2705100"/>
                  <a:gd name="connsiteX13" fmla="*/ 105466 w 2772466"/>
                  <a:gd name="connsiteY13" fmla="*/ 1752600 h 2705100"/>
                  <a:gd name="connsiteX14" fmla="*/ 174098 w 2772466"/>
                  <a:gd name="connsiteY14" fmla="*/ 1749159 h 2705100"/>
                  <a:gd name="connsiteX15" fmla="*/ 211154 w 2772466"/>
                  <a:gd name="connsiteY15" fmla="*/ 1950597 h 2705100"/>
                  <a:gd name="connsiteX16" fmla="*/ 187538 w 2772466"/>
                  <a:gd name="connsiteY16" fmla="*/ 2228850 h 2705100"/>
                  <a:gd name="connsiteX17" fmla="*/ 146959 w 2772466"/>
                  <a:gd name="connsiteY17" fmla="*/ 2363611 h 2705100"/>
                  <a:gd name="connsiteX18" fmla="*/ 691 w 2772466"/>
                  <a:gd name="connsiteY18" fmla="*/ 2581275 h 2705100"/>
                  <a:gd name="connsiteX19" fmla="*/ 691 w 2772466"/>
                  <a:gd name="connsiteY19" fmla="*/ 2581275 h 2705100"/>
                  <a:gd name="connsiteX20" fmla="*/ 691 w 2772466"/>
                  <a:gd name="connsiteY20" fmla="*/ 2581275 h 2705100"/>
                  <a:gd name="connsiteX21" fmla="*/ 95941 w 2772466"/>
                  <a:gd name="connsiteY21" fmla="*/ 2590800 h 2705100"/>
                  <a:gd name="connsiteX22" fmla="*/ 134041 w 2772466"/>
                  <a:gd name="connsiteY22" fmla="*/ 2600325 h 2705100"/>
                  <a:gd name="connsiteX23" fmla="*/ 276916 w 2772466"/>
                  <a:gd name="connsiteY23" fmla="*/ 2609850 h 2705100"/>
                  <a:gd name="connsiteX24" fmla="*/ 419791 w 2772466"/>
                  <a:gd name="connsiteY24" fmla="*/ 2628900 h 2705100"/>
                  <a:gd name="connsiteX25" fmla="*/ 467416 w 2772466"/>
                  <a:gd name="connsiteY25" fmla="*/ 2638425 h 2705100"/>
                  <a:gd name="connsiteX26" fmla="*/ 743641 w 2772466"/>
                  <a:gd name="connsiteY26" fmla="*/ 2628900 h 2705100"/>
                  <a:gd name="connsiteX27" fmla="*/ 1000816 w 2772466"/>
                  <a:gd name="connsiteY27" fmla="*/ 2638425 h 2705100"/>
                  <a:gd name="connsiteX28" fmla="*/ 1048441 w 2772466"/>
                  <a:gd name="connsiteY28" fmla="*/ 2647950 h 2705100"/>
                  <a:gd name="connsiteX29" fmla="*/ 1581841 w 2772466"/>
                  <a:gd name="connsiteY29" fmla="*/ 2667000 h 2705100"/>
                  <a:gd name="connsiteX30" fmla="*/ 1762816 w 2772466"/>
                  <a:gd name="connsiteY30" fmla="*/ 2676525 h 2705100"/>
                  <a:gd name="connsiteX31" fmla="*/ 2248591 w 2772466"/>
                  <a:gd name="connsiteY31" fmla="*/ 2695575 h 2705100"/>
                  <a:gd name="connsiteX32" fmla="*/ 2296216 w 2772466"/>
                  <a:gd name="connsiteY32" fmla="*/ 2705100 h 2705100"/>
                  <a:gd name="connsiteX33" fmla="*/ 2439091 w 2772466"/>
                  <a:gd name="connsiteY33" fmla="*/ 2695575 h 2705100"/>
                  <a:gd name="connsiteX34" fmla="*/ 2439091 w 2772466"/>
                  <a:gd name="connsiteY34" fmla="*/ 2695575 h 2705100"/>
                  <a:gd name="connsiteX0" fmla="*/ 2772466 w 2772466"/>
                  <a:gd name="connsiteY0" fmla="*/ 76200 h 2705100"/>
                  <a:gd name="connsiteX1" fmla="*/ 2772466 w 2772466"/>
                  <a:gd name="connsiteY1" fmla="*/ 76200 h 2705100"/>
                  <a:gd name="connsiteX2" fmla="*/ 1934266 w 2772466"/>
                  <a:gd name="connsiteY2" fmla="*/ 76200 h 2705100"/>
                  <a:gd name="connsiteX3" fmla="*/ 1505641 w 2772466"/>
                  <a:gd name="connsiteY3" fmla="*/ 66675 h 2705100"/>
                  <a:gd name="connsiteX4" fmla="*/ 724591 w 2772466"/>
                  <a:gd name="connsiteY4" fmla="*/ 47625 h 2705100"/>
                  <a:gd name="connsiteX5" fmla="*/ 515041 w 2772466"/>
                  <a:gd name="connsiteY5" fmla="*/ 28575 h 2705100"/>
                  <a:gd name="connsiteX6" fmla="*/ 353116 w 2772466"/>
                  <a:gd name="connsiteY6" fmla="*/ 19050 h 2705100"/>
                  <a:gd name="connsiteX7" fmla="*/ 214155 w 2772466"/>
                  <a:gd name="connsiteY7" fmla="*/ 0 h 2705100"/>
                  <a:gd name="connsiteX8" fmla="*/ 186102 w 2772466"/>
                  <a:gd name="connsiteY8" fmla="*/ 198613 h 2705100"/>
                  <a:gd name="connsiteX9" fmla="*/ 192626 w 2772466"/>
                  <a:gd name="connsiteY9" fmla="*/ 377560 h 2705100"/>
                  <a:gd name="connsiteX10" fmla="*/ 214677 w 2772466"/>
                  <a:gd name="connsiteY10" fmla="*/ 933759 h 2705100"/>
                  <a:gd name="connsiteX11" fmla="*/ 196149 w 2772466"/>
                  <a:gd name="connsiteY11" fmla="*/ 1250421 h 2705100"/>
                  <a:gd name="connsiteX12" fmla="*/ 184145 w 2772466"/>
                  <a:gd name="connsiteY12" fmla="*/ 1543050 h 2705100"/>
                  <a:gd name="connsiteX13" fmla="*/ 105466 w 2772466"/>
                  <a:gd name="connsiteY13" fmla="*/ 1752600 h 2705100"/>
                  <a:gd name="connsiteX14" fmla="*/ 174098 w 2772466"/>
                  <a:gd name="connsiteY14" fmla="*/ 1749159 h 2705100"/>
                  <a:gd name="connsiteX15" fmla="*/ 211154 w 2772466"/>
                  <a:gd name="connsiteY15" fmla="*/ 2043510 h 2705100"/>
                  <a:gd name="connsiteX16" fmla="*/ 187538 w 2772466"/>
                  <a:gd name="connsiteY16" fmla="*/ 2228850 h 2705100"/>
                  <a:gd name="connsiteX17" fmla="*/ 146959 w 2772466"/>
                  <a:gd name="connsiteY17" fmla="*/ 2363611 h 2705100"/>
                  <a:gd name="connsiteX18" fmla="*/ 691 w 2772466"/>
                  <a:gd name="connsiteY18" fmla="*/ 2581275 h 2705100"/>
                  <a:gd name="connsiteX19" fmla="*/ 691 w 2772466"/>
                  <a:gd name="connsiteY19" fmla="*/ 2581275 h 2705100"/>
                  <a:gd name="connsiteX20" fmla="*/ 691 w 2772466"/>
                  <a:gd name="connsiteY20" fmla="*/ 2581275 h 2705100"/>
                  <a:gd name="connsiteX21" fmla="*/ 95941 w 2772466"/>
                  <a:gd name="connsiteY21" fmla="*/ 2590800 h 2705100"/>
                  <a:gd name="connsiteX22" fmla="*/ 134041 w 2772466"/>
                  <a:gd name="connsiteY22" fmla="*/ 2600325 h 2705100"/>
                  <a:gd name="connsiteX23" fmla="*/ 276916 w 2772466"/>
                  <a:gd name="connsiteY23" fmla="*/ 2609850 h 2705100"/>
                  <a:gd name="connsiteX24" fmla="*/ 419791 w 2772466"/>
                  <a:gd name="connsiteY24" fmla="*/ 2628900 h 2705100"/>
                  <a:gd name="connsiteX25" fmla="*/ 467416 w 2772466"/>
                  <a:gd name="connsiteY25" fmla="*/ 2638425 h 2705100"/>
                  <a:gd name="connsiteX26" fmla="*/ 743641 w 2772466"/>
                  <a:gd name="connsiteY26" fmla="*/ 2628900 h 2705100"/>
                  <a:gd name="connsiteX27" fmla="*/ 1000816 w 2772466"/>
                  <a:gd name="connsiteY27" fmla="*/ 2638425 h 2705100"/>
                  <a:gd name="connsiteX28" fmla="*/ 1048441 w 2772466"/>
                  <a:gd name="connsiteY28" fmla="*/ 2647950 h 2705100"/>
                  <a:gd name="connsiteX29" fmla="*/ 1581841 w 2772466"/>
                  <a:gd name="connsiteY29" fmla="*/ 2667000 h 2705100"/>
                  <a:gd name="connsiteX30" fmla="*/ 1762816 w 2772466"/>
                  <a:gd name="connsiteY30" fmla="*/ 2676525 h 2705100"/>
                  <a:gd name="connsiteX31" fmla="*/ 2248591 w 2772466"/>
                  <a:gd name="connsiteY31" fmla="*/ 2695575 h 2705100"/>
                  <a:gd name="connsiteX32" fmla="*/ 2296216 w 2772466"/>
                  <a:gd name="connsiteY32" fmla="*/ 2705100 h 2705100"/>
                  <a:gd name="connsiteX33" fmla="*/ 2439091 w 2772466"/>
                  <a:gd name="connsiteY33" fmla="*/ 2695575 h 2705100"/>
                  <a:gd name="connsiteX34" fmla="*/ 2439091 w 2772466"/>
                  <a:gd name="connsiteY34" fmla="*/ 2695575 h 2705100"/>
                  <a:gd name="connsiteX0" fmla="*/ 2772466 w 2772466"/>
                  <a:gd name="connsiteY0" fmla="*/ 76200 h 2705100"/>
                  <a:gd name="connsiteX1" fmla="*/ 2772466 w 2772466"/>
                  <a:gd name="connsiteY1" fmla="*/ 76200 h 2705100"/>
                  <a:gd name="connsiteX2" fmla="*/ 1934266 w 2772466"/>
                  <a:gd name="connsiteY2" fmla="*/ 76200 h 2705100"/>
                  <a:gd name="connsiteX3" fmla="*/ 1505641 w 2772466"/>
                  <a:gd name="connsiteY3" fmla="*/ 66675 h 2705100"/>
                  <a:gd name="connsiteX4" fmla="*/ 724591 w 2772466"/>
                  <a:gd name="connsiteY4" fmla="*/ 47625 h 2705100"/>
                  <a:gd name="connsiteX5" fmla="*/ 515041 w 2772466"/>
                  <a:gd name="connsiteY5" fmla="*/ 28575 h 2705100"/>
                  <a:gd name="connsiteX6" fmla="*/ 353116 w 2772466"/>
                  <a:gd name="connsiteY6" fmla="*/ 19050 h 2705100"/>
                  <a:gd name="connsiteX7" fmla="*/ 214155 w 2772466"/>
                  <a:gd name="connsiteY7" fmla="*/ 0 h 2705100"/>
                  <a:gd name="connsiteX8" fmla="*/ 186102 w 2772466"/>
                  <a:gd name="connsiteY8" fmla="*/ 198613 h 2705100"/>
                  <a:gd name="connsiteX9" fmla="*/ 192626 w 2772466"/>
                  <a:gd name="connsiteY9" fmla="*/ 377560 h 2705100"/>
                  <a:gd name="connsiteX10" fmla="*/ 214677 w 2772466"/>
                  <a:gd name="connsiteY10" fmla="*/ 933759 h 2705100"/>
                  <a:gd name="connsiteX11" fmla="*/ 196149 w 2772466"/>
                  <a:gd name="connsiteY11" fmla="*/ 1250421 h 2705100"/>
                  <a:gd name="connsiteX12" fmla="*/ 184145 w 2772466"/>
                  <a:gd name="connsiteY12" fmla="*/ 1543050 h 2705100"/>
                  <a:gd name="connsiteX13" fmla="*/ 105466 w 2772466"/>
                  <a:gd name="connsiteY13" fmla="*/ 1752600 h 2705100"/>
                  <a:gd name="connsiteX14" fmla="*/ 199150 w 2772466"/>
                  <a:gd name="connsiteY14" fmla="*/ 1895165 h 2705100"/>
                  <a:gd name="connsiteX15" fmla="*/ 211154 w 2772466"/>
                  <a:gd name="connsiteY15" fmla="*/ 2043510 h 2705100"/>
                  <a:gd name="connsiteX16" fmla="*/ 187538 w 2772466"/>
                  <a:gd name="connsiteY16" fmla="*/ 2228850 h 2705100"/>
                  <a:gd name="connsiteX17" fmla="*/ 146959 w 2772466"/>
                  <a:gd name="connsiteY17" fmla="*/ 2363611 h 2705100"/>
                  <a:gd name="connsiteX18" fmla="*/ 691 w 2772466"/>
                  <a:gd name="connsiteY18" fmla="*/ 2581275 h 2705100"/>
                  <a:gd name="connsiteX19" fmla="*/ 691 w 2772466"/>
                  <a:gd name="connsiteY19" fmla="*/ 2581275 h 2705100"/>
                  <a:gd name="connsiteX20" fmla="*/ 691 w 2772466"/>
                  <a:gd name="connsiteY20" fmla="*/ 2581275 h 2705100"/>
                  <a:gd name="connsiteX21" fmla="*/ 95941 w 2772466"/>
                  <a:gd name="connsiteY21" fmla="*/ 2590800 h 2705100"/>
                  <a:gd name="connsiteX22" fmla="*/ 134041 w 2772466"/>
                  <a:gd name="connsiteY22" fmla="*/ 2600325 h 2705100"/>
                  <a:gd name="connsiteX23" fmla="*/ 276916 w 2772466"/>
                  <a:gd name="connsiteY23" fmla="*/ 2609850 h 2705100"/>
                  <a:gd name="connsiteX24" fmla="*/ 419791 w 2772466"/>
                  <a:gd name="connsiteY24" fmla="*/ 2628900 h 2705100"/>
                  <a:gd name="connsiteX25" fmla="*/ 467416 w 2772466"/>
                  <a:gd name="connsiteY25" fmla="*/ 2638425 h 2705100"/>
                  <a:gd name="connsiteX26" fmla="*/ 743641 w 2772466"/>
                  <a:gd name="connsiteY26" fmla="*/ 2628900 h 2705100"/>
                  <a:gd name="connsiteX27" fmla="*/ 1000816 w 2772466"/>
                  <a:gd name="connsiteY27" fmla="*/ 2638425 h 2705100"/>
                  <a:gd name="connsiteX28" fmla="*/ 1048441 w 2772466"/>
                  <a:gd name="connsiteY28" fmla="*/ 2647950 h 2705100"/>
                  <a:gd name="connsiteX29" fmla="*/ 1581841 w 2772466"/>
                  <a:gd name="connsiteY29" fmla="*/ 2667000 h 2705100"/>
                  <a:gd name="connsiteX30" fmla="*/ 1762816 w 2772466"/>
                  <a:gd name="connsiteY30" fmla="*/ 2676525 h 2705100"/>
                  <a:gd name="connsiteX31" fmla="*/ 2248591 w 2772466"/>
                  <a:gd name="connsiteY31" fmla="*/ 2695575 h 2705100"/>
                  <a:gd name="connsiteX32" fmla="*/ 2296216 w 2772466"/>
                  <a:gd name="connsiteY32" fmla="*/ 2705100 h 2705100"/>
                  <a:gd name="connsiteX33" fmla="*/ 2439091 w 2772466"/>
                  <a:gd name="connsiteY33" fmla="*/ 2695575 h 2705100"/>
                  <a:gd name="connsiteX34" fmla="*/ 2439091 w 2772466"/>
                  <a:gd name="connsiteY34" fmla="*/ 2695575 h 2705100"/>
                  <a:gd name="connsiteX0" fmla="*/ 2772466 w 2772466"/>
                  <a:gd name="connsiteY0" fmla="*/ 76200 h 2705100"/>
                  <a:gd name="connsiteX1" fmla="*/ 2772466 w 2772466"/>
                  <a:gd name="connsiteY1" fmla="*/ 76200 h 2705100"/>
                  <a:gd name="connsiteX2" fmla="*/ 1934266 w 2772466"/>
                  <a:gd name="connsiteY2" fmla="*/ 76200 h 2705100"/>
                  <a:gd name="connsiteX3" fmla="*/ 1505641 w 2772466"/>
                  <a:gd name="connsiteY3" fmla="*/ 66675 h 2705100"/>
                  <a:gd name="connsiteX4" fmla="*/ 724591 w 2772466"/>
                  <a:gd name="connsiteY4" fmla="*/ 47625 h 2705100"/>
                  <a:gd name="connsiteX5" fmla="*/ 515041 w 2772466"/>
                  <a:gd name="connsiteY5" fmla="*/ 28575 h 2705100"/>
                  <a:gd name="connsiteX6" fmla="*/ 353116 w 2772466"/>
                  <a:gd name="connsiteY6" fmla="*/ 19050 h 2705100"/>
                  <a:gd name="connsiteX7" fmla="*/ 214155 w 2772466"/>
                  <a:gd name="connsiteY7" fmla="*/ 0 h 2705100"/>
                  <a:gd name="connsiteX8" fmla="*/ 186102 w 2772466"/>
                  <a:gd name="connsiteY8" fmla="*/ 198613 h 2705100"/>
                  <a:gd name="connsiteX9" fmla="*/ 192626 w 2772466"/>
                  <a:gd name="connsiteY9" fmla="*/ 377560 h 2705100"/>
                  <a:gd name="connsiteX10" fmla="*/ 214677 w 2772466"/>
                  <a:gd name="connsiteY10" fmla="*/ 933759 h 2705100"/>
                  <a:gd name="connsiteX11" fmla="*/ 196149 w 2772466"/>
                  <a:gd name="connsiteY11" fmla="*/ 1250421 h 2705100"/>
                  <a:gd name="connsiteX12" fmla="*/ 184145 w 2772466"/>
                  <a:gd name="connsiteY12" fmla="*/ 1543050 h 2705100"/>
                  <a:gd name="connsiteX13" fmla="*/ 193148 w 2772466"/>
                  <a:gd name="connsiteY13" fmla="*/ 1752600 h 2705100"/>
                  <a:gd name="connsiteX14" fmla="*/ 199150 w 2772466"/>
                  <a:gd name="connsiteY14" fmla="*/ 1895165 h 2705100"/>
                  <a:gd name="connsiteX15" fmla="*/ 211154 w 2772466"/>
                  <a:gd name="connsiteY15" fmla="*/ 2043510 h 2705100"/>
                  <a:gd name="connsiteX16" fmla="*/ 187538 w 2772466"/>
                  <a:gd name="connsiteY16" fmla="*/ 2228850 h 2705100"/>
                  <a:gd name="connsiteX17" fmla="*/ 146959 w 2772466"/>
                  <a:gd name="connsiteY17" fmla="*/ 2363611 h 2705100"/>
                  <a:gd name="connsiteX18" fmla="*/ 691 w 2772466"/>
                  <a:gd name="connsiteY18" fmla="*/ 2581275 h 2705100"/>
                  <a:gd name="connsiteX19" fmla="*/ 691 w 2772466"/>
                  <a:gd name="connsiteY19" fmla="*/ 2581275 h 2705100"/>
                  <a:gd name="connsiteX20" fmla="*/ 691 w 2772466"/>
                  <a:gd name="connsiteY20" fmla="*/ 2581275 h 2705100"/>
                  <a:gd name="connsiteX21" fmla="*/ 95941 w 2772466"/>
                  <a:gd name="connsiteY21" fmla="*/ 2590800 h 2705100"/>
                  <a:gd name="connsiteX22" fmla="*/ 134041 w 2772466"/>
                  <a:gd name="connsiteY22" fmla="*/ 2600325 h 2705100"/>
                  <a:gd name="connsiteX23" fmla="*/ 276916 w 2772466"/>
                  <a:gd name="connsiteY23" fmla="*/ 2609850 h 2705100"/>
                  <a:gd name="connsiteX24" fmla="*/ 419791 w 2772466"/>
                  <a:gd name="connsiteY24" fmla="*/ 2628900 h 2705100"/>
                  <a:gd name="connsiteX25" fmla="*/ 467416 w 2772466"/>
                  <a:gd name="connsiteY25" fmla="*/ 2638425 h 2705100"/>
                  <a:gd name="connsiteX26" fmla="*/ 743641 w 2772466"/>
                  <a:gd name="connsiteY26" fmla="*/ 2628900 h 2705100"/>
                  <a:gd name="connsiteX27" fmla="*/ 1000816 w 2772466"/>
                  <a:gd name="connsiteY27" fmla="*/ 2638425 h 2705100"/>
                  <a:gd name="connsiteX28" fmla="*/ 1048441 w 2772466"/>
                  <a:gd name="connsiteY28" fmla="*/ 2647950 h 2705100"/>
                  <a:gd name="connsiteX29" fmla="*/ 1581841 w 2772466"/>
                  <a:gd name="connsiteY29" fmla="*/ 2667000 h 2705100"/>
                  <a:gd name="connsiteX30" fmla="*/ 1762816 w 2772466"/>
                  <a:gd name="connsiteY30" fmla="*/ 2676525 h 2705100"/>
                  <a:gd name="connsiteX31" fmla="*/ 2248591 w 2772466"/>
                  <a:gd name="connsiteY31" fmla="*/ 2695575 h 2705100"/>
                  <a:gd name="connsiteX32" fmla="*/ 2296216 w 2772466"/>
                  <a:gd name="connsiteY32" fmla="*/ 2705100 h 2705100"/>
                  <a:gd name="connsiteX33" fmla="*/ 2439091 w 2772466"/>
                  <a:gd name="connsiteY33" fmla="*/ 2695575 h 2705100"/>
                  <a:gd name="connsiteX34" fmla="*/ 2439091 w 2772466"/>
                  <a:gd name="connsiteY34" fmla="*/ 2695575 h 2705100"/>
                  <a:gd name="connsiteX0" fmla="*/ 2772466 w 2772466"/>
                  <a:gd name="connsiteY0" fmla="*/ 76200 h 2705100"/>
                  <a:gd name="connsiteX1" fmla="*/ 2772466 w 2772466"/>
                  <a:gd name="connsiteY1" fmla="*/ 76200 h 2705100"/>
                  <a:gd name="connsiteX2" fmla="*/ 1934266 w 2772466"/>
                  <a:gd name="connsiteY2" fmla="*/ 76200 h 2705100"/>
                  <a:gd name="connsiteX3" fmla="*/ 1505641 w 2772466"/>
                  <a:gd name="connsiteY3" fmla="*/ 66675 h 2705100"/>
                  <a:gd name="connsiteX4" fmla="*/ 724591 w 2772466"/>
                  <a:gd name="connsiteY4" fmla="*/ 47625 h 2705100"/>
                  <a:gd name="connsiteX5" fmla="*/ 515041 w 2772466"/>
                  <a:gd name="connsiteY5" fmla="*/ 28575 h 2705100"/>
                  <a:gd name="connsiteX6" fmla="*/ 353116 w 2772466"/>
                  <a:gd name="connsiteY6" fmla="*/ 19050 h 2705100"/>
                  <a:gd name="connsiteX7" fmla="*/ 214155 w 2772466"/>
                  <a:gd name="connsiteY7" fmla="*/ 0 h 2705100"/>
                  <a:gd name="connsiteX8" fmla="*/ 186102 w 2772466"/>
                  <a:gd name="connsiteY8" fmla="*/ 198613 h 2705100"/>
                  <a:gd name="connsiteX9" fmla="*/ 192626 w 2772466"/>
                  <a:gd name="connsiteY9" fmla="*/ 377560 h 2705100"/>
                  <a:gd name="connsiteX10" fmla="*/ 214677 w 2772466"/>
                  <a:gd name="connsiteY10" fmla="*/ 933759 h 2705100"/>
                  <a:gd name="connsiteX11" fmla="*/ 196149 w 2772466"/>
                  <a:gd name="connsiteY11" fmla="*/ 1250421 h 2705100"/>
                  <a:gd name="connsiteX12" fmla="*/ 184145 w 2772466"/>
                  <a:gd name="connsiteY12" fmla="*/ 1543050 h 2705100"/>
                  <a:gd name="connsiteX13" fmla="*/ 193148 w 2772466"/>
                  <a:gd name="connsiteY13" fmla="*/ 1752600 h 2705100"/>
                  <a:gd name="connsiteX14" fmla="*/ 199150 w 2772466"/>
                  <a:gd name="connsiteY14" fmla="*/ 1895165 h 2705100"/>
                  <a:gd name="connsiteX15" fmla="*/ 211154 w 2772466"/>
                  <a:gd name="connsiteY15" fmla="*/ 2043510 h 2705100"/>
                  <a:gd name="connsiteX16" fmla="*/ 187538 w 2772466"/>
                  <a:gd name="connsiteY16" fmla="*/ 2228850 h 2705100"/>
                  <a:gd name="connsiteX17" fmla="*/ 146959 w 2772466"/>
                  <a:gd name="connsiteY17" fmla="*/ 2363611 h 2705100"/>
                  <a:gd name="connsiteX18" fmla="*/ 691 w 2772466"/>
                  <a:gd name="connsiteY18" fmla="*/ 2581275 h 2705100"/>
                  <a:gd name="connsiteX19" fmla="*/ 691 w 2772466"/>
                  <a:gd name="connsiteY19" fmla="*/ 2581275 h 2705100"/>
                  <a:gd name="connsiteX20" fmla="*/ 691 w 2772466"/>
                  <a:gd name="connsiteY20" fmla="*/ 2581275 h 2705100"/>
                  <a:gd name="connsiteX21" fmla="*/ 95941 w 2772466"/>
                  <a:gd name="connsiteY21" fmla="*/ 2590800 h 2705100"/>
                  <a:gd name="connsiteX22" fmla="*/ 276916 w 2772466"/>
                  <a:gd name="connsiteY22" fmla="*/ 2609850 h 2705100"/>
                  <a:gd name="connsiteX23" fmla="*/ 419791 w 2772466"/>
                  <a:gd name="connsiteY23" fmla="*/ 2628900 h 2705100"/>
                  <a:gd name="connsiteX24" fmla="*/ 467416 w 2772466"/>
                  <a:gd name="connsiteY24" fmla="*/ 2638425 h 2705100"/>
                  <a:gd name="connsiteX25" fmla="*/ 743641 w 2772466"/>
                  <a:gd name="connsiteY25" fmla="*/ 2628900 h 2705100"/>
                  <a:gd name="connsiteX26" fmla="*/ 1000816 w 2772466"/>
                  <a:gd name="connsiteY26" fmla="*/ 2638425 h 2705100"/>
                  <a:gd name="connsiteX27" fmla="*/ 1048441 w 2772466"/>
                  <a:gd name="connsiteY27" fmla="*/ 2647950 h 2705100"/>
                  <a:gd name="connsiteX28" fmla="*/ 1581841 w 2772466"/>
                  <a:gd name="connsiteY28" fmla="*/ 2667000 h 2705100"/>
                  <a:gd name="connsiteX29" fmla="*/ 1762816 w 2772466"/>
                  <a:gd name="connsiteY29" fmla="*/ 2676525 h 2705100"/>
                  <a:gd name="connsiteX30" fmla="*/ 2248591 w 2772466"/>
                  <a:gd name="connsiteY30" fmla="*/ 2695575 h 2705100"/>
                  <a:gd name="connsiteX31" fmla="*/ 2296216 w 2772466"/>
                  <a:gd name="connsiteY31" fmla="*/ 2705100 h 2705100"/>
                  <a:gd name="connsiteX32" fmla="*/ 2439091 w 2772466"/>
                  <a:gd name="connsiteY32" fmla="*/ 2695575 h 2705100"/>
                  <a:gd name="connsiteX33" fmla="*/ 2439091 w 2772466"/>
                  <a:gd name="connsiteY33" fmla="*/ 2695575 h 2705100"/>
                  <a:gd name="connsiteX0" fmla="*/ 2772466 w 2772466"/>
                  <a:gd name="connsiteY0" fmla="*/ 76200 h 2705100"/>
                  <a:gd name="connsiteX1" fmla="*/ 2772466 w 2772466"/>
                  <a:gd name="connsiteY1" fmla="*/ 76200 h 2705100"/>
                  <a:gd name="connsiteX2" fmla="*/ 1934266 w 2772466"/>
                  <a:gd name="connsiteY2" fmla="*/ 76200 h 2705100"/>
                  <a:gd name="connsiteX3" fmla="*/ 1505641 w 2772466"/>
                  <a:gd name="connsiteY3" fmla="*/ 66675 h 2705100"/>
                  <a:gd name="connsiteX4" fmla="*/ 724591 w 2772466"/>
                  <a:gd name="connsiteY4" fmla="*/ 47625 h 2705100"/>
                  <a:gd name="connsiteX5" fmla="*/ 515041 w 2772466"/>
                  <a:gd name="connsiteY5" fmla="*/ 28575 h 2705100"/>
                  <a:gd name="connsiteX6" fmla="*/ 353116 w 2772466"/>
                  <a:gd name="connsiteY6" fmla="*/ 19050 h 2705100"/>
                  <a:gd name="connsiteX7" fmla="*/ 214155 w 2772466"/>
                  <a:gd name="connsiteY7" fmla="*/ 0 h 2705100"/>
                  <a:gd name="connsiteX8" fmla="*/ 186102 w 2772466"/>
                  <a:gd name="connsiteY8" fmla="*/ 198613 h 2705100"/>
                  <a:gd name="connsiteX9" fmla="*/ 192626 w 2772466"/>
                  <a:gd name="connsiteY9" fmla="*/ 377560 h 2705100"/>
                  <a:gd name="connsiteX10" fmla="*/ 214677 w 2772466"/>
                  <a:gd name="connsiteY10" fmla="*/ 933759 h 2705100"/>
                  <a:gd name="connsiteX11" fmla="*/ 196149 w 2772466"/>
                  <a:gd name="connsiteY11" fmla="*/ 1250421 h 2705100"/>
                  <a:gd name="connsiteX12" fmla="*/ 184145 w 2772466"/>
                  <a:gd name="connsiteY12" fmla="*/ 1543050 h 2705100"/>
                  <a:gd name="connsiteX13" fmla="*/ 193148 w 2772466"/>
                  <a:gd name="connsiteY13" fmla="*/ 1752600 h 2705100"/>
                  <a:gd name="connsiteX14" fmla="*/ 199150 w 2772466"/>
                  <a:gd name="connsiteY14" fmla="*/ 1895165 h 2705100"/>
                  <a:gd name="connsiteX15" fmla="*/ 211154 w 2772466"/>
                  <a:gd name="connsiteY15" fmla="*/ 2043510 h 2705100"/>
                  <a:gd name="connsiteX16" fmla="*/ 187538 w 2772466"/>
                  <a:gd name="connsiteY16" fmla="*/ 2228850 h 2705100"/>
                  <a:gd name="connsiteX17" fmla="*/ 146959 w 2772466"/>
                  <a:gd name="connsiteY17" fmla="*/ 2363611 h 2705100"/>
                  <a:gd name="connsiteX18" fmla="*/ 691 w 2772466"/>
                  <a:gd name="connsiteY18" fmla="*/ 2581275 h 2705100"/>
                  <a:gd name="connsiteX19" fmla="*/ 691 w 2772466"/>
                  <a:gd name="connsiteY19" fmla="*/ 2581275 h 2705100"/>
                  <a:gd name="connsiteX20" fmla="*/ 691 w 2772466"/>
                  <a:gd name="connsiteY20" fmla="*/ 2581275 h 2705100"/>
                  <a:gd name="connsiteX21" fmla="*/ 95941 w 2772466"/>
                  <a:gd name="connsiteY21" fmla="*/ 2590800 h 2705100"/>
                  <a:gd name="connsiteX22" fmla="*/ 276916 w 2772466"/>
                  <a:gd name="connsiteY22" fmla="*/ 2609850 h 2705100"/>
                  <a:gd name="connsiteX23" fmla="*/ 419791 w 2772466"/>
                  <a:gd name="connsiteY23" fmla="*/ 2628900 h 2705100"/>
                  <a:gd name="connsiteX24" fmla="*/ 467416 w 2772466"/>
                  <a:gd name="connsiteY24" fmla="*/ 2638425 h 2705100"/>
                  <a:gd name="connsiteX25" fmla="*/ 743641 w 2772466"/>
                  <a:gd name="connsiteY25" fmla="*/ 2628900 h 2705100"/>
                  <a:gd name="connsiteX26" fmla="*/ 1000816 w 2772466"/>
                  <a:gd name="connsiteY26" fmla="*/ 2638425 h 2705100"/>
                  <a:gd name="connsiteX27" fmla="*/ 1048441 w 2772466"/>
                  <a:gd name="connsiteY27" fmla="*/ 2647950 h 2705100"/>
                  <a:gd name="connsiteX28" fmla="*/ 1581841 w 2772466"/>
                  <a:gd name="connsiteY28" fmla="*/ 2667000 h 2705100"/>
                  <a:gd name="connsiteX29" fmla="*/ 1762816 w 2772466"/>
                  <a:gd name="connsiteY29" fmla="*/ 2676525 h 2705100"/>
                  <a:gd name="connsiteX30" fmla="*/ 2248591 w 2772466"/>
                  <a:gd name="connsiteY30" fmla="*/ 2695575 h 2705100"/>
                  <a:gd name="connsiteX31" fmla="*/ 2296216 w 2772466"/>
                  <a:gd name="connsiteY31" fmla="*/ 2705100 h 2705100"/>
                  <a:gd name="connsiteX32" fmla="*/ 2439091 w 2772466"/>
                  <a:gd name="connsiteY32" fmla="*/ 2695575 h 2705100"/>
                  <a:gd name="connsiteX33" fmla="*/ 2439091 w 2772466"/>
                  <a:gd name="connsiteY33" fmla="*/ 2695575 h 2705100"/>
                  <a:gd name="connsiteX0" fmla="*/ 2772466 w 2772466"/>
                  <a:gd name="connsiteY0" fmla="*/ 76200 h 2705100"/>
                  <a:gd name="connsiteX1" fmla="*/ 2772466 w 2772466"/>
                  <a:gd name="connsiteY1" fmla="*/ 76200 h 2705100"/>
                  <a:gd name="connsiteX2" fmla="*/ 1934266 w 2772466"/>
                  <a:gd name="connsiteY2" fmla="*/ 76200 h 2705100"/>
                  <a:gd name="connsiteX3" fmla="*/ 1505641 w 2772466"/>
                  <a:gd name="connsiteY3" fmla="*/ 66675 h 2705100"/>
                  <a:gd name="connsiteX4" fmla="*/ 724591 w 2772466"/>
                  <a:gd name="connsiteY4" fmla="*/ 47625 h 2705100"/>
                  <a:gd name="connsiteX5" fmla="*/ 515041 w 2772466"/>
                  <a:gd name="connsiteY5" fmla="*/ 28575 h 2705100"/>
                  <a:gd name="connsiteX6" fmla="*/ 353116 w 2772466"/>
                  <a:gd name="connsiteY6" fmla="*/ 19050 h 2705100"/>
                  <a:gd name="connsiteX7" fmla="*/ 214155 w 2772466"/>
                  <a:gd name="connsiteY7" fmla="*/ 0 h 2705100"/>
                  <a:gd name="connsiteX8" fmla="*/ 186102 w 2772466"/>
                  <a:gd name="connsiteY8" fmla="*/ 198613 h 2705100"/>
                  <a:gd name="connsiteX9" fmla="*/ 192626 w 2772466"/>
                  <a:gd name="connsiteY9" fmla="*/ 377560 h 2705100"/>
                  <a:gd name="connsiteX10" fmla="*/ 214677 w 2772466"/>
                  <a:gd name="connsiteY10" fmla="*/ 933759 h 2705100"/>
                  <a:gd name="connsiteX11" fmla="*/ 196149 w 2772466"/>
                  <a:gd name="connsiteY11" fmla="*/ 1250421 h 2705100"/>
                  <a:gd name="connsiteX12" fmla="*/ 184145 w 2772466"/>
                  <a:gd name="connsiteY12" fmla="*/ 1543050 h 2705100"/>
                  <a:gd name="connsiteX13" fmla="*/ 193148 w 2772466"/>
                  <a:gd name="connsiteY13" fmla="*/ 1752600 h 2705100"/>
                  <a:gd name="connsiteX14" fmla="*/ 199150 w 2772466"/>
                  <a:gd name="connsiteY14" fmla="*/ 1895165 h 2705100"/>
                  <a:gd name="connsiteX15" fmla="*/ 211154 w 2772466"/>
                  <a:gd name="connsiteY15" fmla="*/ 2043510 h 2705100"/>
                  <a:gd name="connsiteX16" fmla="*/ 187538 w 2772466"/>
                  <a:gd name="connsiteY16" fmla="*/ 2228850 h 2705100"/>
                  <a:gd name="connsiteX17" fmla="*/ 146959 w 2772466"/>
                  <a:gd name="connsiteY17" fmla="*/ 2363611 h 2705100"/>
                  <a:gd name="connsiteX18" fmla="*/ 691 w 2772466"/>
                  <a:gd name="connsiteY18" fmla="*/ 2581275 h 2705100"/>
                  <a:gd name="connsiteX19" fmla="*/ 691 w 2772466"/>
                  <a:gd name="connsiteY19" fmla="*/ 2581275 h 2705100"/>
                  <a:gd name="connsiteX20" fmla="*/ 95941 w 2772466"/>
                  <a:gd name="connsiteY20" fmla="*/ 2590800 h 2705100"/>
                  <a:gd name="connsiteX21" fmla="*/ 276916 w 2772466"/>
                  <a:gd name="connsiteY21" fmla="*/ 2609850 h 2705100"/>
                  <a:gd name="connsiteX22" fmla="*/ 419791 w 2772466"/>
                  <a:gd name="connsiteY22" fmla="*/ 2628900 h 2705100"/>
                  <a:gd name="connsiteX23" fmla="*/ 467416 w 2772466"/>
                  <a:gd name="connsiteY23" fmla="*/ 2638425 h 2705100"/>
                  <a:gd name="connsiteX24" fmla="*/ 743641 w 2772466"/>
                  <a:gd name="connsiteY24" fmla="*/ 2628900 h 2705100"/>
                  <a:gd name="connsiteX25" fmla="*/ 1000816 w 2772466"/>
                  <a:gd name="connsiteY25" fmla="*/ 2638425 h 2705100"/>
                  <a:gd name="connsiteX26" fmla="*/ 1048441 w 2772466"/>
                  <a:gd name="connsiteY26" fmla="*/ 2647950 h 2705100"/>
                  <a:gd name="connsiteX27" fmla="*/ 1581841 w 2772466"/>
                  <a:gd name="connsiteY27" fmla="*/ 2667000 h 2705100"/>
                  <a:gd name="connsiteX28" fmla="*/ 1762816 w 2772466"/>
                  <a:gd name="connsiteY28" fmla="*/ 2676525 h 2705100"/>
                  <a:gd name="connsiteX29" fmla="*/ 2248591 w 2772466"/>
                  <a:gd name="connsiteY29" fmla="*/ 2695575 h 2705100"/>
                  <a:gd name="connsiteX30" fmla="*/ 2296216 w 2772466"/>
                  <a:gd name="connsiteY30" fmla="*/ 2705100 h 2705100"/>
                  <a:gd name="connsiteX31" fmla="*/ 2439091 w 2772466"/>
                  <a:gd name="connsiteY31" fmla="*/ 2695575 h 2705100"/>
                  <a:gd name="connsiteX32" fmla="*/ 2439091 w 2772466"/>
                  <a:gd name="connsiteY32" fmla="*/ 2695575 h 2705100"/>
                  <a:gd name="connsiteX0" fmla="*/ 2772466 w 2772466"/>
                  <a:gd name="connsiteY0" fmla="*/ 76200 h 2705100"/>
                  <a:gd name="connsiteX1" fmla="*/ 2772466 w 2772466"/>
                  <a:gd name="connsiteY1" fmla="*/ 76200 h 2705100"/>
                  <a:gd name="connsiteX2" fmla="*/ 1934266 w 2772466"/>
                  <a:gd name="connsiteY2" fmla="*/ 76200 h 2705100"/>
                  <a:gd name="connsiteX3" fmla="*/ 1505641 w 2772466"/>
                  <a:gd name="connsiteY3" fmla="*/ 66675 h 2705100"/>
                  <a:gd name="connsiteX4" fmla="*/ 724591 w 2772466"/>
                  <a:gd name="connsiteY4" fmla="*/ 47625 h 2705100"/>
                  <a:gd name="connsiteX5" fmla="*/ 515041 w 2772466"/>
                  <a:gd name="connsiteY5" fmla="*/ 28575 h 2705100"/>
                  <a:gd name="connsiteX6" fmla="*/ 353116 w 2772466"/>
                  <a:gd name="connsiteY6" fmla="*/ 19050 h 2705100"/>
                  <a:gd name="connsiteX7" fmla="*/ 214155 w 2772466"/>
                  <a:gd name="connsiteY7" fmla="*/ 0 h 2705100"/>
                  <a:gd name="connsiteX8" fmla="*/ 186102 w 2772466"/>
                  <a:gd name="connsiteY8" fmla="*/ 198613 h 2705100"/>
                  <a:gd name="connsiteX9" fmla="*/ 192626 w 2772466"/>
                  <a:gd name="connsiteY9" fmla="*/ 377560 h 2705100"/>
                  <a:gd name="connsiteX10" fmla="*/ 214677 w 2772466"/>
                  <a:gd name="connsiteY10" fmla="*/ 933759 h 2705100"/>
                  <a:gd name="connsiteX11" fmla="*/ 196149 w 2772466"/>
                  <a:gd name="connsiteY11" fmla="*/ 1250421 h 2705100"/>
                  <a:gd name="connsiteX12" fmla="*/ 184145 w 2772466"/>
                  <a:gd name="connsiteY12" fmla="*/ 1543050 h 2705100"/>
                  <a:gd name="connsiteX13" fmla="*/ 193148 w 2772466"/>
                  <a:gd name="connsiteY13" fmla="*/ 1752600 h 2705100"/>
                  <a:gd name="connsiteX14" fmla="*/ 199150 w 2772466"/>
                  <a:gd name="connsiteY14" fmla="*/ 1895165 h 2705100"/>
                  <a:gd name="connsiteX15" fmla="*/ 211154 w 2772466"/>
                  <a:gd name="connsiteY15" fmla="*/ 2043510 h 2705100"/>
                  <a:gd name="connsiteX16" fmla="*/ 187538 w 2772466"/>
                  <a:gd name="connsiteY16" fmla="*/ 2228850 h 2705100"/>
                  <a:gd name="connsiteX17" fmla="*/ 146959 w 2772466"/>
                  <a:gd name="connsiteY17" fmla="*/ 2363611 h 2705100"/>
                  <a:gd name="connsiteX18" fmla="*/ 691 w 2772466"/>
                  <a:gd name="connsiteY18" fmla="*/ 2581275 h 2705100"/>
                  <a:gd name="connsiteX19" fmla="*/ 691 w 2772466"/>
                  <a:gd name="connsiteY19" fmla="*/ 2581275 h 2705100"/>
                  <a:gd name="connsiteX20" fmla="*/ 95941 w 2772466"/>
                  <a:gd name="connsiteY20" fmla="*/ 2590800 h 2705100"/>
                  <a:gd name="connsiteX21" fmla="*/ 276916 w 2772466"/>
                  <a:gd name="connsiteY21" fmla="*/ 2609850 h 2705100"/>
                  <a:gd name="connsiteX22" fmla="*/ 419791 w 2772466"/>
                  <a:gd name="connsiteY22" fmla="*/ 2628900 h 2705100"/>
                  <a:gd name="connsiteX23" fmla="*/ 467416 w 2772466"/>
                  <a:gd name="connsiteY23" fmla="*/ 2638425 h 2705100"/>
                  <a:gd name="connsiteX24" fmla="*/ 743641 w 2772466"/>
                  <a:gd name="connsiteY24" fmla="*/ 2628900 h 2705100"/>
                  <a:gd name="connsiteX25" fmla="*/ 1000816 w 2772466"/>
                  <a:gd name="connsiteY25" fmla="*/ 2638425 h 2705100"/>
                  <a:gd name="connsiteX26" fmla="*/ 1048441 w 2772466"/>
                  <a:gd name="connsiteY26" fmla="*/ 2647950 h 2705100"/>
                  <a:gd name="connsiteX27" fmla="*/ 1581841 w 2772466"/>
                  <a:gd name="connsiteY27" fmla="*/ 2667000 h 2705100"/>
                  <a:gd name="connsiteX28" fmla="*/ 1762816 w 2772466"/>
                  <a:gd name="connsiteY28" fmla="*/ 2676525 h 2705100"/>
                  <a:gd name="connsiteX29" fmla="*/ 2248591 w 2772466"/>
                  <a:gd name="connsiteY29" fmla="*/ 2695575 h 2705100"/>
                  <a:gd name="connsiteX30" fmla="*/ 2296216 w 2772466"/>
                  <a:gd name="connsiteY30" fmla="*/ 2705100 h 2705100"/>
                  <a:gd name="connsiteX31" fmla="*/ 2439091 w 2772466"/>
                  <a:gd name="connsiteY31" fmla="*/ 2695575 h 2705100"/>
                  <a:gd name="connsiteX32" fmla="*/ 2439091 w 2772466"/>
                  <a:gd name="connsiteY32" fmla="*/ 2695575 h 2705100"/>
                  <a:gd name="connsiteX0" fmla="*/ 2772466 w 2772466"/>
                  <a:gd name="connsiteY0" fmla="*/ 76200 h 2705100"/>
                  <a:gd name="connsiteX1" fmla="*/ 2772466 w 2772466"/>
                  <a:gd name="connsiteY1" fmla="*/ 76200 h 2705100"/>
                  <a:gd name="connsiteX2" fmla="*/ 1934266 w 2772466"/>
                  <a:gd name="connsiteY2" fmla="*/ 76200 h 2705100"/>
                  <a:gd name="connsiteX3" fmla="*/ 1505641 w 2772466"/>
                  <a:gd name="connsiteY3" fmla="*/ 66675 h 2705100"/>
                  <a:gd name="connsiteX4" fmla="*/ 724591 w 2772466"/>
                  <a:gd name="connsiteY4" fmla="*/ 47625 h 2705100"/>
                  <a:gd name="connsiteX5" fmla="*/ 515041 w 2772466"/>
                  <a:gd name="connsiteY5" fmla="*/ 28575 h 2705100"/>
                  <a:gd name="connsiteX6" fmla="*/ 353116 w 2772466"/>
                  <a:gd name="connsiteY6" fmla="*/ 19050 h 2705100"/>
                  <a:gd name="connsiteX7" fmla="*/ 214155 w 2772466"/>
                  <a:gd name="connsiteY7" fmla="*/ 0 h 2705100"/>
                  <a:gd name="connsiteX8" fmla="*/ 186102 w 2772466"/>
                  <a:gd name="connsiteY8" fmla="*/ 198613 h 2705100"/>
                  <a:gd name="connsiteX9" fmla="*/ 192626 w 2772466"/>
                  <a:gd name="connsiteY9" fmla="*/ 377560 h 2705100"/>
                  <a:gd name="connsiteX10" fmla="*/ 214677 w 2772466"/>
                  <a:gd name="connsiteY10" fmla="*/ 933759 h 2705100"/>
                  <a:gd name="connsiteX11" fmla="*/ 196149 w 2772466"/>
                  <a:gd name="connsiteY11" fmla="*/ 1250421 h 2705100"/>
                  <a:gd name="connsiteX12" fmla="*/ 184145 w 2772466"/>
                  <a:gd name="connsiteY12" fmla="*/ 1543050 h 2705100"/>
                  <a:gd name="connsiteX13" fmla="*/ 193148 w 2772466"/>
                  <a:gd name="connsiteY13" fmla="*/ 1752600 h 2705100"/>
                  <a:gd name="connsiteX14" fmla="*/ 199150 w 2772466"/>
                  <a:gd name="connsiteY14" fmla="*/ 1895165 h 2705100"/>
                  <a:gd name="connsiteX15" fmla="*/ 211154 w 2772466"/>
                  <a:gd name="connsiteY15" fmla="*/ 2043510 h 2705100"/>
                  <a:gd name="connsiteX16" fmla="*/ 187538 w 2772466"/>
                  <a:gd name="connsiteY16" fmla="*/ 2228850 h 2705100"/>
                  <a:gd name="connsiteX17" fmla="*/ 146959 w 2772466"/>
                  <a:gd name="connsiteY17" fmla="*/ 2363611 h 2705100"/>
                  <a:gd name="connsiteX18" fmla="*/ 691 w 2772466"/>
                  <a:gd name="connsiteY18" fmla="*/ 2581275 h 2705100"/>
                  <a:gd name="connsiteX19" fmla="*/ 691 w 2772466"/>
                  <a:gd name="connsiteY19" fmla="*/ 2581275 h 2705100"/>
                  <a:gd name="connsiteX20" fmla="*/ 95941 w 2772466"/>
                  <a:gd name="connsiteY20" fmla="*/ 2590800 h 2705100"/>
                  <a:gd name="connsiteX21" fmla="*/ 276916 w 2772466"/>
                  <a:gd name="connsiteY21" fmla="*/ 2609850 h 2705100"/>
                  <a:gd name="connsiteX22" fmla="*/ 419791 w 2772466"/>
                  <a:gd name="connsiteY22" fmla="*/ 2628900 h 2705100"/>
                  <a:gd name="connsiteX23" fmla="*/ 743641 w 2772466"/>
                  <a:gd name="connsiteY23" fmla="*/ 2628900 h 2705100"/>
                  <a:gd name="connsiteX24" fmla="*/ 1000816 w 2772466"/>
                  <a:gd name="connsiteY24" fmla="*/ 2638425 h 2705100"/>
                  <a:gd name="connsiteX25" fmla="*/ 1048441 w 2772466"/>
                  <a:gd name="connsiteY25" fmla="*/ 2647950 h 2705100"/>
                  <a:gd name="connsiteX26" fmla="*/ 1581841 w 2772466"/>
                  <a:gd name="connsiteY26" fmla="*/ 2667000 h 2705100"/>
                  <a:gd name="connsiteX27" fmla="*/ 1762816 w 2772466"/>
                  <a:gd name="connsiteY27" fmla="*/ 2676525 h 2705100"/>
                  <a:gd name="connsiteX28" fmla="*/ 2248591 w 2772466"/>
                  <a:gd name="connsiteY28" fmla="*/ 2695575 h 2705100"/>
                  <a:gd name="connsiteX29" fmla="*/ 2296216 w 2772466"/>
                  <a:gd name="connsiteY29" fmla="*/ 2705100 h 2705100"/>
                  <a:gd name="connsiteX30" fmla="*/ 2439091 w 2772466"/>
                  <a:gd name="connsiteY30" fmla="*/ 2695575 h 2705100"/>
                  <a:gd name="connsiteX31" fmla="*/ 2439091 w 2772466"/>
                  <a:gd name="connsiteY31" fmla="*/ 2695575 h 2705100"/>
                  <a:gd name="connsiteX0" fmla="*/ 2772466 w 2772466"/>
                  <a:gd name="connsiteY0" fmla="*/ 76200 h 2705100"/>
                  <a:gd name="connsiteX1" fmla="*/ 2772466 w 2772466"/>
                  <a:gd name="connsiteY1" fmla="*/ 76200 h 2705100"/>
                  <a:gd name="connsiteX2" fmla="*/ 1934266 w 2772466"/>
                  <a:gd name="connsiteY2" fmla="*/ 76200 h 2705100"/>
                  <a:gd name="connsiteX3" fmla="*/ 1505641 w 2772466"/>
                  <a:gd name="connsiteY3" fmla="*/ 66675 h 2705100"/>
                  <a:gd name="connsiteX4" fmla="*/ 724591 w 2772466"/>
                  <a:gd name="connsiteY4" fmla="*/ 47625 h 2705100"/>
                  <a:gd name="connsiteX5" fmla="*/ 515041 w 2772466"/>
                  <a:gd name="connsiteY5" fmla="*/ 28575 h 2705100"/>
                  <a:gd name="connsiteX6" fmla="*/ 353116 w 2772466"/>
                  <a:gd name="connsiteY6" fmla="*/ 19050 h 2705100"/>
                  <a:gd name="connsiteX7" fmla="*/ 214155 w 2772466"/>
                  <a:gd name="connsiteY7" fmla="*/ 0 h 2705100"/>
                  <a:gd name="connsiteX8" fmla="*/ 186102 w 2772466"/>
                  <a:gd name="connsiteY8" fmla="*/ 198613 h 2705100"/>
                  <a:gd name="connsiteX9" fmla="*/ 192626 w 2772466"/>
                  <a:gd name="connsiteY9" fmla="*/ 377560 h 2705100"/>
                  <a:gd name="connsiteX10" fmla="*/ 214677 w 2772466"/>
                  <a:gd name="connsiteY10" fmla="*/ 933759 h 2705100"/>
                  <a:gd name="connsiteX11" fmla="*/ 196149 w 2772466"/>
                  <a:gd name="connsiteY11" fmla="*/ 1250421 h 2705100"/>
                  <a:gd name="connsiteX12" fmla="*/ 184145 w 2772466"/>
                  <a:gd name="connsiteY12" fmla="*/ 1543050 h 2705100"/>
                  <a:gd name="connsiteX13" fmla="*/ 193148 w 2772466"/>
                  <a:gd name="connsiteY13" fmla="*/ 1752600 h 2705100"/>
                  <a:gd name="connsiteX14" fmla="*/ 199150 w 2772466"/>
                  <a:gd name="connsiteY14" fmla="*/ 1895165 h 2705100"/>
                  <a:gd name="connsiteX15" fmla="*/ 211154 w 2772466"/>
                  <a:gd name="connsiteY15" fmla="*/ 2043510 h 2705100"/>
                  <a:gd name="connsiteX16" fmla="*/ 187538 w 2772466"/>
                  <a:gd name="connsiteY16" fmla="*/ 2228850 h 2705100"/>
                  <a:gd name="connsiteX17" fmla="*/ 146959 w 2772466"/>
                  <a:gd name="connsiteY17" fmla="*/ 2363611 h 2705100"/>
                  <a:gd name="connsiteX18" fmla="*/ 691 w 2772466"/>
                  <a:gd name="connsiteY18" fmla="*/ 2581275 h 2705100"/>
                  <a:gd name="connsiteX19" fmla="*/ 691 w 2772466"/>
                  <a:gd name="connsiteY19" fmla="*/ 2581275 h 2705100"/>
                  <a:gd name="connsiteX20" fmla="*/ 95941 w 2772466"/>
                  <a:gd name="connsiteY20" fmla="*/ 2590800 h 2705100"/>
                  <a:gd name="connsiteX21" fmla="*/ 276916 w 2772466"/>
                  <a:gd name="connsiteY21" fmla="*/ 2609850 h 2705100"/>
                  <a:gd name="connsiteX22" fmla="*/ 419791 w 2772466"/>
                  <a:gd name="connsiteY22" fmla="*/ 2628900 h 2705100"/>
                  <a:gd name="connsiteX23" fmla="*/ 743641 w 2772466"/>
                  <a:gd name="connsiteY23" fmla="*/ 2628900 h 2705100"/>
                  <a:gd name="connsiteX24" fmla="*/ 1000816 w 2772466"/>
                  <a:gd name="connsiteY24" fmla="*/ 2638425 h 2705100"/>
                  <a:gd name="connsiteX25" fmla="*/ 1048441 w 2772466"/>
                  <a:gd name="connsiteY25" fmla="*/ 2647950 h 2705100"/>
                  <a:gd name="connsiteX26" fmla="*/ 1581841 w 2772466"/>
                  <a:gd name="connsiteY26" fmla="*/ 2667000 h 2705100"/>
                  <a:gd name="connsiteX27" fmla="*/ 1762816 w 2772466"/>
                  <a:gd name="connsiteY27" fmla="*/ 2676525 h 2705100"/>
                  <a:gd name="connsiteX28" fmla="*/ 2248591 w 2772466"/>
                  <a:gd name="connsiteY28" fmla="*/ 2695575 h 2705100"/>
                  <a:gd name="connsiteX29" fmla="*/ 2296216 w 2772466"/>
                  <a:gd name="connsiteY29" fmla="*/ 2705100 h 2705100"/>
                  <a:gd name="connsiteX30" fmla="*/ 2439091 w 2772466"/>
                  <a:gd name="connsiteY30" fmla="*/ 2695575 h 2705100"/>
                  <a:gd name="connsiteX31" fmla="*/ 2439091 w 2772466"/>
                  <a:gd name="connsiteY31" fmla="*/ 2695575 h 2705100"/>
                  <a:gd name="connsiteX0" fmla="*/ 2772466 w 2772466"/>
                  <a:gd name="connsiteY0" fmla="*/ 76200 h 2705100"/>
                  <a:gd name="connsiteX1" fmla="*/ 2772466 w 2772466"/>
                  <a:gd name="connsiteY1" fmla="*/ 76200 h 2705100"/>
                  <a:gd name="connsiteX2" fmla="*/ 1934266 w 2772466"/>
                  <a:gd name="connsiteY2" fmla="*/ 76200 h 2705100"/>
                  <a:gd name="connsiteX3" fmla="*/ 1505641 w 2772466"/>
                  <a:gd name="connsiteY3" fmla="*/ 66675 h 2705100"/>
                  <a:gd name="connsiteX4" fmla="*/ 724591 w 2772466"/>
                  <a:gd name="connsiteY4" fmla="*/ 47625 h 2705100"/>
                  <a:gd name="connsiteX5" fmla="*/ 515041 w 2772466"/>
                  <a:gd name="connsiteY5" fmla="*/ 28575 h 2705100"/>
                  <a:gd name="connsiteX6" fmla="*/ 353116 w 2772466"/>
                  <a:gd name="connsiteY6" fmla="*/ 19050 h 2705100"/>
                  <a:gd name="connsiteX7" fmla="*/ 214155 w 2772466"/>
                  <a:gd name="connsiteY7" fmla="*/ 0 h 2705100"/>
                  <a:gd name="connsiteX8" fmla="*/ 186102 w 2772466"/>
                  <a:gd name="connsiteY8" fmla="*/ 198613 h 2705100"/>
                  <a:gd name="connsiteX9" fmla="*/ 192626 w 2772466"/>
                  <a:gd name="connsiteY9" fmla="*/ 377560 h 2705100"/>
                  <a:gd name="connsiteX10" fmla="*/ 214677 w 2772466"/>
                  <a:gd name="connsiteY10" fmla="*/ 933759 h 2705100"/>
                  <a:gd name="connsiteX11" fmla="*/ 196149 w 2772466"/>
                  <a:gd name="connsiteY11" fmla="*/ 1250421 h 2705100"/>
                  <a:gd name="connsiteX12" fmla="*/ 184145 w 2772466"/>
                  <a:gd name="connsiteY12" fmla="*/ 1543050 h 2705100"/>
                  <a:gd name="connsiteX13" fmla="*/ 193148 w 2772466"/>
                  <a:gd name="connsiteY13" fmla="*/ 1752600 h 2705100"/>
                  <a:gd name="connsiteX14" fmla="*/ 199150 w 2772466"/>
                  <a:gd name="connsiteY14" fmla="*/ 1895165 h 2705100"/>
                  <a:gd name="connsiteX15" fmla="*/ 211154 w 2772466"/>
                  <a:gd name="connsiteY15" fmla="*/ 2043510 h 2705100"/>
                  <a:gd name="connsiteX16" fmla="*/ 187538 w 2772466"/>
                  <a:gd name="connsiteY16" fmla="*/ 2228850 h 2705100"/>
                  <a:gd name="connsiteX17" fmla="*/ 146959 w 2772466"/>
                  <a:gd name="connsiteY17" fmla="*/ 2363611 h 2705100"/>
                  <a:gd name="connsiteX18" fmla="*/ 691 w 2772466"/>
                  <a:gd name="connsiteY18" fmla="*/ 2581275 h 2705100"/>
                  <a:gd name="connsiteX19" fmla="*/ 691 w 2772466"/>
                  <a:gd name="connsiteY19" fmla="*/ 2581275 h 2705100"/>
                  <a:gd name="connsiteX20" fmla="*/ 276916 w 2772466"/>
                  <a:gd name="connsiteY20" fmla="*/ 2609850 h 2705100"/>
                  <a:gd name="connsiteX21" fmla="*/ 419791 w 2772466"/>
                  <a:gd name="connsiteY21" fmla="*/ 2628900 h 2705100"/>
                  <a:gd name="connsiteX22" fmla="*/ 743641 w 2772466"/>
                  <a:gd name="connsiteY22" fmla="*/ 2628900 h 2705100"/>
                  <a:gd name="connsiteX23" fmla="*/ 1000816 w 2772466"/>
                  <a:gd name="connsiteY23" fmla="*/ 2638425 h 2705100"/>
                  <a:gd name="connsiteX24" fmla="*/ 1048441 w 2772466"/>
                  <a:gd name="connsiteY24" fmla="*/ 2647950 h 2705100"/>
                  <a:gd name="connsiteX25" fmla="*/ 1581841 w 2772466"/>
                  <a:gd name="connsiteY25" fmla="*/ 2667000 h 2705100"/>
                  <a:gd name="connsiteX26" fmla="*/ 1762816 w 2772466"/>
                  <a:gd name="connsiteY26" fmla="*/ 2676525 h 2705100"/>
                  <a:gd name="connsiteX27" fmla="*/ 2248591 w 2772466"/>
                  <a:gd name="connsiteY27" fmla="*/ 2695575 h 2705100"/>
                  <a:gd name="connsiteX28" fmla="*/ 2296216 w 2772466"/>
                  <a:gd name="connsiteY28" fmla="*/ 2705100 h 2705100"/>
                  <a:gd name="connsiteX29" fmla="*/ 2439091 w 2772466"/>
                  <a:gd name="connsiteY29" fmla="*/ 2695575 h 2705100"/>
                  <a:gd name="connsiteX30" fmla="*/ 2439091 w 2772466"/>
                  <a:gd name="connsiteY30" fmla="*/ 2695575 h 2705100"/>
                  <a:gd name="connsiteX0" fmla="*/ 2772466 w 2772466"/>
                  <a:gd name="connsiteY0" fmla="*/ 76200 h 2705100"/>
                  <a:gd name="connsiteX1" fmla="*/ 2772466 w 2772466"/>
                  <a:gd name="connsiteY1" fmla="*/ 76200 h 2705100"/>
                  <a:gd name="connsiteX2" fmla="*/ 1934266 w 2772466"/>
                  <a:gd name="connsiteY2" fmla="*/ 76200 h 2705100"/>
                  <a:gd name="connsiteX3" fmla="*/ 1505641 w 2772466"/>
                  <a:gd name="connsiteY3" fmla="*/ 66675 h 2705100"/>
                  <a:gd name="connsiteX4" fmla="*/ 724591 w 2772466"/>
                  <a:gd name="connsiteY4" fmla="*/ 47625 h 2705100"/>
                  <a:gd name="connsiteX5" fmla="*/ 515041 w 2772466"/>
                  <a:gd name="connsiteY5" fmla="*/ 28575 h 2705100"/>
                  <a:gd name="connsiteX6" fmla="*/ 353116 w 2772466"/>
                  <a:gd name="connsiteY6" fmla="*/ 19050 h 2705100"/>
                  <a:gd name="connsiteX7" fmla="*/ 214155 w 2772466"/>
                  <a:gd name="connsiteY7" fmla="*/ 0 h 2705100"/>
                  <a:gd name="connsiteX8" fmla="*/ 186102 w 2772466"/>
                  <a:gd name="connsiteY8" fmla="*/ 198613 h 2705100"/>
                  <a:gd name="connsiteX9" fmla="*/ 192626 w 2772466"/>
                  <a:gd name="connsiteY9" fmla="*/ 377560 h 2705100"/>
                  <a:gd name="connsiteX10" fmla="*/ 214677 w 2772466"/>
                  <a:gd name="connsiteY10" fmla="*/ 933759 h 2705100"/>
                  <a:gd name="connsiteX11" fmla="*/ 196149 w 2772466"/>
                  <a:gd name="connsiteY11" fmla="*/ 1250421 h 2705100"/>
                  <a:gd name="connsiteX12" fmla="*/ 184145 w 2772466"/>
                  <a:gd name="connsiteY12" fmla="*/ 1543050 h 2705100"/>
                  <a:gd name="connsiteX13" fmla="*/ 193148 w 2772466"/>
                  <a:gd name="connsiteY13" fmla="*/ 1752600 h 2705100"/>
                  <a:gd name="connsiteX14" fmla="*/ 199150 w 2772466"/>
                  <a:gd name="connsiteY14" fmla="*/ 1895165 h 2705100"/>
                  <a:gd name="connsiteX15" fmla="*/ 211154 w 2772466"/>
                  <a:gd name="connsiteY15" fmla="*/ 2043510 h 2705100"/>
                  <a:gd name="connsiteX16" fmla="*/ 187538 w 2772466"/>
                  <a:gd name="connsiteY16" fmla="*/ 2228850 h 2705100"/>
                  <a:gd name="connsiteX17" fmla="*/ 146959 w 2772466"/>
                  <a:gd name="connsiteY17" fmla="*/ 2363611 h 2705100"/>
                  <a:gd name="connsiteX18" fmla="*/ 691 w 2772466"/>
                  <a:gd name="connsiteY18" fmla="*/ 2581275 h 2705100"/>
                  <a:gd name="connsiteX19" fmla="*/ 213633 w 2772466"/>
                  <a:gd name="connsiteY19" fmla="*/ 2634368 h 2705100"/>
                  <a:gd name="connsiteX20" fmla="*/ 276916 w 2772466"/>
                  <a:gd name="connsiteY20" fmla="*/ 2609850 h 2705100"/>
                  <a:gd name="connsiteX21" fmla="*/ 419791 w 2772466"/>
                  <a:gd name="connsiteY21" fmla="*/ 2628900 h 2705100"/>
                  <a:gd name="connsiteX22" fmla="*/ 743641 w 2772466"/>
                  <a:gd name="connsiteY22" fmla="*/ 2628900 h 2705100"/>
                  <a:gd name="connsiteX23" fmla="*/ 1000816 w 2772466"/>
                  <a:gd name="connsiteY23" fmla="*/ 2638425 h 2705100"/>
                  <a:gd name="connsiteX24" fmla="*/ 1048441 w 2772466"/>
                  <a:gd name="connsiteY24" fmla="*/ 2647950 h 2705100"/>
                  <a:gd name="connsiteX25" fmla="*/ 1581841 w 2772466"/>
                  <a:gd name="connsiteY25" fmla="*/ 2667000 h 2705100"/>
                  <a:gd name="connsiteX26" fmla="*/ 1762816 w 2772466"/>
                  <a:gd name="connsiteY26" fmla="*/ 2676525 h 2705100"/>
                  <a:gd name="connsiteX27" fmla="*/ 2248591 w 2772466"/>
                  <a:gd name="connsiteY27" fmla="*/ 2695575 h 2705100"/>
                  <a:gd name="connsiteX28" fmla="*/ 2296216 w 2772466"/>
                  <a:gd name="connsiteY28" fmla="*/ 2705100 h 2705100"/>
                  <a:gd name="connsiteX29" fmla="*/ 2439091 w 2772466"/>
                  <a:gd name="connsiteY29" fmla="*/ 2695575 h 2705100"/>
                  <a:gd name="connsiteX30" fmla="*/ 2439091 w 2772466"/>
                  <a:gd name="connsiteY30" fmla="*/ 2695575 h 2705100"/>
                  <a:gd name="connsiteX0" fmla="*/ 2772466 w 2772466"/>
                  <a:gd name="connsiteY0" fmla="*/ 76200 h 2705100"/>
                  <a:gd name="connsiteX1" fmla="*/ 2772466 w 2772466"/>
                  <a:gd name="connsiteY1" fmla="*/ 76200 h 2705100"/>
                  <a:gd name="connsiteX2" fmla="*/ 1934266 w 2772466"/>
                  <a:gd name="connsiteY2" fmla="*/ 76200 h 2705100"/>
                  <a:gd name="connsiteX3" fmla="*/ 1505641 w 2772466"/>
                  <a:gd name="connsiteY3" fmla="*/ 66675 h 2705100"/>
                  <a:gd name="connsiteX4" fmla="*/ 724591 w 2772466"/>
                  <a:gd name="connsiteY4" fmla="*/ 47625 h 2705100"/>
                  <a:gd name="connsiteX5" fmla="*/ 515041 w 2772466"/>
                  <a:gd name="connsiteY5" fmla="*/ 28575 h 2705100"/>
                  <a:gd name="connsiteX6" fmla="*/ 353116 w 2772466"/>
                  <a:gd name="connsiteY6" fmla="*/ 19050 h 2705100"/>
                  <a:gd name="connsiteX7" fmla="*/ 214155 w 2772466"/>
                  <a:gd name="connsiteY7" fmla="*/ 0 h 2705100"/>
                  <a:gd name="connsiteX8" fmla="*/ 186102 w 2772466"/>
                  <a:gd name="connsiteY8" fmla="*/ 198613 h 2705100"/>
                  <a:gd name="connsiteX9" fmla="*/ 192626 w 2772466"/>
                  <a:gd name="connsiteY9" fmla="*/ 377560 h 2705100"/>
                  <a:gd name="connsiteX10" fmla="*/ 214677 w 2772466"/>
                  <a:gd name="connsiteY10" fmla="*/ 933759 h 2705100"/>
                  <a:gd name="connsiteX11" fmla="*/ 196149 w 2772466"/>
                  <a:gd name="connsiteY11" fmla="*/ 1250421 h 2705100"/>
                  <a:gd name="connsiteX12" fmla="*/ 184145 w 2772466"/>
                  <a:gd name="connsiteY12" fmla="*/ 1543050 h 2705100"/>
                  <a:gd name="connsiteX13" fmla="*/ 193148 w 2772466"/>
                  <a:gd name="connsiteY13" fmla="*/ 1752600 h 2705100"/>
                  <a:gd name="connsiteX14" fmla="*/ 199150 w 2772466"/>
                  <a:gd name="connsiteY14" fmla="*/ 1895165 h 2705100"/>
                  <a:gd name="connsiteX15" fmla="*/ 211154 w 2772466"/>
                  <a:gd name="connsiteY15" fmla="*/ 2043510 h 2705100"/>
                  <a:gd name="connsiteX16" fmla="*/ 187538 w 2772466"/>
                  <a:gd name="connsiteY16" fmla="*/ 2228850 h 2705100"/>
                  <a:gd name="connsiteX17" fmla="*/ 146959 w 2772466"/>
                  <a:gd name="connsiteY17" fmla="*/ 2363611 h 2705100"/>
                  <a:gd name="connsiteX18" fmla="*/ 691 w 2772466"/>
                  <a:gd name="connsiteY18" fmla="*/ 2581275 h 2705100"/>
                  <a:gd name="connsiteX19" fmla="*/ 213633 w 2772466"/>
                  <a:gd name="connsiteY19" fmla="*/ 2634368 h 2705100"/>
                  <a:gd name="connsiteX20" fmla="*/ 276916 w 2772466"/>
                  <a:gd name="connsiteY20" fmla="*/ 2609850 h 2705100"/>
                  <a:gd name="connsiteX21" fmla="*/ 419791 w 2772466"/>
                  <a:gd name="connsiteY21" fmla="*/ 2628900 h 2705100"/>
                  <a:gd name="connsiteX22" fmla="*/ 743641 w 2772466"/>
                  <a:gd name="connsiteY22" fmla="*/ 2628900 h 2705100"/>
                  <a:gd name="connsiteX23" fmla="*/ 1000816 w 2772466"/>
                  <a:gd name="connsiteY23" fmla="*/ 2638425 h 2705100"/>
                  <a:gd name="connsiteX24" fmla="*/ 1048441 w 2772466"/>
                  <a:gd name="connsiteY24" fmla="*/ 2647950 h 2705100"/>
                  <a:gd name="connsiteX25" fmla="*/ 1581841 w 2772466"/>
                  <a:gd name="connsiteY25" fmla="*/ 2667000 h 2705100"/>
                  <a:gd name="connsiteX26" fmla="*/ 1762816 w 2772466"/>
                  <a:gd name="connsiteY26" fmla="*/ 2676525 h 2705100"/>
                  <a:gd name="connsiteX27" fmla="*/ 2248591 w 2772466"/>
                  <a:gd name="connsiteY27" fmla="*/ 2695575 h 2705100"/>
                  <a:gd name="connsiteX28" fmla="*/ 2296216 w 2772466"/>
                  <a:gd name="connsiteY28" fmla="*/ 2705100 h 2705100"/>
                  <a:gd name="connsiteX29" fmla="*/ 2439091 w 2772466"/>
                  <a:gd name="connsiteY29" fmla="*/ 2695575 h 2705100"/>
                  <a:gd name="connsiteX30" fmla="*/ 2439091 w 2772466"/>
                  <a:gd name="connsiteY30" fmla="*/ 2695575 h 2705100"/>
                  <a:gd name="connsiteX0" fmla="*/ 2772466 w 2772466"/>
                  <a:gd name="connsiteY0" fmla="*/ 76200 h 2705100"/>
                  <a:gd name="connsiteX1" fmla="*/ 2772466 w 2772466"/>
                  <a:gd name="connsiteY1" fmla="*/ 76200 h 2705100"/>
                  <a:gd name="connsiteX2" fmla="*/ 1934266 w 2772466"/>
                  <a:gd name="connsiteY2" fmla="*/ 76200 h 2705100"/>
                  <a:gd name="connsiteX3" fmla="*/ 1505641 w 2772466"/>
                  <a:gd name="connsiteY3" fmla="*/ 66675 h 2705100"/>
                  <a:gd name="connsiteX4" fmla="*/ 724591 w 2772466"/>
                  <a:gd name="connsiteY4" fmla="*/ 47625 h 2705100"/>
                  <a:gd name="connsiteX5" fmla="*/ 515041 w 2772466"/>
                  <a:gd name="connsiteY5" fmla="*/ 28575 h 2705100"/>
                  <a:gd name="connsiteX6" fmla="*/ 353116 w 2772466"/>
                  <a:gd name="connsiteY6" fmla="*/ 19050 h 2705100"/>
                  <a:gd name="connsiteX7" fmla="*/ 214155 w 2772466"/>
                  <a:gd name="connsiteY7" fmla="*/ 0 h 2705100"/>
                  <a:gd name="connsiteX8" fmla="*/ 186102 w 2772466"/>
                  <a:gd name="connsiteY8" fmla="*/ 198613 h 2705100"/>
                  <a:gd name="connsiteX9" fmla="*/ 192626 w 2772466"/>
                  <a:gd name="connsiteY9" fmla="*/ 377560 h 2705100"/>
                  <a:gd name="connsiteX10" fmla="*/ 214677 w 2772466"/>
                  <a:gd name="connsiteY10" fmla="*/ 933759 h 2705100"/>
                  <a:gd name="connsiteX11" fmla="*/ 196149 w 2772466"/>
                  <a:gd name="connsiteY11" fmla="*/ 1250421 h 2705100"/>
                  <a:gd name="connsiteX12" fmla="*/ 184145 w 2772466"/>
                  <a:gd name="connsiteY12" fmla="*/ 1543050 h 2705100"/>
                  <a:gd name="connsiteX13" fmla="*/ 193148 w 2772466"/>
                  <a:gd name="connsiteY13" fmla="*/ 1752600 h 2705100"/>
                  <a:gd name="connsiteX14" fmla="*/ 199150 w 2772466"/>
                  <a:gd name="connsiteY14" fmla="*/ 1895165 h 2705100"/>
                  <a:gd name="connsiteX15" fmla="*/ 211154 w 2772466"/>
                  <a:gd name="connsiteY15" fmla="*/ 2043510 h 2705100"/>
                  <a:gd name="connsiteX16" fmla="*/ 187538 w 2772466"/>
                  <a:gd name="connsiteY16" fmla="*/ 2228850 h 2705100"/>
                  <a:gd name="connsiteX17" fmla="*/ 146959 w 2772466"/>
                  <a:gd name="connsiteY17" fmla="*/ 2363611 h 2705100"/>
                  <a:gd name="connsiteX18" fmla="*/ 691 w 2772466"/>
                  <a:gd name="connsiteY18" fmla="*/ 2581275 h 2705100"/>
                  <a:gd name="connsiteX19" fmla="*/ 276916 w 2772466"/>
                  <a:gd name="connsiteY19" fmla="*/ 2609850 h 2705100"/>
                  <a:gd name="connsiteX20" fmla="*/ 419791 w 2772466"/>
                  <a:gd name="connsiteY20" fmla="*/ 2628900 h 2705100"/>
                  <a:gd name="connsiteX21" fmla="*/ 743641 w 2772466"/>
                  <a:gd name="connsiteY21" fmla="*/ 2628900 h 2705100"/>
                  <a:gd name="connsiteX22" fmla="*/ 1000816 w 2772466"/>
                  <a:gd name="connsiteY22" fmla="*/ 2638425 h 2705100"/>
                  <a:gd name="connsiteX23" fmla="*/ 1048441 w 2772466"/>
                  <a:gd name="connsiteY23" fmla="*/ 2647950 h 2705100"/>
                  <a:gd name="connsiteX24" fmla="*/ 1581841 w 2772466"/>
                  <a:gd name="connsiteY24" fmla="*/ 2667000 h 2705100"/>
                  <a:gd name="connsiteX25" fmla="*/ 1762816 w 2772466"/>
                  <a:gd name="connsiteY25" fmla="*/ 2676525 h 2705100"/>
                  <a:gd name="connsiteX26" fmla="*/ 2248591 w 2772466"/>
                  <a:gd name="connsiteY26" fmla="*/ 2695575 h 2705100"/>
                  <a:gd name="connsiteX27" fmla="*/ 2296216 w 2772466"/>
                  <a:gd name="connsiteY27" fmla="*/ 2705100 h 2705100"/>
                  <a:gd name="connsiteX28" fmla="*/ 2439091 w 2772466"/>
                  <a:gd name="connsiteY28" fmla="*/ 2695575 h 2705100"/>
                  <a:gd name="connsiteX29" fmla="*/ 2439091 w 2772466"/>
                  <a:gd name="connsiteY29" fmla="*/ 2695575 h 2705100"/>
                  <a:gd name="connsiteX0" fmla="*/ 2625636 w 2625636"/>
                  <a:gd name="connsiteY0" fmla="*/ 76200 h 2705100"/>
                  <a:gd name="connsiteX1" fmla="*/ 2625636 w 2625636"/>
                  <a:gd name="connsiteY1" fmla="*/ 76200 h 2705100"/>
                  <a:gd name="connsiteX2" fmla="*/ 1787436 w 2625636"/>
                  <a:gd name="connsiteY2" fmla="*/ 76200 h 2705100"/>
                  <a:gd name="connsiteX3" fmla="*/ 1358811 w 2625636"/>
                  <a:gd name="connsiteY3" fmla="*/ 66675 h 2705100"/>
                  <a:gd name="connsiteX4" fmla="*/ 577761 w 2625636"/>
                  <a:gd name="connsiteY4" fmla="*/ 47625 h 2705100"/>
                  <a:gd name="connsiteX5" fmla="*/ 368211 w 2625636"/>
                  <a:gd name="connsiteY5" fmla="*/ 28575 h 2705100"/>
                  <a:gd name="connsiteX6" fmla="*/ 206286 w 2625636"/>
                  <a:gd name="connsiteY6" fmla="*/ 19050 h 2705100"/>
                  <a:gd name="connsiteX7" fmla="*/ 67325 w 2625636"/>
                  <a:gd name="connsiteY7" fmla="*/ 0 h 2705100"/>
                  <a:gd name="connsiteX8" fmla="*/ 39272 w 2625636"/>
                  <a:gd name="connsiteY8" fmla="*/ 198613 h 2705100"/>
                  <a:gd name="connsiteX9" fmla="*/ 45796 w 2625636"/>
                  <a:gd name="connsiteY9" fmla="*/ 377560 h 2705100"/>
                  <a:gd name="connsiteX10" fmla="*/ 67847 w 2625636"/>
                  <a:gd name="connsiteY10" fmla="*/ 933759 h 2705100"/>
                  <a:gd name="connsiteX11" fmla="*/ 49319 w 2625636"/>
                  <a:gd name="connsiteY11" fmla="*/ 1250421 h 2705100"/>
                  <a:gd name="connsiteX12" fmla="*/ 37315 w 2625636"/>
                  <a:gd name="connsiteY12" fmla="*/ 1543050 h 2705100"/>
                  <a:gd name="connsiteX13" fmla="*/ 46318 w 2625636"/>
                  <a:gd name="connsiteY13" fmla="*/ 1752600 h 2705100"/>
                  <a:gd name="connsiteX14" fmla="*/ 52320 w 2625636"/>
                  <a:gd name="connsiteY14" fmla="*/ 1895165 h 2705100"/>
                  <a:gd name="connsiteX15" fmla="*/ 64324 w 2625636"/>
                  <a:gd name="connsiteY15" fmla="*/ 2043510 h 2705100"/>
                  <a:gd name="connsiteX16" fmla="*/ 40708 w 2625636"/>
                  <a:gd name="connsiteY16" fmla="*/ 2228850 h 2705100"/>
                  <a:gd name="connsiteX17" fmla="*/ 129 w 2625636"/>
                  <a:gd name="connsiteY17" fmla="*/ 2363611 h 2705100"/>
                  <a:gd name="connsiteX18" fmla="*/ 29225 w 2625636"/>
                  <a:gd name="connsiteY18" fmla="*/ 2634368 h 2705100"/>
                  <a:gd name="connsiteX19" fmla="*/ 130086 w 2625636"/>
                  <a:gd name="connsiteY19" fmla="*/ 2609850 h 2705100"/>
                  <a:gd name="connsiteX20" fmla="*/ 272961 w 2625636"/>
                  <a:gd name="connsiteY20" fmla="*/ 2628900 h 2705100"/>
                  <a:gd name="connsiteX21" fmla="*/ 596811 w 2625636"/>
                  <a:gd name="connsiteY21" fmla="*/ 2628900 h 2705100"/>
                  <a:gd name="connsiteX22" fmla="*/ 853986 w 2625636"/>
                  <a:gd name="connsiteY22" fmla="*/ 2638425 h 2705100"/>
                  <a:gd name="connsiteX23" fmla="*/ 901611 w 2625636"/>
                  <a:gd name="connsiteY23" fmla="*/ 2647950 h 2705100"/>
                  <a:gd name="connsiteX24" fmla="*/ 1435011 w 2625636"/>
                  <a:gd name="connsiteY24" fmla="*/ 2667000 h 2705100"/>
                  <a:gd name="connsiteX25" fmla="*/ 1615986 w 2625636"/>
                  <a:gd name="connsiteY25" fmla="*/ 2676525 h 2705100"/>
                  <a:gd name="connsiteX26" fmla="*/ 2101761 w 2625636"/>
                  <a:gd name="connsiteY26" fmla="*/ 2695575 h 2705100"/>
                  <a:gd name="connsiteX27" fmla="*/ 2149386 w 2625636"/>
                  <a:gd name="connsiteY27" fmla="*/ 2705100 h 2705100"/>
                  <a:gd name="connsiteX28" fmla="*/ 2292261 w 2625636"/>
                  <a:gd name="connsiteY28" fmla="*/ 2695575 h 2705100"/>
                  <a:gd name="connsiteX29" fmla="*/ 2292261 w 2625636"/>
                  <a:gd name="connsiteY29" fmla="*/ 2695575 h 2705100"/>
                  <a:gd name="connsiteX0" fmla="*/ 2625636 w 2713318"/>
                  <a:gd name="connsiteY0" fmla="*/ 76200 h 2705100"/>
                  <a:gd name="connsiteX1" fmla="*/ 2713318 w 2713318"/>
                  <a:gd name="connsiteY1" fmla="*/ 62927 h 2705100"/>
                  <a:gd name="connsiteX2" fmla="*/ 1787436 w 2713318"/>
                  <a:gd name="connsiteY2" fmla="*/ 76200 h 2705100"/>
                  <a:gd name="connsiteX3" fmla="*/ 1358811 w 2713318"/>
                  <a:gd name="connsiteY3" fmla="*/ 66675 h 2705100"/>
                  <a:gd name="connsiteX4" fmla="*/ 577761 w 2713318"/>
                  <a:gd name="connsiteY4" fmla="*/ 47625 h 2705100"/>
                  <a:gd name="connsiteX5" fmla="*/ 368211 w 2713318"/>
                  <a:gd name="connsiteY5" fmla="*/ 28575 h 2705100"/>
                  <a:gd name="connsiteX6" fmla="*/ 206286 w 2713318"/>
                  <a:gd name="connsiteY6" fmla="*/ 19050 h 2705100"/>
                  <a:gd name="connsiteX7" fmla="*/ 67325 w 2713318"/>
                  <a:gd name="connsiteY7" fmla="*/ 0 h 2705100"/>
                  <a:gd name="connsiteX8" fmla="*/ 39272 w 2713318"/>
                  <a:gd name="connsiteY8" fmla="*/ 198613 h 2705100"/>
                  <a:gd name="connsiteX9" fmla="*/ 45796 w 2713318"/>
                  <a:gd name="connsiteY9" fmla="*/ 377560 h 2705100"/>
                  <a:gd name="connsiteX10" fmla="*/ 67847 w 2713318"/>
                  <a:gd name="connsiteY10" fmla="*/ 933759 h 2705100"/>
                  <a:gd name="connsiteX11" fmla="*/ 49319 w 2713318"/>
                  <a:gd name="connsiteY11" fmla="*/ 1250421 h 2705100"/>
                  <a:gd name="connsiteX12" fmla="*/ 37315 w 2713318"/>
                  <a:gd name="connsiteY12" fmla="*/ 1543050 h 2705100"/>
                  <a:gd name="connsiteX13" fmla="*/ 46318 w 2713318"/>
                  <a:gd name="connsiteY13" fmla="*/ 1752600 h 2705100"/>
                  <a:gd name="connsiteX14" fmla="*/ 52320 w 2713318"/>
                  <a:gd name="connsiteY14" fmla="*/ 1895165 h 2705100"/>
                  <a:gd name="connsiteX15" fmla="*/ 64324 w 2713318"/>
                  <a:gd name="connsiteY15" fmla="*/ 2043510 h 2705100"/>
                  <a:gd name="connsiteX16" fmla="*/ 40708 w 2713318"/>
                  <a:gd name="connsiteY16" fmla="*/ 2228850 h 2705100"/>
                  <a:gd name="connsiteX17" fmla="*/ 129 w 2713318"/>
                  <a:gd name="connsiteY17" fmla="*/ 2363611 h 2705100"/>
                  <a:gd name="connsiteX18" fmla="*/ 29225 w 2713318"/>
                  <a:gd name="connsiteY18" fmla="*/ 2634368 h 2705100"/>
                  <a:gd name="connsiteX19" fmla="*/ 130086 w 2713318"/>
                  <a:gd name="connsiteY19" fmla="*/ 2609850 h 2705100"/>
                  <a:gd name="connsiteX20" fmla="*/ 272961 w 2713318"/>
                  <a:gd name="connsiteY20" fmla="*/ 2628900 h 2705100"/>
                  <a:gd name="connsiteX21" fmla="*/ 596811 w 2713318"/>
                  <a:gd name="connsiteY21" fmla="*/ 2628900 h 2705100"/>
                  <a:gd name="connsiteX22" fmla="*/ 853986 w 2713318"/>
                  <a:gd name="connsiteY22" fmla="*/ 2638425 h 2705100"/>
                  <a:gd name="connsiteX23" fmla="*/ 901611 w 2713318"/>
                  <a:gd name="connsiteY23" fmla="*/ 2647950 h 2705100"/>
                  <a:gd name="connsiteX24" fmla="*/ 1435011 w 2713318"/>
                  <a:gd name="connsiteY24" fmla="*/ 2667000 h 2705100"/>
                  <a:gd name="connsiteX25" fmla="*/ 1615986 w 2713318"/>
                  <a:gd name="connsiteY25" fmla="*/ 2676525 h 2705100"/>
                  <a:gd name="connsiteX26" fmla="*/ 2101761 w 2713318"/>
                  <a:gd name="connsiteY26" fmla="*/ 2695575 h 2705100"/>
                  <a:gd name="connsiteX27" fmla="*/ 2149386 w 2713318"/>
                  <a:gd name="connsiteY27" fmla="*/ 2705100 h 2705100"/>
                  <a:gd name="connsiteX28" fmla="*/ 2292261 w 2713318"/>
                  <a:gd name="connsiteY28" fmla="*/ 2695575 h 2705100"/>
                  <a:gd name="connsiteX29" fmla="*/ 2292261 w 2713318"/>
                  <a:gd name="connsiteY29" fmla="*/ 2695575 h 2705100"/>
                  <a:gd name="connsiteX0" fmla="*/ 2625636 w 2713318"/>
                  <a:gd name="connsiteY0" fmla="*/ 76200 h 2705100"/>
                  <a:gd name="connsiteX1" fmla="*/ 2713318 w 2713318"/>
                  <a:gd name="connsiteY1" fmla="*/ 62927 h 2705100"/>
                  <a:gd name="connsiteX2" fmla="*/ 1787436 w 2713318"/>
                  <a:gd name="connsiteY2" fmla="*/ 76200 h 2705100"/>
                  <a:gd name="connsiteX3" fmla="*/ 1358811 w 2713318"/>
                  <a:gd name="connsiteY3" fmla="*/ 66675 h 2705100"/>
                  <a:gd name="connsiteX4" fmla="*/ 577761 w 2713318"/>
                  <a:gd name="connsiteY4" fmla="*/ 47625 h 2705100"/>
                  <a:gd name="connsiteX5" fmla="*/ 368211 w 2713318"/>
                  <a:gd name="connsiteY5" fmla="*/ 28575 h 2705100"/>
                  <a:gd name="connsiteX6" fmla="*/ 206286 w 2713318"/>
                  <a:gd name="connsiteY6" fmla="*/ 19050 h 2705100"/>
                  <a:gd name="connsiteX7" fmla="*/ 67325 w 2713318"/>
                  <a:gd name="connsiteY7" fmla="*/ 0 h 2705100"/>
                  <a:gd name="connsiteX8" fmla="*/ 39272 w 2713318"/>
                  <a:gd name="connsiteY8" fmla="*/ 198613 h 2705100"/>
                  <a:gd name="connsiteX9" fmla="*/ 45796 w 2713318"/>
                  <a:gd name="connsiteY9" fmla="*/ 377560 h 2705100"/>
                  <a:gd name="connsiteX10" fmla="*/ 67847 w 2713318"/>
                  <a:gd name="connsiteY10" fmla="*/ 933759 h 2705100"/>
                  <a:gd name="connsiteX11" fmla="*/ 49319 w 2713318"/>
                  <a:gd name="connsiteY11" fmla="*/ 1250421 h 2705100"/>
                  <a:gd name="connsiteX12" fmla="*/ 37315 w 2713318"/>
                  <a:gd name="connsiteY12" fmla="*/ 1543050 h 2705100"/>
                  <a:gd name="connsiteX13" fmla="*/ 46318 w 2713318"/>
                  <a:gd name="connsiteY13" fmla="*/ 1752600 h 2705100"/>
                  <a:gd name="connsiteX14" fmla="*/ 52320 w 2713318"/>
                  <a:gd name="connsiteY14" fmla="*/ 1895165 h 2705100"/>
                  <a:gd name="connsiteX15" fmla="*/ 64324 w 2713318"/>
                  <a:gd name="connsiteY15" fmla="*/ 2043510 h 2705100"/>
                  <a:gd name="connsiteX16" fmla="*/ 40708 w 2713318"/>
                  <a:gd name="connsiteY16" fmla="*/ 2228850 h 2705100"/>
                  <a:gd name="connsiteX17" fmla="*/ 129 w 2713318"/>
                  <a:gd name="connsiteY17" fmla="*/ 2363611 h 2705100"/>
                  <a:gd name="connsiteX18" fmla="*/ 29225 w 2713318"/>
                  <a:gd name="connsiteY18" fmla="*/ 2634368 h 2705100"/>
                  <a:gd name="connsiteX19" fmla="*/ 130086 w 2713318"/>
                  <a:gd name="connsiteY19" fmla="*/ 2609850 h 2705100"/>
                  <a:gd name="connsiteX20" fmla="*/ 272961 w 2713318"/>
                  <a:gd name="connsiteY20" fmla="*/ 2628900 h 2705100"/>
                  <a:gd name="connsiteX21" fmla="*/ 596811 w 2713318"/>
                  <a:gd name="connsiteY21" fmla="*/ 2628900 h 2705100"/>
                  <a:gd name="connsiteX22" fmla="*/ 853986 w 2713318"/>
                  <a:gd name="connsiteY22" fmla="*/ 2638425 h 2705100"/>
                  <a:gd name="connsiteX23" fmla="*/ 901611 w 2713318"/>
                  <a:gd name="connsiteY23" fmla="*/ 2647950 h 2705100"/>
                  <a:gd name="connsiteX24" fmla="*/ 1435011 w 2713318"/>
                  <a:gd name="connsiteY24" fmla="*/ 2667000 h 2705100"/>
                  <a:gd name="connsiteX25" fmla="*/ 1615986 w 2713318"/>
                  <a:gd name="connsiteY25" fmla="*/ 2676525 h 2705100"/>
                  <a:gd name="connsiteX26" fmla="*/ 2101761 w 2713318"/>
                  <a:gd name="connsiteY26" fmla="*/ 2695575 h 2705100"/>
                  <a:gd name="connsiteX27" fmla="*/ 2149386 w 2713318"/>
                  <a:gd name="connsiteY27" fmla="*/ 2705100 h 2705100"/>
                  <a:gd name="connsiteX28" fmla="*/ 2292261 w 2713318"/>
                  <a:gd name="connsiteY28" fmla="*/ 2695575 h 2705100"/>
                  <a:gd name="connsiteX29" fmla="*/ 2292261 w 2713318"/>
                  <a:gd name="connsiteY29" fmla="*/ 2695575 h 2705100"/>
                  <a:gd name="connsiteX0" fmla="*/ 2625636 w 2625636"/>
                  <a:gd name="connsiteY0" fmla="*/ 76200 h 2705100"/>
                  <a:gd name="connsiteX1" fmla="*/ 1787436 w 2625636"/>
                  <a:gd name="connsiteY1" fmla="*/ 76200 h 2705100"/>
                  <a:gd name="connsiteX2" fmla="*/ 1358811 w 2625636"/>
                  <a:gd name="connsiteY2" fmla="*/ 66675 h 2705100"/>
                  <a:gd name="connsiteX3" fmla="*/ 577761 w 2625636"/>
                  <a:gd name="connsiteY3" fmla="*/ 47625 h 2705100"/>
                  <a:gd name="connsiteX4" fmla="*/ 368211 w 2625636"/>
                  <a:gd name="connsiteY4" fmla="*/ 28575 h 2705100"/>
                  <a:gd name="connsiteX5" fmla="*/ 206286 w 2625636"/>
                  <a:gd name="connsiteY5" fmla="*/ 19050 h 2705100"/>
                  <a:gd name="connsiteX6" fmla="*/ 67325 w 2625636"/>
                  <a:gd name="connsiteY6" fmla="*/ 0 h 2705100"/>
                  <a:gd name="connsiteX7" fmla="*/ 39272 w 2625636"/>
                  <a:gd name="connsiteY7" fmla="*/ 198613 h 2705100"/>
                  <a:gd name="connsiteX8" fmla="*/ 45796 w 2625636"/>
                  <a:gd name="connsiteY8" fmla="*/ 377560 h 2705100"/>
                  <a:gd name="connsiteX9" fmla="*/ 67847 w 2625636"/>
                  <a:gd name="connsiteY9" fmla="*/ 933759 h 2705100"/>
                  <a:gd name="connsiteX10" fmla="*/ 49319 w 2625636"/>
                  <a:gd name="connsiteY10" fmla="*/ 1250421 h 2705100"/>
                  <a:gd name="connsiteX11" fmla="*/ 37315 w 2625636"/>
                  <a:gd name="connsiteY11" fmla="*/ 1543050 h 2705100"/>
                  <a:gd name="connsiteX12" fmla="*/ 46318 w 2625636"/>
                  <a:gd name="connsiteY12" fmla="*/ 1752600 h 2705100"/>
                  <a:gd name="connsiteX13" fmla="*/ 52320 w 2625636"/>
                  <a:gd name="connsiteY13" fmla="*/ 1895165 h 2705100"/>
                  <a:gd name="connsiteX14" fmla="*/ 64324 w 2625636"/>
                  <a:gd name="connsiteY14" fmla="*/ 2043510 h 2705100"/>
                  <a:gd name="connsiteX15" fmla="*/ 40708 w 2625636"/>
                  <a:gd name="connsiteY15" fmla="*/ 2228850 h 2705100"/>
                  <a:gd name="connsiteX16" fmla="*/ 129 w 2625636"/>
                  <a:gd name="connsiteY16" fmla="*/ 2363611 h 2705100"/>
                  <a:gd name="connsiteX17" fmla="*/ 29225 w 2625636"/>
                  <a:gd name="connsiteY17" fmla="*/ 2634368 h 2705100"/>
                  <a:gd name="connsiteX18" fmla="*/ 130086 w 2625636"/>
                  <a:gd name="connsiteY18" fmla="*/ 2609850 h 2705100"/>
                  <a:gd name="connsiteX19" fmla="*/ 272961 w 2625636"/>
                  <a:gd name="connsiteY19" fmla="*/ 2628900 h 2705100"/>
                  <a:gd name="connsiteX20" fmla="*/ 596811 w 2625636"/>
                  <a:gd name="connsiteY20" fmla="*/ 2628900 h 2705100"/>
                  <a:gd name="connsiteX21" fmla="*/ 853986 w 2625636"/>
                  <a:gd name="connsiteY21" fmla="*/ 2638425 h 2705100"/>
                  <a:gd name="connsiteX22" fmla="*/ 901611 w 2625636"/>
                  <a:gd name="connsiteY22" fmla="*/ 2647950 h 2705100"/>
                  <a:gd name="connsiteX23" fmla="*/ 1435011 w 2625636"/>
                  <a:gd name="connsiteY23" fmla="*/ 2667000 h 2705100"/>
                  <a:gd name="connsiteX24" fmla="*/ 1615986 w 2625636"/>
                  <a:gd name="connsiteY24" fmla="*/ 2676525 h 2705100"/>
                  <a:gd name="connsiteX25" fmla="*/ 2101761 w 2625636"/>
                  <a:gd name="connsiteY25" fmla="*/ 2695575 h 2705100"/>
                  <a:gd name="connsiteX26" fmla="*/ 2149386 w 2625636"/>
                  <a:gd name="connsiteY26" fmla="*/ 2705100 h 2705100"/>
                  <a:gd name="connsiteX27" fmla="*/ 2292261 w 2625636"/>
                  <a:gd name="connsiteY27" fmla="*/ 2695575 h 2705100"/>
                  <a:gd name="connsiteX28" fmla="*/ 2292261 w 2625636"/>
                  <a:gd name="connsiteY28" fmla="*/ 2695575 h 2705100"/>
                  <a:gd name="connsiteX0" fmla="*/ 2700792 w 2700792"/>
                  <a:gd name="connsiteY0" fmla="*/ 89473 h 2705100"/>
                  <a:gd name="connsiteX1" fmla="*/ 1787436 w 2700792"/>
                  <a:gd name="connsiteY1" fmla="*/ 76200 h 2705100"/>
                  <a:gd name="connsiteX2" fmla="*/ 1358811 w 2700792"/>
                  <a:gd name="connsiteY2" fmla="*/ 66675 h 2705100"/>
                  <a:gd name="connsiteX3" fmla="*/ 577761 w 2700792"/>
                  <a:gd name="connsiteY3" fmla="*/ 47625 h 2705100"/>
                  <a:gd name="connsiteX4" fmla="*/ 368211 w 2700792"/>
                  <a:gd name="connsiteY4" fmla="*/ 28575 h 2705100"/>
                  <a:gd name="connsiteX5" fmla="*/ 206286 w 2700792"/>
                  <a:gd name="connsiteY5" fmla="*/ 19050 h 2705100"/>
                  <a:gd name="connsiteX6" fmla="*/ 67325 w 2700792"/>
                  <a:gd name="connsiteY6" fmla="*/ 0 h 2705100"/>
                  <a:gd name="connsiteX7" fmla="*/ 39272 w 2700792"/>
                  <a:gd name="connsiteY7" fmla="*/ 198613 h 2705100"/>
                  <a:gd name="connsiteX8" fmla="*/ 45796 w 2700792"/>
                  <a:gd name="connsiteY8" fmla="*/ 377560 h 2705100"/>
                  <a:gd name="connsiteX9" fmla="*/ 67847 w 2700792"/>
                  <a:gd name="connsiteY9" fmla="*/ 933759 h 2705100"/>
                  <a:gd name="connsiteX10" fmla="*/ 49319 w 2700792"/>
                  <a:gd name="connsiteY10" fmla="*/ 1250421 h 2705100"/>
                  <a:gd name="connsiteX11" fmla="*/ 37315 w 2700792"/>
                  <a:gd name="connsiteY11" fmla="*/ 1543050 h 2705100"/>
                  <a:gd name="connsiteX12" fmla="*/ 46318 w 2700792"/>
                  <a:gd name="connsiteY12" fmla="*/ 1752600 h 2705100"/>
                  <a:gd name="connsiteX13" fmla="*/ 52320 w 2700792"/>
                  <a:gd name="connsiteY13" fmla="*/ 1895165 h 2705100"/>
                  <a:gd name="connsiteX14" fmla="*/ 64324 w 2700792"/>
                  <a:gd name="connsiteY14" fmla="*/ 2043510 h 2705100"/>
                  <a:gd name="connsiteX15" fmla="*/ 40708 w 2700792"/>
                  <a:gd name="connsiteY15" fmla="*/ 2228850 h 2705100"/>
                  <a:gd name="connsiteX16" fmla="*/ 129 w 2700792"/>
                  <a:gd name="connsiteY16" fmla="*/ 2363611 h 2705100"/>
                  <a:gd name="connsiteX17" fmla="*/ 29225 w 2700792"/>
                  <a:gd name="connsiteY17" fmla="*/ 2634368 h 2705100"/>
                  <a:gd name="connsiteX18" fmla="*/ 130086 w 2700792"/>
                  <a:gd name="connsiteY18" fmla="*/ 2609850 h 2705100"/>
                  <a:gd name="connsiteX19" fmla="*/ 272961 w 2700792"/>
                  <a:gd name="connsiteY19" fmla="*/ 2628900 h 2705100"/>
                  <a:gd name="connsiteX20" fmla="*/ 596811 w 2700792"/>
                  <a:gd name="connsiteY20" fmla="*/ 2628900 h 2705100"/>
                  <a:gd name="connsiteX21" fmla="*/ 853986 w 2700792"/>
                  <a:gd name="connsiteY21" fmla="*/ 2638425 h 2705100"/>
                  <a:gd name="connsiteX22" fmla="*/ 901611 w 2700792"/>
                  <a:gd name="connsiteY22" fmla="*/ 2647950 h 2705100"/>
                  <a:gd name="connsiteX23" fmla="*/ 1435011 w 2700792"/>
                  <a:gd name="connsiteY23" fmla="*/ 2667000 h 2705100"/>
                  <a:gd name="connsiteX24" fmla="*/ 1615986 w 2700792"/>
                  <a:gd name="connsiteY24" fmla="*/ 2676525 h 2705100"/>
                  <a:gd name="connsiteX25" fmla="*/ 2101761 w 2700792"/>
                  <a:gd name="connsiteY25" fmla="*/ 2695575 h 2705100"/>
                  <a:gd name="connsiteX26" fmla="*/ 2149386 w 2700792"/>
                  <a:gd name="connsiteY26" fmla="*/ 2705100 h 2705100"/>
                  <a:gd name="connsiteX27" fmla="*/ 2292261 w 2700792"/>
                  <a:gd name="connsiteY27" fmla="*/ 2695575 h 2705100"/>
                  <a:gd name="connsiteX28" fmla="*/ 2292261 w 2700792"/>
                  <a:gd name="connsiteY28" fmla="*/ 2695575 h 270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00792" h="2705100">
                    <a:moveTo>
                      <a:pt x="2700792" y="89473"/>
                    </a:moveTo>
                    <a:lnTo>
                      <a:pt x="1787436" y="76200"/>
                    </a:lnTo>
                    <a:lnTo>
                      <a:pt x="1358811" y="66675"/>
                    </a:lnTo>
                    <a:cubicBezTo>
                      <a:pt x="871471" y="42308"/>
                      <a:pt x="1542186" y="73691"/>
                      <a:pt x="577761" y="47625"/>
                    </a:cubicBezTo>
                    <a:cubicBezTo>
                      <a:pt x="518505" y="46023"/>
                      <a:pt x="429025" y="33080"/>
                      <a:pt x="368211" y="28575"/>
                    </a:cubicBezTo>
                    <a:cubicBezTo>
                      <a:pt x="314290" y="24581"/>
                      <a:pt x="260261" y="22225"/>
                      <a:pt x="206286" y="19050"/>
                    </a:cubicBezTo>
                    <a:lnTo>
                      <a:pt x="67325" y="0"/>
                    </a:lnTo>
                    <a:cubicBezTo>
                      <a:pt x="70500" y="101600"/>
                      <a:pt x="42860" y="135686"/>
                      <a:pt x="39272" y="198613"/>
                    </a:cubicBezTo>
                    <a:cubicBezTo>
                      <a:pt x="35684" y="261540"/>
                      <a:pt x="41034" y="255036"/>
                      <a:pt x="45796" y="377560"/>
                    </a:cubicBezTo>
                    <a:cubicBezTo>
                      <a:pt x="50558" y="500084"/>
                      <a:pt x="67260" y="788282"/>
                      <a:pt x="67847" y="933759"/>
                    </a:cubicBezTo>
                    <a:cubicBezTo>
                      <a:pt x="68434" y="1079236"/>
                      <a:pt x="54408" y="1148873"/>
                      <a:pt x="49319" y="1250421"/>
                    </a:cubicBezTo>
                    <a:cubicBezTo>
                      <a:pt x="44230" y="1351969"/>
                      <a:pt x="52429" y="1459354"/>
                      <a:pt x="37315" y="1543050"/>
                    </a:cubicBezTo>
                    <a:cubicBezTo>
                      <a:pt x="22201" y="1626746"/>
                      <a:pt x="43817" y="1693914"/>
                      <a:pt x="46318" y="1752600"/>
                    </a:cubicBezTo>
                    <a:cubicBezTo>
                      <a:pt x="48819" y="1811286"/>
                      <a:pt x="49319" y="1846680"/>
                      <a:pt x="52320" y="1895165"/>
                    </a:cubicBezTo>
                    <a:cubicBezTo>
                      <a:pt x="55321" y="1943650"/>
                      <a:pt x="66259" y="1987896"/>
                      <a:pt x="64324" y="2043510"/>
                    </a:cubicBezTo>
                    <a:cubicBezTo>
                      <a:pt x="62389" y="2099124"/>
                      <a:pt x="51407" y="2160014"/>
                      <a:pt x="40708" y="2228850"/>
                    </a:cubicBezTo>
                    <a:cubicBezTo>
                      <a:pt x="30009" y="2297686"/>
                      <a:pt x="2043" y="2296025"/>
                      <a:pt x="129" y="2363611"/>
                    </a:cubicBezTo>
                    <a:cubicBezTo>
                      <a:pt x="-1785" y="2431197"/>
                      <a:pt x="18113" y="2580393"/>
                      <a:pt x="29225" y="2634368"/>
                    </a:cubicBezTo>
                    <a:lnTo>
                      <a:pt x="130086" y="2609850"/>
                    </a:lnTo>
                    <a:cubicBezTo>
                      <a:pt x="214202" y="2630879"/>
                      <a:pt x="195174" y="2625725"/>
                      <a:pt x="272961" y="2628900"/>
                    </a:cubicBezTo>
                    <a:cubicBezTo>
                      <a:pt x="350748" y="2632075"/>
                      <a:pt x="499974" y="2627313"/>
                      <a:pt x="596811" y="2628900"/>
                    </a:cubicBezTo>
                    <a:cubicBezTo>
                      <a:pt x="693648" y="2630487"/>
                      <a:pt x="768369" y="2633074"/>
                      <a:pt x="853986" y="2638425"/>
                    </a:cubicBezTo>
                    <a:cubicBezTo>
                      <a:pt x="870144" y="2639435"/>
                      <a:pt x="885460" y="2646836"/>
                      <a:pt x="901611" y="2647950"/>
                    </a:cubicBezTo>
                    <a:cubicBezTo>
                      <a:pt x="1005358" y="2655105"/>
                      <a:pt x="1355754" y="2663892"/>
                      <a:pt x="1435011" y="2667000"/>
                    </a:cubicBezTo>
                    <a:cubicBezTo>
                      <a:pt x="1495373" y="2669367"/>
                      <a:pt x="1555633" y="2673938"/>
                      <a:pt x="1615986" y="2676525"/>
                    </a:cubicBezTo>
                    <a:lnTo>
                      <a:pt x="2101761" y="2695575"/>
                    </a:lnTo>
                    <a:cubicBezTo>
                      <a:pt x="2117636" y="2698750"/>
                      <a:pt x="2133197" y="2705100"/>
                      <a:pt x="2149386" y="2705100"/>
                    </a:cubicBezTo>
                    <a:cubicBezTo>
                      <a:pt x="2197117" y="2705100"/>
                      <a:pt x="2292261" y="2695575"/>
                      <a:pt x="2292261" y="2695575"/>
                    </a:cubicBezTo>
                    <a:lnTo>
                      <a:pt x="2292261" y="2695575"/>
                    </a:lnTo>
                  </a:path>
                </a:pathLst>
              </a:custGeom>
              <a:noFill/>
              <a:ln w="508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7" name="Freeform 46"/>
              <p:cNvSpPr/>
              <p:nvPr/>
            </p:nvSpPr>
            <p:spPr>
              <a:xfrm>
                <a:off x="4016574" y="4715803"/>
                <a:ext cx="1888951" cy="597596"/>
              </a:xfrm>
              <a:custGeom>
                <a:avLst/>
                <a:gdLst>
                  <a:gd name="connsiteX0" fmla="*/ 1876425 w 1876425"/>
                  <a:gd name="connsiteY0" fmla="*/ 38100 h 647700"/>
                  <a:gd name="connsiteX1" fmla="*/ 1876425 w 1876425"/>
                  <a:gd name="connsiteY1" fmla="*/ 38100 h 647700"/>
                  <a:gd name="connsiteX2" fmla="*/ 1790700 w 1876425"/>
                  <a:gd name="connsiteY2" fmla="*/ 28575 h 647700"/>
                  <a:gd name="connsiteX3" fmla="*/ 1733550 w 1876425"/>
                  <a:gd name="connsiteY3" fmla="*/ 9525 h 647700"/>
                  <a:gd name="connsiteX4" fmla="*/ 1685925 w 1876425"/>
                  <a:gd name="connsiteY4" fmla="*/ 0 h 647700"/>
                  <a:gd name="connsiteX5" fmla="*/ 1685925 w 1876425"/>
                  <a:gd name="connsiteY5" fmla="*/ 0 h 647700"/>
                  <a:gd name="connsiteX6" fmla="*/ 1676400 w 1876425"/>
                  <a:gd name="connsiteY6" fmla="*/ 285750 h 647700"/>
                  <a:gd name="connsiteX7" fmla="*/ 1657350 w 1876425"/>
                  <a:gd name="connsiteY7" fmla="*/ 342900 h 647700"/>
                  <a:gd name="connsiteX8" fmla="*/ 1647825 w 1876425"/>
                  <a:gd name="connsiteY8" fmla="*/ 400050 h 647700"/>
                  <a:gd name="connsiteX9" fmla="*/ 1676400 w 1876425"/>
                  <a:gd name="connsiteY9" fmla="*/ 514350 h 647700"/>
                  <a:gd name="connsiteX10" fmla="*/ 1704975 w 1876425"/>
                  <a:gd name="connsiteY10" fmla="*/ 552450 h 647700"/>
                  <a:gd name="connsiteX11" fmla="*/ 1704975 w 1876425"/>
                  <a:gd name="connsiteY11" fmla="*/ 552450 h 647700"/>
                  <a:gd name="connsiteX12" fmla="*/ 1704975 w 1876425"/>
                  <a:gd name="connsiteY12" fmla="*/ 552450 h 647700"/>
                  <a:gd name="connsiteX13" fmla="*/ 1571625 w 1876425"/>
                  <a:gd name="connsiteY13" fmla="*/ 533400 h 647700"/>
                  <a:gd name="connsiteX14" fmla="*/ 1514475 w 1876425"/>
                  <a:gd name="connsiteY14" fmla="*/ 514350 h 647700"/>
                  <a:gd name="connsiteX15" fmla="*/ 1466850 w 1876425"/>
                  <a:gd name="connsiteY15" fmla="*/ 523875 h 647700"/>
                  <a:gd name="connsiteX16" fmla="*/ 1447800 w 1876425"/>
                  <a:gd name="connsiteY16" fmla="*/ 552450 h 647700"/>
                  <a:gd name="connsiteX17" fmla="*/ 1447800 w 1876425"/>
                  <a:gd name="connsiteY17" fmla="*/ 552450 h 647700"/>
                  <a:gd name="connsiteX18" fmla="*/ 914400 w 1876425"/>
                  <a:gd name="connsiteY18" fmla="*/ 647700 h 647700"/>
                  <a:gd name="connsiteX19" fmla="*/ 600075 w 1876425"/>
                  <a:gd name="connsiteY19" fmla="*/ 571500 h 647700"/>
                  <a:gd name="connsiteX20" fmla="*/ 0 w 1876425"/>
                  <a:gd name="connsiteY20" fmla="*/ 590550 h 647700"/>
                  <a:gd name="connsiteX0" fmla="*/ 1876425 w 1876425"/>
                  <a:gd name="connsiteY0" fmla="*/ 38100 h 647700"/>
                  <a:gd name="connsiteX1" fmla="*/ 1876425 w 1876425"/>
                  <a:gd name="connsiteY1" fmla="*/ 38100 h 647700"/>
                  <a:gd name="connsiteX2" fmla="*/ 1790700 w 1876425"/>
                  <a:gd name="connsiteY2" fmla="*/ 28575 h 647700"/>
                  <a:gd name="connsiteX3" fmla="*/ 1733550 w 1876425"/>
                  <a:gd name="connsiteY3" fmla="*/ 9525 h 647700"/>
                  <a:gd name="connsiteX4" fmla="*/ 1685925 w 1876425"/>
                  <a:gd name="connsiteY4" fmla="*/ 0 h 647700"/>
                  <a:gd name="connsiteX5" fmla="*/ 1685925 w 1876425"/>
                  <a:gd name="connsiteY5" fmla="*/ 0 h 647700"/>
                  <a:gd name="connsiteX6" fmla="*/ 1676400 w 1876425"/>
                  <a:gd name="connsiteY6" fmla="*/ 285750 h 647700"/>
                  <a:gd name="connsiteX7" fmla="*/ 1657350 w 1876425"/>
                  <a:gd name="connsiteY7" fmla="*/ 342900 h 647700"/>
                  <a:gd name="connsiteX8" fmla="*/ 1647825 w 1876425"/>
                  <a:gd name="connsiteY8" fmla="*/ 400050 h 647700"/>
                  <a:gd name="connsiteX9" fmla="*/ 1676400 w 1876425"/>
                  <a:gd name="connsiteY9" fmla="*/ 514350 h 647700"/>
                  <a:gd name="connsiteX10" fmla="*/ 1704975 w 1876425"/>
                  <a:gd name="connsiteY10" fmla="*/ 552450 h 647700"/>
                  <a:gd name="connsiteX11" fmla="*/ 1704975 w 1876425"/>
                  <a:gd name="connsiteY11" fmla="*/ 552450 h 647700"/>
                  <a:gd name="connsiteX12" fmla="*/ 1704975 w 1876425"/>
                  <a:gd name="connsiteY12" fmla="*/ 552450 h 647700"/>
                  <a:gd name="connsiteX13" fmla="*/ 1571625 w 1876425"/>
                  <a:gd name="connsiteY13" fmla="*/ 533400 h 647700"/>
                  <a:gd name="connsiteX14" fmla="*/ 1514475 w 1876425"/>
                  <a:gd name="connsiteY14" fmla="*/ 514350 h 647700"/>
                  <a:gd name="connsiteX15" fmla="*/ 1466850 w 1876425"/>
                  <a:gd name="connsiteY15" fmla="*/ 523875 h 647700"/>
                  <a:gd name="connsiteX16" fmla="*/ 1447800 w 1876425"/>
                  <a:gd name="connsiteY16" fmla="*/ 552450 h 647700"/>
                  <a:gd name="connsiteX17" fmla="*/ 1247384 w 1876425"/>
                  <a:gd name="connsiteY17" fmla="*/ 452242 h 647700"/>
                  <a:gd name="connsiteX18" fmla="*/ 914400 w 1876425"/>
                  <a:gd name="connsiteY18" fmla="*/ 647700 h 647700"/>
                  <a:gd name="connsiteX19" fmla="*/ 600075 w 1876425"/>
                  <a:gd name="connsiteY19" fmla="*/ 571500 h 647700"/>
                  <a:gd name="connsiteX20" fmla="*/ 0 w 1876425"/>
                  <a:gd name="connsiteY20" fmla="*/ 590550 h 647700"/>
                  <a:gd name="connsiteX0" fmla="*/ 1876425 w 1876425"/>
                  <a:gd name="connsiteY0" fmla="*/ 38100 h 597596"/>
                  <a:gd name="connsiteX1" fmla="*/ 1876425 w 1876425"/>
                  <a:gd name="connsiteY1" fmla="*/ 38100 h 597596"/>
                  <a:gd name="connsiteX2" fmla="*/ 1790700 w 1876425"/>
                  <a:gd name="connsiteY2" fmla="*/ 28575 h 597596"/>
                  <a:gd name="connsiteX3" fmla="*/ 1733550 w 1876425"/>
                  <a:gd name="connsiteY3" fmla="*/ 9525 h 597596"/>
                  <a:gd name="connsiteX4" fmla="*/ 1685925 w 1876425"/>
                  <a:gd name="connsiteY4" fmla="*/ 0 h 597596"/>
                  <a:gd name="connsiteX5" fmla="*/ 1685925 w 1876425"/>
                  <a:gd name="connsiteY5" fmla="*/ 0 h 597596"/>
                  <a:gd name="connsiteX6" fmla="*/ 1676400 w 1876425"/>
                  <a:gd name="connsiteY6" fmla="*/ 285750 h 597596"/>
                  <a:gd name="connsiteX7" fmla="*/ 1657350 w 1876425"/>
                  <a:gd name="connsiteY7" fmla="*/ 342900 h 597596"/>
                  <a:gd name="connsiteX8" fmla="*/ 1647825 w 1876425"/>
                  <a:gd name="connsiteY8" fmla="*/ 400050 h 597596"/>
                  <a:gd name="connsiteX9" fmla="*/ 1676400 w 1876425"/>
                  <a:gd name="connsiteY9" fmla="*/ 514350 h 597596"/>
                  <a:gd name="connsiteX10" fmla="*/ 1704975 w 1876425"/>
                  <a:gd name="connsiteY10" fmla="*/ 552450 h 597596"/>
                  <a:gd name="connsiteX11" fmla="*/ 1704975 w 1876425"/>
                  <a:gd name="connsiteY11" fmla="*/ 552450 h 597596"/>
                  <a:gd name="connsiteX12" fmla="*/ 1704975 w 1876425"/>
                  <a:gd name="connsiteY12" fmla="*/ 552450 h 597596"/>
                  <a:gd name="connsiteX13" fmla="*/ 1571625 w 1876425"/>
                  <a:gd name="connsiteY13" fmla="*/ 533400 h 597596"/>
                  <a:gd name="connsiteX14" fmla="*/ 1514475 w 1876425"/>
                  <a:gd name="connsiteY14" fmla="*/ 514350 h 597596"/>
                  <a:gd name="connsiteX15" fmla="*/ 1466850 w 1876425"/>
                  <a:gd name="connsiteY15" fmla="*/ 523875 h 597596"/>
                  <a:gd name="connsiteX16" fmla="*/ 1447800 w 1876425"/>
                  <a:gd name="connsiteY16" fmla="*/ 552450 h 597596"/>
                  <a:gd name="connsiteX17" fmla="*/ 1247384 w 1876425"/>
                  <a:gd name="connsiteY17" fmla="*/ 452242 h 597596"/>
                  <a:gd name="connsiteX18" fmla="*/ 914400 w 1876425"/>
                  <a:gd name="connsiteY18" fmla="*/ 597596 h 597596"/>
                  <a:gd name="connsiteX19" fmla="*/ 600075 w 1876425"/>
                  <a:gd name="connsiteY19" fmla="*/ 571500 h 597596"/>
                  <a:gd name="connsiteX20" fmla="*/ 0 w 1876425"/>
                  <a:gd name="connsiteY20" fmla="*/ 590550 h 597596"/>
                  <a:gd name="connsiteX0" fmla="*/ 1876425 w 1876425"/>
                  <a:gd name="connsiteY0" fmla="*/ 38100 h 597596"/>
                  <a:gd name="connsiteX1" fmla="*/ 1876425 w 1876425"/>
                  <a:gd name="connsiteY1" fmla="*/ 38100 h 597596"/>
                  <a:gd name="connsiteX2" fmla="*/ 1790700 w 1876425"/>
                  <a:gd name="connsiteY2" fmla="*/ 28575 h 597596"/>
                  <a:gd name="connsiteX3" fmla="*/ 1733550 w 1876425"/>
                  <a:gd name="connsiteY3" fmla="*/ 9525 h 597596"/>
                  <a:gd name="connsiteX4" fmla="*/ 1685925 w 1876425"/>
                  <a:gd name="connsiteY4" fmla="*/ 0 h 597596"/>
                  <a:gd name="connsiteX5" fmla="*/ 1685925 w 1876425"/>
                  <a:gd name="connsiteY5" fmla="*/ 0 h 597596"/>
                  <a:gd name="connsiteX6" fmla="*/ 1676400 w 1876425"/>
                  <a:gd name="connsiteY6" fmla="*/ 285750 h 597596"/>
                  <a:gd name="connsiteX7" fmla="*/ 1657350 w 1876425"/>
                  <a:gd name="connsiteY7" fmla="*/ 342900 h 597596"/>
                  <a:gd name="connsiteX8" fmla="*/ 1647825 w 1876425"/>
                  <a:gd name="connsiteY8" fmla="*/ 400050 h 597596"/>
                  <a:gd name="connsiteX9" fmla="*/ 1676400 w 1876425"/>
                  <a:gd name="connsiteY9" fmla="*/ 514350 h 597596"/>
                  <a:gd name="connsiteX10" fmla="*/ 1704975 w 1876425"/>
                  <a:gd name="connsiteY10" fmla="*/ 552450 h 597596"/>
                  <a:gd name="connsiteX11" fmla="*/ 1704975 w 1876425"/>
                  <a:gd name="connsiteY11" fmla="*/ 552450 h 597596"/>
                  <a:gd name="connsiteX12" fmla="*/ 1704975 w 1876425"/>
                  <a:gd name="connsiteY12" fmla="*/ 552450 h 597596"/>
                  <a:gd name="connsiteX13" fmla="*/ 1571625 w 1876425"/>
                  <a:gd name="connsiteY13" fmla="*/ 533400 h 597596"/>
                  <a:gd name="connsiteX14" fmla="*/ 1514475 w 1876425"/>
                  <a:gd name="connsiteY14" fmla="*/ 514350 h 597596"/>
                  <a:gd name="connsiteX15" fmla="*/ 1466850 w 1876425"/>
                  <a:gd name="connsiteY15" fmla="*/ 523875 h 597596"/>
                  <a:gd name="connsiteX16" fmla="*/ 1447800 w 1876425"/>
                  <a:gd name="connsiteY16" fmla="*/ 552450 h 597596"/>
                  <a:gd name="connsiteX17" fmla="*/ 1247384 w 1876425"/>
                  <a:gd name="connsiteY17" fmla="*/ 452242 h 597596"/>
                  <a:gd name="connsiteX18" fmla="*/ 914400 w 1876425"/>
                  <a:gd name="connsiteY18" fmla="*/ 597596 h 597596"/>
                  <a:gd name="connsiteX19" fmla="*/ 625127 w 1876425"/>
                  <a:gd name="connsiteY19" fmla="*/ 508869 h 597596"/>
                  <a:gd name="connsiteX20" fmla="*/ 0 w 1876425"/>
                  <a:gd name="connsiteY20" fmla="*/ 590550 h 597596"/>
                  <a:gd name="connsiteX0" fmla="*/ 1888951 w 1888951"/>
                  <a:gd name="connsiteY0" fmla="*/ 38100 h 597596"/>
                  <a:gd name="connsiteX1" fmla="*/ 1888951 w 1888951"/>
                  <a:gd name="connsiteY1" fmla="*/ 38100 h 597596"/>
                  <a:gd name="connsiteX2" fmla="*/ 1803226 w 1888951"/>
                  <a:gd name="connsiteY2" fmla="*/ 28575 h 597596"/>
                  <a:gd name="connsiteX3" fmla="*/ 1746076 w 1888951"/>
                  <a:gd name="connsiteY3" fmla="*/ 9525 h 597596"/>
                  <a:gd name="connsiteX4" fmla="*/ 1698451 w 1888951"/>
                  <a:gd name="connsiteY4" fmla="*/ 0 h 597596"/>
                  <a:gd name="connsiteX5" fmla="*/ 1698451 w 1888951"/>
                  <a:gd name="connsiteY5" fmla="*/ 0 h 597596"/>
                  <a:gd name="connsiteX6" fmla="*/ 1688926 w 1888951"/>
                  <a:gd name="connsiteY6" fmla="*/ 285750 h 597596"/>
                  <a:gd name="connsiteX7" fmla="*/ 1669876 w 1888951"/>
                  <a:gd name="connsiteY7" fmla="*/ 342900 h 597596"/>
                  <a:gd name="connsiteX8" fmla="*/ 1660351 w 1888951"/>
                  <a:gd name="connsiteY8" fmla="*/ 400050 h 597596"/>
                  <a:gd name="connsiteX9" fmla="*/ 1688926 w 1888951"/>
                  <a:gd name="connsiteY9" fmla="*/ 514350 h 597596"/>
                  <a:gd name="connsiteX10" fmla="*/ 1717501 w 1888951"/>
                  <a:gd name="connsiteY10" fmla="*/ 552450 h 597596"/>
                  <a:gd name="connsiteX11" fmla="*/ 1717501 w 1888951"/>
                  <a:gd name="connsiteY11" fmla="*/ 552450 h 597596"/>
                  <a:gd name="connsiteX12" fmla="*/ 1717501 w 1888951"/>
                  <a:gd name="connsiteY12" fmla="*/ 552450 h 597596"/>
                  <a:gd name="connsiteX13" fmla="*/ 1584151 w 1888951"/>
                  <a:gd name="connsiteY13" fmla="*/ 533400 h 597596"/>
                  <a:gd name="connsiteX14" fmla="*/ 1527001 w 1888951"/>
                  <a:gd name="connsiteY14" fmla="*/ 514350 h 597596"/>
                  <a:gd name="connsiteX15" fmla="*/ 1479376 w 1888951"/>
                  <a:gd name="connsiteY15" fmla="*/ 523875 h 597596"/>
                  <a:gd name="connsiteX16" fmla="*/ 1460326 w 1888951"/>
                  <a:gd name="connsiteY16" fmla="*/ 552450 h 597596"/>
                  <a:gd name="connsiteX17" fmla="*/ 1259910 w 1888951"/>
                  <a:gd name="connsiteY17" fmla="*/ 452242 h 597596"/>
                  <a:gd name="connsiteX18" fmla="*/ 926926 w 1888951"/>
                  <a:gd name="connsiteY18" fmla="*/ 597596 h 597596"/>
                  <a:gd name="connsiteX19" fmla="*/ 637653 w 1888951"/>
                  <a:gd name="connsiteY19" fmla="*/ 508869 h 597596"/>
                  <a:gd name="connsiteX20" fmla="*/ 0 w 1888951"/>
                  <a:gd name="connsiteY20" fmla="*/ 515393 h 597596"/>
                  <a:gd name="connsiteX0" fmla="*/ 1888951 w 1888951"/>
                  <a:gd name="connsiteY0" fmla="*/ 38100 h 597596"/>
                  <a:gd name="connsiteX1" fmla="*/ 1888951 w 1888951"/>
                  <a:gd name="connsiteY1" fmla="*/ 38100 h 597596"/>
                  <a:gd name="connsiteX2" fmla="*/ 1803226 w 1888951"/>
                  <a:gd name="connsiteY2" fmla="*/ 28575 h 597596"/>
                  <a:gd name="connsiteX3" fmla="*/ 1746076 w 1888951"/>
                  <a:gd name="connsiteY3" fmla="*/ 9525 h 597596"/>
                  <a:gd name="connsiteX4" fmla="*/ 1698451 w 1888951"/>
                  <a:gd name="connsiteY4" fmla="*/ 0 h 597596"/>
                  <a:gd name="connsiteX5" fmla="*/ 1698451 w 1888951"/>
                  <a:gd name="connsiteY5" fmla="*/ 0 h 597596"/>
                  <a:gd name="connsiteX6" fmla="*/ 1688926 w 1888951"/>
                  <a:gd name="connsiteY6" fmla="*/ 285750 h 597596"/>
                  <a:gd name="connsiteX7" fmla="*/ 1669876 w 1888951"/>
                  <a:gd name="connsiteY7" fmla="*/ 342900 h 597596"/>
                  <a:gd name="connsiteX8" fmla="*/ 1660351 w 1888951"/>
                  <a:gd name="connsiteY8" fmla="*/ 400050 h 597596"/>
                  <a:gd name="connsiteX9" fmla="*/ 1688926 w 1888951"/>
                  <a:gd name="connsiteY9" fmla="*/ 514350 h 597596"/>
                  <a:gd name="connsiteX10" fmla="*/ 1717501 w 1888951"/>
                  <a:gd name="connsiteY10" fmla="*/ 552450 h 597596"/>
                  <a:gd name="connsiteX11" fmla="*/ 1717501 w 1888951"/>
                  <a:gd name="connsiteY11" fmla="*/ 552450 h 597596"/>
                  <a:gd name="connsiteX12" fmla="*/ 1717501 w 1888951"/>
                  <a:gd name="connsiteY12" fmla="*/ 552450 h 597596"/>
                  <a:gd name="connsiteX13" fmla="*/ 1584151 w 1888951"/>
                  <a:gd name="connsiteY13" fmla="*/ 533400 h 597596"/>
                  <a:gd name="connsiteX14" fmla="*/ 1527001 w 1888951"/>
                  <a:gd name="connsiteY14" fmla="*/ 514350 h 597596"/>
                  <a:gd name="connsiteX15" fmla="*/ 1479376 w 1888951"/>
                  <a:gd name="connsiteY15" fmla="*/ 523875 h 597596"/>
                  <a:gd name="connsiteX16" fmla="*/ 1460326 w 1888951"/>
                  <a:gd name="connsiteY16" fmla="*/ 552450 h 597596"/>
                  <a:gd name="connsiteX17" fmla="*/ 1259910 w 1888951"/>
                  <a:gd name="connsiteY17" fmla="*/ 452242 h 597596"/>
                  <a:gd name="connsiteX18" fmla="*/ 926926 w 1888951"/>
                  <a:gd name="connsiteY18" fmla="*/ 597596 h 597596"/>
                  <a:gd name="connsiteX19" fmla="*/ 637653 w 1888951"/>
                  <a:gd name="connsiteY19" fmla="*/ 508869 h 597596"/>
                  <a:gd name="connsiteX20" fmla="*/ 0 w 1888951"/>
                  <a:gd name="connsiteY20" fmla="*/ 515393 h 597596"/>
                  <a:gd name="connsiteX0" fmla="*/ 1888951 w 1888951"/>
                  <a:gd name="connsiteY0" fmla="*/ 38100 h 597596"/>
                  <a:gd name="connsiteX1" fmla="*/ 1888951 w 1888951"/>
                  <a:gd name="connsiteY1" fmla="*/ 38100 h 597596"/>
                  <a:gd name="connsiteX2" fmla="*/ 1803226 w 1888951"/>
                  <a:gd name="connsiteY2" fmla="*/ 28575 h 597596"/>
                  <a:gd name="connsiteX3" fmla="*/ 1746076 w 1888951"/>
                  <a:gd name="connsiteY3" fmla="*/ 9525 h 597596"/>
                  <a:gd name="connsiteX4" fmla="*/ 1698451 w 1888951"/>
                  <a:gd name="connsiteY4" fmla="*/ 0 h 597596"/>
                  <a:gd name="connsiteX5" fmla="*/ 1698451 w 1888951"/>
                  <a:gd name="connsiteY5" fmla="*/ 0 h 597596"/>
                  <a:gd name="connsiteX6" fmla="*/ 1688926 w 1888951"/>
                  <a:gd name="connsiteY6" fmla="*/ 285750 h 597596"/>
                  <a:gd name="connsiteX7" fmla="*/ 1669876 w 1888951"/>
                  <a:gd name="connsiteY7" fmla="*/ 342900 h 597596"/>
                  <a:gd name="connsiteX8" fmla="*/ 1660351 w 1888951"/>
                  <a:gd name="connsiteY8" fmla="*/ 400050 h 597596"/>
                  <a:gd name="connsiteX9" fmla="*/ 1688926 w 1888951"/>
                  <a:gd name="connsiteY9" fmla="*/ 514350 h 597596"/>
                  <a:gd name="connsiteX10" fmla="*/ 1717501 w 1888951"/>
                  <a:gd name="connsiteY10" fmla="*/ 552450 h 597596"/>
                  <a:gd name="connsiteX11" fmla="*/ 1717501 w 1888951"/>
                  <a:gd name="connsiteY11" fmla="*/ 552450 h 597596"/>
                  <a:gd name="connsiteX12" fmla="*/ 1717501 w 1888951"/>
                  <a:gd name="connsiteY12" fmla="*/ 552450 h 597596"/>
                  <a:gd name="connsiteX13" fmla="*/ 1584151 w 1888951"/>
                  <a:gd name="connsiteY13" fmla="*/ 533400 h 597596"/>
                  <a:gd name="connsiteX14" fmla="*/ 1479376 w 1888951"/>
                  <a:gd name="connsiteY14" fmla="*/ 523875 h 597596"/>
                  <a:gd name="connsiteX15" fmla="*/ 1460326 w 1888951"/>
                  <a:gd name="connsiteY15" fmla="*/ 552450 h 597596"/>
                  <a:gd name="connsiteX16" fmla="*/ 1259910 w 1888951"/>
                  <a:gd name="connsiteY16" fmla="*/ 452242 h 597596"/>
                  <a:gd name="connsiteX17" fmla="*/ 926926 w 1888951"/>
                  <a:gd name="connsiteY17" fmla="*/ 597596 h 597596"/>
                  <a:gd name="connsiteX18" fmla="*/ 637653 w 1888951"/>
                  <a:gd name="connsiteY18" fmla="*/ 508869 h 597596"/>
                  <a:gd name="connsiteX19" fmla="*/ 0 w 1888951"/>
                  <a:gd name="connsiteY19" fmla="*/ 515393 h 597596"/>
                  <a:gd name="connsiteX0" fmla="*/ 1888951 w 1888951"/>
                  <a:gd name="connsiteY0" fmla="*/ 38100 h 597596"/>
                  <a:gd name="connsiteX1" fmla="*/ 1888951 w 1888951"/>
                  <a:gd name="connsiteY1" fmla="*/ 38100 h 597596"/>
                  <a:gd name="connsiteX2" fmla="*/ 1803226 w 1888951"/>
                  <a:gd name="connsiteY2" fmla="*/ 28575 h 597596"/>
                  <a:gd name="connsiteX3" fmla="*/ 1746076 w 1888951"/>
                  <a:gd name="connsiteY3" fmla="*/ 9525 h 597596"/>
                  <a:gd name="connsiteX4" fmla="*/ 1698451 w 1888951"/>
                  <a:gd name="connsiteY4" fmla="*/ 0 h 597596"/>
                  <a:gd name="connsiteX5" fmla="*/ 1698451 w 1888951"/>
                  <a:gd name="connsiteY5" fmla="*/ 0 h 597596"/>
                  <a:gd name="connsiteX6" fmla="*/ 1688926 w 1888951"/>
                  <a:gd name="connsiteY6" fmla="*/ 285750 h 597596"/>
                  <a:gd name="connsiteX7" fmla="*/ 1669876 w 1888951"/>
                  <a:gd name="connsiteY7" fmla="*/ 342900 h 597596"/>
                  <a:gd name="connsiteX8" fmla="*/ 1660351 w 1888951"/>
                  <a:gd name="connsiteY8" fmla="*/ 400050 h 597596"/>
                  <a:gd name="connsiteX9" fmla="*/ 1688926 w 1888951"/>
                  <a:gd name="connsiteY9" fmla="*/ 514350 h 597596"/>
                  <a:gd name="connsiteX10" fmla="*/ 1717501 w 1888951"/>
                  <a:gd name="connsiteY10" fmla="*/ 552450 h 597596"/>
                  <a:gd name="connsiteX11" fmla="*/ 1717501 w 1888951"/>
                  <a:gd name="connsiteY11" fmla="*/ 552450 h 597596"/>
                  <a:gd name="connsiteX12" fmla="*/ 1717501 w 1888951"/>
                  <a:gd name="connsiteY12" fmla="*/ 552450 h 597596"/>
                  <a:gd name="connsiteX13" fmla="*/ 1584151 w 1888951"/>
                  <a:gd name="connsiteY13" fmla="*/ 533400 h 597596"/>
                  <a:gd name="connsiteX14" fmla="*/ 1479376 w 1888951"/>
                  <a:gd name="connsiteY14" fmla="*/ 523875 h 597596"/>
                  <a:gd name="connsiteX15" fmla="*/ 1460326 w 1888951"/>
                  <a:gd name="connsiteY15" fmla="*/ 552450 h 597596"/>
                  <a:gd name="connsiteX16" fmla="*/ 1259910 w 1888951"/>
                  <a:gd name="connsiteY16" fmla="*/ 452242 h 597596"/>
                  <a:gd name="connsiteX17" fmla="*/ 926926 w 1888951"/>
                  <a:gd name="connsiteY17" fmla="*/ 597596 h 597596"/>
                  <a:gd name="connsiteX18" fmla="*/ 637653 w 1888951"/>
                  <a:gd name="connsiteY18" fmla="*/ 508869 h 597596"/>
                  <a:gd name="connsiteX19" fmla="*/ 0 w 1888951"/>
                  <a:gd name="connsiteY19" fmla="*/ 515393 h 597596"/>
                  <a:gd name="connsiteX0" fmla="*/ 1888951 w 1888951"/>
                  <a:gd name="connsiteY0" fmla="*/ 38100 h 597596"/>
                  <a:gd name="connsiteX1" fmla="*/ 1888951 w 1888951"/>
                  <a:gd name="connsiteY1" fmla="*/ 38100 h 597596"/>
                  <a:gd name="connsiteX2" fmla="*/ 1803226 w 1888951"/>
                  <a:gd name="connsiteY2" fmla="*/ 28575 h 597596"/>
                  <a:gd name="connsiteX3" fmla="*/ 1746076 w 1888951"/>
                  <a:gd name="connsiteY3" fmla="*/ 9525 h 597596"/>
                  <a:gd name="connsiteX4" fmla="*/ 1698451 w 1888951"/>
                  <a:gd name="connsiteY4" fmla="*/ 0 h 597596"/>
                  <a:gd name="connsiteX5" fmla="*/ 1698451 w 1888951"/>
                  <a:gd name="connsiteY5" fmla="*/ 0 h 597596"/>
                  <a:gd name="connsiteX6" fmla="*/ 1688926 w 1888951"/>
                  <a:gd name="connsiteY6" fmla="*/ 285750 h 597596"/>
                  <a:gd name="connsiteX7" fmla="*/ 1669876 w 1888951"/>
                  <a:gd name="connsiteY7" fmla="*/ 342900 h 597596"/>
                  <a:gd name="connsiteX8" fmla="*/ 1660351 w 1888951"/>
                  <a:gd name="connsiteY8" fmla="*/ 400050 h 597596"/>
                  <a:gd name="connsiteX9" fmla="*/ 1688926 w 1888951"/>
                  <a:gd name="connsiteY9" fmla="*/ 514350 h 597596"/>
                  <a:gd name="connsiteX10" fmla="*/ 1717501 w 1888951"/>
                  <a:gd name="connsiteY10" fmla="*/ 552450 h 597596"/>
                  <a:gd name="connsiteX11" fmla="*/ 1717501 w 1888951"/>
                  <a:gd name="connsiteY11" fmla="*/ 552450 h 597596"/>
                  <a:gd name="connsiteX12" fmla="*/ 1717501 w 1888951"/>
                  <a:gd name="connsiteY12" fmla="*/ 552450 h 597596"/>
                  <a:gd name="connsiteX13" fmla="*/ 1584151 w 1888951"/>
                  <a:gd name="connsiteY13" fmla="*/ 533400 h 597596"/>
                  <a:gd name="connsiteX14" fmla="*/ 1479376 w 1888951"/>
                  <a:gd name="connsiteY14" fmla="*/ 523875 h 597596"/>
                  <a:gd name="connsiteX15" fmla="*/ 1460326 w 1888951"/>
                  <a:gd name="connsiteY15" fmla="*/ 552450 h 597596"/>
                  <a:gd name="connsiteX16" fmla="*/ 1259910 w 1888951"/>
                  <a:gd name="connsiteY16" fmla="*/ 452242 h 597596"/>
                  <a:gd name="connsiteX17" fmla="*/ 926926 w 1888951"/>
                  <a:gd name="connsiteY17" fmla="*/ 597596 h 597596"/>
                  <a:gd name="connsiteX18" fmla="*/ 637653 w 1888951"/>
                  <a:gd name="connsiteY18" fmla="*/ 508869 h 597596"/>
                  <a:gd name="connsiteX19" fmla="*/ 0 w 1888951"/>
                  <a:gd name="connsiteY19" fmla="*/ 515393 h 597596"/>
                  <a:gd name="connsiteX0" fmla="*/ 1888951 w 1888951"/>
                  <a:gd name="connsiteY0" fmla="*/ 38100 h 597596"/>
                  <a:gd name="connsiteX1" fmla="*/ 1888951 w 1888951"/>
                  <a:gd name="connsiteY1" fmla="*/ 38100 h 597596"/>
                  <a:gd name="connsiteX2" fmla="*/ 1803226 w 1888951"/>
                  <a:gd name="connsiteY2" fmla="*/ 28575 h 597596"/>
                  <a:gd name="connsiteX3" fmla="*/ 1746076 w 1888951"/>
                  <a:gd name="connsiteY3" fmla="*/ 9525 h 597596"/>
                  <a:gd name="connsiteX4" fmla="*/ 1698451 w 1888951"/>
                  <a:gd name="connsiteY4" fmla="*/ 0 h 597596"/>
                  <a:gd name="connsiteX5" fmla="*/ 1698451 w 1888951"/>
                  <a:gd name="connsiteY5" fmla="*/ 0 h 597596"/>
                  <a:gd name="connsiteX6" fmla="*/ 1688926 w 1888951"/>
                  <a:gd name="connsiteY6" fmla="*/ 285750 h 597596"/>
                  <a:gd name="connsiteX7" fmla="*/ 1669876 w 1888951"/>
                  <a:gd name="connsiteY7" fmla="*/ 342900 h 597596"/>
                  <a:gd name="connsiteX8" fmla="*/ 1660351 w 1888951"/>
                  <a:gd name="connsiteY8" fmla="*/ 400050 h 597596"/>
                  <a:gd name="connsiteX9" fmla="*/ 1688926 w 1888951"/>
                  <a:gd name="connsiteY9" fmla="*/ 514350 h 597596"/>
                  <a:gd name="connsiteX10" fmla="*/ 1717501 w 1888951"/>
                  <a:gd name="connsiteY10" fmla="*/ 552450 h 597596"/>
                  <a:gd name="connsiteX11" fmla="*/ 1717501 w 1888951"/>
                  <a:gd name="connsiteY11" fmla="*/ 552450 h 597596"/>
                  <a:gd name="connsiteX12" fmla="*/ 1717501 w 1888951"/>
                  <a:gd name="connsiteY12" fmla="*/ 552450 h 597596"/>
                  <a:gd name="connsiteX13" fmla="*/ 1479376 w 1888951"/>
                  <a:gd name="connsiteY13" fmla="*/ 523875 h 597596"/>
                  <a:gd name="connsiteX14" fmla="*/ 1460326 w 1888951"/>
                  <a:gd name="connsiteY14" fmla="*/ 552450 h 597596"/>
                  <a:gd name="connsiteX15" fmla="*/ 1259910 w 1888951"/>
                  <a:gd name="connsiteY15" fmla="*/ 452242 h 597596"/>
                  <a:gd name="connsiteX16" fmla="*/ 926926 w 1888951"/>
                  <a:gd name="connsiteY16" fmla="*/ 597596 h 597596"/>
                  <a:gd name="connsiteX17" fmla="*/ 637653 w 1888951"/>
                  <a:gd name="connsiteY17" fmla="*/ 508869 h 597596"/>
                  <a:gd name="connsiteX18" fmla="*/ 0 w 1888951"/>
                  <a:gd name="connsiteY18" fmla="*/ 515393 h 597596"/>
                  <a:gd name="connsiteX0" fmla="*/ 1888951 w 1888951"/>
                  <a:gd name="connsiteY0" fmla="*/ 38100 h 597596"/>
                  <a:gd name="connsiteX1" fmla="*/ 1888951 w 1888951"/>
                  <a:gd name="connsiteY1" fmla="*/ 38100 h 597596"/>
                  <a:gd name="connsiteX2" fmla="*/ 1803226 w 1888951"/>
                  <a:gd name="connsiteY2" fmla="*/ 28575 h 597596"/>
                  <a:gd name="connsiteX3" fmla="*/ 1746076 w 1888951"/>
                  <a:gd name="connsiteY3" fmla="*/ 9525 h 597596"/>
                  <a:gd name="connsiteX4" fmla="*/ 1698451 w 1888951"/>
                  <a:gd name="connsiteY4" fmla="*/ 0 h 597596"/>
                  <a:gd name="connsiteX5" fmla="*/ 1698451 w 1888951"/>
                  <a:gd name="connsiteY5" fmla="*/ 0 h 597596"/>
                  <a:gd name="connsiteX6" fmla="*/ 1688926 w 1888951"/>
                  <a:gd name="connsiteY6" fmla="*/ 285750 h 597596"/>
                  <a:gd name="connsiteX7" fmla="*/ 1669876 w 1888951"/>
                  <a:gd name="connsiteY7" fmla="*/ 342900 h 597596"/>
                  <a:gd name="connsiteX8" fmla="*/ 1660351 w 1888951"/>
                  <a:gd name="connsiteY8" fmla="*/ 400050 h 597596"/>
                  <a:gd name="connsiteX9" fmla="*/ 1688926 w 1888951"/>
                  <a:gd name="connsiteY9" fmla="*/ 514350 h 597596"/>
                  <a:gd name="connsiteX10" fmla="*/ 1717501 w 1888951"/>
                  <a:gd name="connsiteY10" fmla="*/ 552450 h 597596"/>
                  <a:gd name="connsiteX11" fmla="*/ 1717501 w 1888951"/>
                  <a:gd name="connsiteY11" fmla="*/ 552450 h 597596"/>
                  <a:gd name="connsiteX12" fmla="*/ 1717501 w 1888951"/>
                  <a:gd name="connsiteY12" fmla="*/ 552450 h 597596"/>
                  <a:gd name="connsiteX13" fmla="*/ 1479376 w 1888951"/>
                  <a:gd name="connsiteY13" fmla="*/ 523875 h 597596"/>
                  <a:gd name="connsiteX14" fmla="*/ 1460326 w 1888951"/>
                  <a:gd name="connsiteY14" fmla="*/ 552450 h 597596"/>
                  <a:gd name="connsiteX15" fmla="*/ 1259910 w 1888951"/>
                  <a:gd name="connsiteY15" fmla="*/ 452242 h 597596"/>
                  <a:gd name="connsiteX16" fmla="*/ 926926 w 1888951"/>
                  <a:gd name="connsiteY16" fmla="*/ 597596 h 597596"/>
                  <a:gd name="connsiteX17" fmla="*/ 637653 w 1888951"/>
                  <a:gd name="connsiteY17" fmla="*/ 508869 h 597596"/>
                  <a:gd name="connsiteX18" fmla="*/ 0 w 1888951"/>
                  <a:gd name="connsiteY18" fmla="*/ 515393 h 597596"/>
                  <a:gd name="connsiteX0" fmla="*/ 1888951 w 1888951"/>
                  <a:gd name="connsiteY0" fmla="*/ 38100 h 597596"/>
                  <a:gd name="connsiteX1" fmla="*/ 1888951 w 1888951"/>
                  <a:gd name="connsiteY1" fmla="*/ 38100 h 597596"/>
                  <a:gd name="connsiteX2" fmla="*/ 1803226 w 1888951"/>
                  <a:gd name="connsiteY2" fmla="*/ 28575 h 597596"/>
                  <a:gd name="connsiteX3" fmla="*/ 1746076 w 1888951"/>
                  <a:gd name="connsiteY3" fmla="*/ 9525 h 597596"/>
                  <a:gd name="connsiteX4" fmla="*/ 1698451 w 1888951"/>
                  <a:gd name="connsiteY4" fmla="*/ 0 h 597596"/>
                  <a:gd name="connsiteX5" fmla="*/ 1698451 w 1888951"/>
                  <a:gd name="connsiteY5" fmla="*/ 0 h 597596"/>
                  <a:gd name="connsiteX6" fmla="*/ 1688926 w 1888951"/>
                  <a:gd name="connsiteY6" fmla="*/ 285750 h 597596"/>
                  <a:gd name="connsiteX7" fmla="*/ 1669876 w 1888951"/>
                  <a:gd name="connsiteY7" fmla="*/ 342900 h 597596"/>
                  <a:gd name="connsiteX8" fmla="*/ 1660351 w 1888951"/>
                  <a:gd name="connsiteY8" fmla="*/ 400050 h 597596"/>
                  <a:gd name="connsiteX9" fmla="*/ 1688926 w 1888951"/>
                  <a:gd name="connsiteY9" fmla="*/ 514350 h 597596"/>
                  <a:gd name="connsiteX10" fmla="*/ 1717501 w 1888951"/>
                  <a:gd name="connsiteY10" fmla="*/ 552450 h 597596"/>
                  <a:gd name="connsiteX11" fmla="*/ 1717501 w 1888951"/>
                  <a:gd name="connsiteY11" fmla="*/ 552450 h 597596"/>
                  <a:gd name="connsiteX12" fmla="*/ 1717501 w 1888951"/>
                  <a:gd name="connsiteY12" fmla="*/ 552450 h 597596"/>
                  <a:gd name="connsiteX13" fmla="*/ 1479376 w 1888951"/>
                  <a:gd name="connsiteY13" fmla="*/ 523875 h 597596"/>
                  <a:gd name="connsiteX14" fmla="*/ 1259910 w 1888951"/>
                  <a:gd name="connsiteY14" fmla="*/ 452242 h 597596"/>
                  <a:gd name="connsiteX15" fmla="*/ 926926 w 1888951"/>
                  <a:gd name="connsiteY15" fmla="*/ 597596 h 597596"/>
                  <a:gd name="connsiteX16" fmla="*/ 637653 w 1888951"/>
                  <a:gd name="connsiteY16" fmla="*/ 508869 h 597596"/>
                  <a:gd name="connsiteX17" fmla="*/ 0 w 1888951"/>
                  <a:gd name="connsiteY17" fmla="*/ 515393 h 597596"/>
                  <a:gd name="connsiteX0" fmla="*/ 1888951 w 1888951"/>
                  <a:gd name="connsiteY0" fmla="*/ 38100 h 597596"/>
                  <a:gd name="connsiteX1" fmla="*/ 1888951 w 1888951"/>
                  <a:gd name="connsiteY1" fmla="*/ 38100 h 597596"/>
                  <a:gd name="connsiteX2" fmla="*/ 1803226 w 1888951"/>
                  <a:gd name="connsiteY2" fmla="*/ 28575 h 597596"/>
                  <a:gd name="connsiteX3" fmla="*/ 1746076 w 1888951"/>
                  <a:gd name="connsiteY3" fmla="*/ 9525 h 597596"/>
                  <a:gd name="connsiteX4" fmla="*/ 1698451 w 1888951"/>
                  <a:gd name="connsiteY4" fmla="*/ 0 h 597596"/>
                  <a:gd name="connsiteX5" fmla="*/ 1698451 w 1888951"/>
                  <a:gd name="connsiteY5" fmla="*/ 0 h 597596"/>
                  <a:gd name="connsiteX6" fmla="*/ 1688926 w 1888951"/>
                  <a:gd name="connsiteY6" fmla="*/ 285750 h 597596"/>
                  <a:gd name="connsiteX7" fmla="*/ 1669876 w 1888951"/>
                  <a:gd name="connsiteY7" fmla="*/ 342900 h 597596"/>
                  <a:gd name="connsiteX8" fmla="*/ 1660351 w 1888951"/>
                  <a:gd name="connsiteY8" fmla="*/ 400050 h 597596"/>
                  <a:gd name="connsiteX9" fmla="*/ 1688926 w 1888951"/>
                  <a:gd name="connsiteY9" fmla="*/ 514350 h 597596"/>
                  <a:gd name="connsiteX10" fmla="*/ 1717501 w 1888951"/>
                  <a:gd name="connsiteY10" fmla="*/ 552450 h 597596"/>
                  <a:gd name="connsiteX11" fmla="*/ 1717501 w 1888951"/>
                  <a:gd name="connsiteY11" fmla="*/ 552450 h 597596"/>
                  <a:gd name="connsiteX12" fmla="*/ 1717501 w 1888951"/>
                  <a:gd name="connsiteY12" fmla="*/ 552450 h 597596"/>
                  <a:gd name="connsiteX13" fmla="*/ 1479376 w 1888951"/>
                  <a:gd name="connsiteY13" fmla="*/ 523875 h 597596"/>
                  <a:gd name="connsiteX14" fmla="*/ 1284962 w 1888951"/>
                  <a:gd name="connsiteY14" fmla="*/ 539924 h 597596"/>
                  <a:gd name="connsiteX15" fmla="*/ 926926 w 1888951"/>
                  <a:gd name="connsiteY15" fmla="*/ 597596 h 597596"/>
                  <a:gd name="connsiteX16" fmla="*/ 637653 w 1888951"/>
                  <a:gd name="connsiteY16" fmla="*/ 508869 h 597596"/>
                  <a:gd name="connsiteX17" fmla="*/ 0 w 1888951"/>
                  <a:gd name="connsiteY17" fmla="*/ 515393 h 597596"/>
                  <a:gd name="connsiteX0" fmla="*/ 1888951 w 1888951"/>
                  <a:gd name="connsiteY0" fmla="*/ 38100 h 597596"/>
                  <a:gd name="connsiteX1" fmla="*/ 1888951 w 1888951"/>
                  <a:gd name="connsiteY1" fmla="*/ 38100 h 597596"/>
                  <a:gd name="connsiteX2" fmla="*/ 1803226 w 1888951"/>
                  <a:gd name="connsiteY2" fmla="*/ 28575 h 597596"/>
                  <a:gd name="connsiteX3" fmla="*/ 1746076 w 1888951"/>
                  <a:gd name="connsiteY3" fmla="*/ 9525 h 597596"/>
                  <a:gd name="connsiteX4" fmla="*/ 1698451 w 1888951"/>
                  <a:gd name="connsiteY4" fmla="*/ 0 h 597596"/>
                  <a:gd name="connsiteX5" fmla="*/ 1698451 w 1888951"/>
                  <a:gd name="connsiteY5" fmla="*/ 0 h 597596"/>
                  <a:gd name="connsiteX6" fmla="*/ 1688926 w 1888951"/>
                  <a:gd name="connsiteY6" fmla="*/ 285750 h 597596"/>
                  <a:gd name="connsiteX7" fmla="*/ 1669876 w 1888951"/>
                  <a:gd name="connsiteY7" fmla="*/ 205114 h 597596"/>
                  <a:gd name="connsiteX8" fmla="*/ 1660351 w 1888951"/>
                  <a:gd name="connsiteY8" fmla="*/ 400050 h 597596"/>
                  <a:gd name="connsiteX9" fmla="*/ 1688926 w 1888951"/>
                  <a:gd name="connsiteY9" fmla="*/ 514350 h 597596"/>
                  <a:gd name="connsiteX10" fmla="*/ 1717501 w 1888951"/>
                  <a:gd name="connsiteY10" fmla="*/ 552450 h 597596"/>
                  <a:gd name="connsiteX11" fmla="*/ 1717501 w 1888951"/>
                  <a:gd name="connsiteY11" fmla="*/ 552450 h 597596"/>
                  <a:gd name="connsiteX12" fmla="*/ 1717501 w 1888951"/>
                  <a:gd name="connsiteY12" fmla="*/ 552450 h 597596"/>
                  <a:gd name="connsiteX13" fmla="*/ 1479376 w 1888951"/>
                  <a:gd name="connsiteY13" fmla="*/ 523875 h 597596"/>
                  <a:gd name="connsiteX14" fmla="*/ 1284962 w 1888951"/>
                  <a:gd name="connsiteY14" fmla="*/ 539924 h 597596"/>
                  <a:gd name="connsiteX15" fmla="*/ 926926 w 1888951"/>
                  <a:gd name="connsiteY15" fmla="*/ 597596 h 597596"/>
                  <a:gd name="connsiteX16" fmla="*/ 637653 w 1888951"/>
                  <a:gd name="connsiteY16" fmla="*/ 508869 h 597596"/>
                  <a:gd name="connsiteX17" fmla="*/ 0 w 1888951"/>
                  <a:gd name="connsiteY17" fmla="*/ 515393 h 597596"/>
                  <a:gd name="connsiteX0" fmla="*/ 1888951 w 1888951"/>
                  <a:gd name="connsiteY0" fmla="*/ 38100 h 597596"/>
                  <a:gd name="connsiteX1" fmla="*/ 1888951 w 1888951"/>
                  <a:gd name="connsiteY1" fmla="*/ 38100 h 597596"/>
                  <a:gd name="connsiteX2" fmla="*/ 1803226 w 1888951"/>
                  <a:gd name="connsiteY2" fmla="*/ 28575 h 597596"/>
                  <a:gd name="connsiteX3" fmla="*/ 1746076 w 1888951"/>
                  <a:gd name="connsiteY3" fmla="*/ 9525 h 597596"/>
                  <a:gd name="connsiteX4" fmla="*/ 1698451 w 1888951"/>
                  <a:gd name="connsiteY4" fmla="*/ 0 h 597596"/>
                  <a:gd name="connsiteX5" fmla="*/ 1698451 w 1888951"/>
                  <a:gd name="connsiteY5" fmla="*/ 0 h 597596"/>
                  <a:gd name="connsiteX6" fmla="*/ 1688926 w 1888951"/>
                  <a:gd name="connsiteY6" fmla="*/ 285750 h 597596"/>
                  <a:gd name="connsiteX7" fmla="*/ 1669876 w 1888951"/>
                  <a:gd name="connsiteY7" fmla="*/ 205114 h 597596"/>
                  <a:gd name="connsiteX8" fmla="*/ 1660351 w 1888951"/>
                  <a:gd name="connsiteY8" fmla="*/ 400050 h 597596"/>
                  <a:gd name="connsiteX9" fmla="*/ 1688926 w 1888951"/>
                  <a:gd name="connsiteY9" fmla="*/ 514350 h 597596"/>
                  <a:gd name="connsiteX10" fmla="*/ 1717501 w 1888951"/>
                  <a:gd name="connsiteY10" fmla="*/ 552450 h 597596"/>
                  <a:gd name="connsiteX11" fmla="*/ 1717501 w 1888951"/>
                  <a:gd name="connsiteY11" fmla="*/ 552450 h 597596"/>
                  <a:gd name="connsiteX12" fmla="*/ 1717501 w 1888951"/>
                  <a:gd name="connsiteY12" fmla="*/ 552450 h 597596"/>
                  <a:gd name="connsiteX13" fmla="*/ 1479376 w 1888951"/>
                  <a:gd name="connsiteY13" fmla="*/ 523875 h 597596"/>
                  <a:gd name="connsiteX14" fmla="*/ 1284962 w 1888951"/>
                  <a:gd name="connsiteY14" fmla="*/ 539924 h 597596"/>
                  <a:gd name="connsiteX15" fmla="*/ 926926 w 1888951"/>
                  <a:gd name="connsiteY15" fmla="*/ 597596 h 597596"/>
                  <a:gd name="connsiteX16" fmla="*/ 637653 w 1888951"/>
                  <a:gd name="connsiteY16" fmla="*/ 508869 h 597596"/>
                  <a:gd name="connsiteX17" fmla="*/ 0 w 1888951"/>
                  <a:gd name="connsiteY17" fmla="*/ 515393 h 597596"/>
                  <a:gd name="connsiteX0" fmla="*/ 1888951 w 1888951"/>
                  <a:gd name="connsiteY0" fmla="*/ 38100 h 597596"/>
                  <a:gd name="connsiteX1" fmla="*/ 1888951 w 1888951"/>
                  <a:gd name="connsiteY1" fmla="*/ 38100 h 597596"/>
                  <a:gd name="connsiteX2" fmla="*/ 1803226 w 1888951"/>
                  <a:gd name="connsiteY2" fmla="*/ 28575 h 597596"/>
                  <a:gd name="connsiteX3" fmla="*/ 1746076 w 1888951"/>
                  <a:gd name="connsiteY3" fmla="*/ 9525 h 597596"/>
                  <a:gd name="connsiteX4" fmla="*/ 1698451 w 1888951"/>
                  <a:gd name="connsiteY4" fmla="*/ 0 h 597596"/>
                  <a:gd name="connsiteX5" fmla="*/ 1698451 w 1888951"/>
                  <a:gd name="connsiteY5" fmla="*/ 0 h 597596"/>
                  <a:gd name="connsiteX6" fmla="*/ 1688926 w 1888951"/>
                  <a:gd name="connsiteY6" fmla="*/ 285750 h 597596"/>
                  <a:gd name="connsiteX7" fmla="*/ 1669876 w 1888951"/>
                  <a:gd name="connsiteY7" fmla="*/ 205114 h 597596"/>
                  <a:gd name="connsiteX8" fmla="*/ 1660351 w 1888951"/>
                  <a:gd name="connsiteY8" fmla="*/ 400050 h 597596"/>
                  <a:gd name="connsiteX9" fmla="*/ 1688926 w 1888951"/>
                  <a:gd name="connsiteY9" fmla="*/ 514350 h 597596"/>
                  <a:gd name="connsiteX10" fmla="*/ 1717501 w 1888951"/>
                  <a:gd name="connsiteY10" fmla="*/ 552450 h 597596"/>
                  <a:gd name="connsiteX11" fmla="*/ 1717501 w 1888951"/>
                  <a:gd name="connsiteY11" fmla="*/ 552450 h 597596"/>
                  <a:gd name="connsiteX12" fmla="*/ 1479376 w 1888951"/>
                  <a:gd name="connsiteY12" fmla="*/ 523875 h 597596"/>
                  <a:gd name="connsiteX13" fmla="*/ 1284962 w 1888951"/>
                  <a:gd name="connsiteY13" fmla="*/ 539924 h 597596"/>
                  <a:gd name="connsiteX14" fmla="*/ 926926 w 1888951"/>
                  <a:gd name="connsiteY14" fmla="*/ 597596 h 597596"/>
                  <a:gd name="connsiteX15" fmla="*/ 637653 w 1888951"/>
                  <a:gd name="connsiteY15" fmla="*/ 508869 h 597596"/>
                  <a:gd name="connsiteX16" fmla="*/ 0 w 1888951"/>
                  <a:gd name="connsiteY16" fmla="*/ 515393 h 597596"/>
                  <a:gd name="connsiteX0" fmla="*/ 1888951 w 1888951"/>
                  <a:gd name="connsiteY0" fmla="*/ 38100 h 597596"/>
                  <a:gd name="connsiteX1" fmla="*/ 1888951 w 1888951"/>
                  <a:gd name="connsiteY1" fmla="*/ 38100 h 597596"/>
                  <a:gd name="connsiteX2" fmla="*/ 1803226 w 1888951"/>
                  <a:gd name="connsiteY2" fmla="*/ 28575 h 597596"/>
                  <a:gd name="connsiteX3" fmla="*/ 1746076 w 1888951"/>
                  <a:gd name="connsiteY3" fmla="*/ 9525 h 597596"/>
                  <a:gd name="connsiteX4" fmla="*/ 1698451 w 1888951"/>
                  <a:gd name="connsiteY4" fmla="*/ 0 h 597596"/>
                  <a:gd name="connsiteX5" fmla="*/ 1698451 w 1888951"/>
                  <a:gd name="connsiteY5" fmla="*/ 0 h 597596"/>
                  <a:gd name="connsiteX6" fmla="*/ 1688926 w 1888951"/>
                  <a:gd name="connsiteY6" fmla="*/ 285750 h 597596"/>
                  <a:gd name="connsiteX7" fmla="*/ 1669876 w 1888951"/>
                  <a:gd name="connsiteY7" fmla="*/ 205114 h 597596"/>
                  <a:gd name="connsiteX8" fmla="*/ 1660351 w 1888951"/>
                  <a:gd name="connsiteY8" fmla="*/ 400050 h 597596"/>
                  <a:gd name="connsiteX9" fmla="*/ 1688926 w 1888951"/>
                  <a:gd name="connsiteY9" fmla="*/ 514350 h 597596"/>
                  <a:gd name="connsiteX10" fmla="*/ 1717501 w 1888951"/>
                  <a:gd name="connsiteY10" fmla="*/ 552450 h 597596"/>
                  <a:gd name="connsiteX11" fmla="*/ 1717501 w 1888951"/>
                  <a:gd name="connsiteY11" fmla="*/ 552450 h 597596"/>
                  <a:gd name="connsiteX12" fmla="*/ 1479376 w 1888951"/>
                  <a:gd name="connsiteY12" fmla="*/ 523875 h 597596"/>
                  <a:gd name="connsiteX13" fmla="*/ 1284962 w 1888951"/>
                  <a:gd name="connsiteY13" fmla="*/ 539924 h 597596"/>
                  <a:gd name="connsiteX14" fmla="*/ 926926 w 1888951"/>
                  <a:gd name="connsiteY14" fmla="*/ 597596 h 597596"/>
                  <a:gd name="connsiteX15" fmla="*/ 637653 w 1888951"/>
                  <a:gd name="connsiteY15" fmla="*/ 508869 h 597596"/>
                  <a:gd name="connsiteX16" fmla="*/ 0 w 1888951"/>
                  <a:gd name="connsiteY16" fmla="*/ 515393 h 597596"/>
                  <a:gd name="connsiteX0" fmla="*/ 1888951 w 1888951"/>
                  <a:gd name="connsiteY0" fmla="*/ 38100 h 597596"/>
                  <a:gd name="connsiteX1" fmla="*/ 1888951 w 1888951"/>
                  <a:gd name="connsiteY1" fmla="*/ 38100 h 597596"/>
                  <a:gd name="connsiteX2" fmla="*/ 1803226 w 1888951"/>
                  <a:gd name="connsiteY2" fmla="*/ 28575 h 597596"/>
                  <a:gd name="connsiteX3" fmla="*/ 1746076 w 1888951"/>
                  <a:gd name="connsiteY3" fmla="*/ 9525 h 597596"/>
                  <a:gd name="connsiteX4" fmla="*/ 1698451 w 1888951"/>
                  <a:gd name="connsiteY4" fmla="*/ 0 h 597596"/>
                  <a:gd name="connsiteX5" fmla="*/ 1698451 w 1888951"/>
                  <a:gd name="connsiteY5" fmla="*/ 0 h 597596"/>
                  <a:gd name="connsiteX6" fmla="*/ 1688926 w 1888951"/>
                  <a:gd name="connsiteY6" fmla="*/ 285750 h 597596"/>
                  <a:gd name="connsiteX7" fmla="*/ 1669876 w 1888951"/>
                  <a:gd name="connsiteY7" fmla="*/ 205114 h 597596"/>
                  <a:gd name="connsiteX8" fmla="*/ 1660351 w 1888951"/>
                  <a:gd name="connsiteY8" fmla="*/ 400050 h 597596"/>
                  <a:gd name="connsiteX9" fmla="*/ 1688926 w 1888951"/>
                  <a:gd name="connsiteY9" fmla="*/ 514350 h 597596"/>
                  <a:gd name="connsiteX10" fmla="*/ 1717501 w 1888951"/>
                  <a:gd name="connsiteY10" fmla="*/ 552450 h 597596"/>
                  <a:gd name="connsiteX11" fmla="*/ 1479376 w 1888951"/>
                  <a:gd name="connsiteY11" fmla="*/ 523875 h 597596"/>
                  <a:gd name="connsiteX12" fmla="*/ 1284962 w 1888951"/>
                  <a:gd name="connsiteY12" fmla="*/ 539924 h 597596"/>
                  <a:gd name="connsiteX13" fmla="*/ 926926 w 1888951"/>
                  <a:gd name="connsiteY13" fmla="*/ 597596 h 597596"/>
                  <a:gd name="connsiteX14" fmla="*/ 637653 w 1888951"/>
                  <a:gd name="connsiteY14" fmla="*/ 508869 h 597596"/>
                  <a:gd name="connsiteX15" fmla="*/ 0 w 1888951"/>
                  <a:gd name="connsiteY15" fmla="*/ 515393 h 597596"/>
                  <a:gd name="connsiteX0" fmla="*/ 1888951 w 1888951"/>
                  <a:gd name="connsiteY0" fmla="*/ 38100 h 597596"/>
                  <a:gd name="connsiteX1" fmla="*/ 1888951 w 1888951"/>
                  <a:gd name="connsiteY1" fmla="*/ 38100 h 597596"/>
                  <a:gd name="connsiteX2" fmla="*/ 1803226 w 1888951"/>
                  <a:gd name="connsiteY2" fmla="*/ 28575 h 597596"/>
                  <a:gd name="connsiteX3" fmla="*/ 1746076 w 1888951"/>
                  <a:gd name="connsiteY3" fmla="*/ 9525 h 597596"/>
                  <a:gd name="connsiteX4" fmla="*/ 1698451 w 1888951"/>
                  <a:gd name="connsiteY4" fmla="*/ 0 h 597596"/>
                  <a:gd name="connsiteX5" fmla="*/ 1698451 w 1888951"/>
                  <a:gd name="connsiteY5" fmla="*/ 0 h 597596"/>
                  <a:gd name="connsiteX6" fmla="*/ 1688926 w 1888951"/>
                  <a:gd name="connsiteY6" fmla="*/ 285750 h 597596"/>
                  <a:gd name="connsiteX7" fmla="*/ 1669876 w 1888951"/>
                  <a:gd name="connsiteY7" fmla="*/ 205114 h 597596"/>
                  <a:gd name="connsiteX8" fmla="*/ 1660351 w 1888951"/>
                  <a:gd name="connsiteY8" fmla="*/ 400050 h 597596"/>
                  <a:gd name="connsiteX9" fmla="*/ 1688926 w 1888951"/>
                  <a:gd name="connsiteY9" fmla="*/ 514350 h 597596"/>
                  <a:gd name="connsiteX10" fmla="*/ 1617293 w 1888951"/>
                  <a:gd name="connsiteY10" fmla="*/ 564976 h 597596"/>
                  <a:gd name="connsiteX11" fmla="*/ 1479376 w 1888951"/>
                  <a:gd name="connsiteY11" fmla="*/ 523875 h 597596"/>
                  <a:gd name="connsiteX12" fmla="*/ 1284962 w 1888951"/>
                  <a:gd name="connsiteY12" fmla="*/ 539924 h 597596"/>
                  <a:gd name="connsiteX13" fmla="*/ 926926 w 1888951"/>
                  <a:gd name="connsiteY13" fmla="*/ 597596 h 597596"/>
                  <a:gd name="connsiteX14" fmla="*/ 637653 w 1888951"/>
                  <a:gd name="connsiteY14" fmla="*/ 508869 h 597596"/>
                  <a:gd name="connsiteX15" fmla="*/ 0 w 1888951"/>
                  <a:gd name="connsiteY15" fmla="*/ 515393 h 597596"/>
                  <a:gd name="connsiteX0" fmla="*/ 1888951 w 1888951"/>
                  <a:gd name="connsiteY0" fmla="*/ 38100 h 597596"/>
                  <a:gd name="connsiteX1" fmla="*/ 1888951 w 1888951"/>
                  <a:gd name="connsiteY1" fmla="*/ 38100 h 597596"/>
                  <a:gd name="connsiteX2" fmla="*/ 1803226 w 1888951"/>
                  <a:gd name="connsiteY2" fmla="*/ 28575 h 597596"/>
                  <a:gd name="connsiteX3" fmla="*/ 1746076 w 1888951"/>
                  <a:gd name="connsiteY3" fmla="*/ 9525 h 597596"/>
                  <a:gd name="connsiteX4" fmla="*/ 1698451 w 1888951"/>
                  <a:gd name="connsiteY4" fmla="*/ 0 h 597596"/>
                  <a:gd name="connsiteX5" fmla="*/ 1698451 w 1888951"/>
                  <a:gd name="connsiteY5" fmla="*/ 0 h 597596"/>
                  <a:gd name="connsiteX6" fmla="*/ 1688926 w 1888951"/>
                  <a:gd name="connsiteY6" fmla="*/ 285750 h 597596"/>
                  <a:gd name="connsiteX7" fmla="*/ 1669876 w 1888951"/>
                  <a:gd name="connsiteY7" fmla="*/ 205114 h 597596"/>
                  <a:gd name="connsiteX8" fmla="*/ 1660351 w 1888951"/>
                  <a:gd name="connsiteY8" fmla="*/ 400050 h 597596"/>
                  <a:gd name="connsiteX9" fmla="*/ 1688926 w 1888951"/>
                  <a:gd name="connsiteY9" fmla="*/ 514350 h 597596"/>
                  <a:gd name="connsiteX10" fmla="*/ 1617293 w 1888951"/>
                  <a:gd name="connsiteY10" fmla="*/ 564976 h 597596"/>
                  <a:gd name="connsiteX11" fmla="*/ 1479376 w 1888951"/>
                  <a:gd name="connsiteY11" fmla="*/ 523875 h 597596"/>
                  <a:gd name="connsiteX12" fmla="*/ 1284962 w 1888951"/>
                  <a:gd name="connsiteY12" fmla="*/ 539924 h 597596"/>
                  <a:gd name="connsiteX13" fmla="*/ 926926 w 1888951"/>
                  <a:gd name="connsiteY13" fmla="*/ 597596 h 597596"/>
                  <a:gd name="connsiteX14" fmla="*/ 637653 w 1888951"/>
                  <a:gd name="connsiteY14" fmla="*/ 508869 h 597596"/>
                  <a:gd name="connsiteX15" fmla="*/ 0 w 1888951"/>
                  <a:gd name="connsiteY15" fmla="*/ 515393 h 597596"/>
                  <a:gd name="connsiteX0" fmla="*/ 1888951 w 1888951"/>
                  <a:gd name="connsiteY0" fmla="*/ 38100 h 597596"/>
                  <a:gd name="connsiteX1" fmla="*/ 1888951 w 1888951"/>
                  <a:gd name="connsiteY1" fmla="*/ 38100 h 597596"/>
                  <a:gd name="connsiteX2" fmla="*/ 1803226 w 1888951"/>
                  <a:gd name="connsiteY2" fmla="*/ 28575 h 597596"/>
                  <a:gd name="connsiteX3" fmla="*/ 1746076 w 1888951"/>
                  <a:gd name="connsiteY3" fmla="*/ 9525 h 597596"/>
                  <a:gd name="connsiteX4" fmla="*/ 1698451 w 1888951"/>
                  <a:gd name="connsiteY4" fmla="*/ 0 h 597596"/>
                  <a:gd name="connsiteX5" fmla="*/ 1698451 w 1888951"/>
                  <a:gd name="connsiteY5" fmla="*/ 0 h 597596"/>
                  <a:gd name="connsiteX6" fmla="*/ 1688926 w 1888951"/>
                  <a:gd name="connsiteY6" fmla="*/ 285750 h 597596"/>
                  <a:gd name="connsiteX7" fmla="*/ 1669876 w 1888951"/>
                  <a:gd name="connsiteY7" fmla="*/ 205114 h 597596"/>
                  <a:gd name="connsiteX8" fmla="*/ 1660351 w 1888951"/>
                  <a:gd name="connsiteY8" fmla="*/ 400050 h 597596"/>
                  <a:gd name="connsiteX9" fmla="*/ 1688926 w 1888951"/>
                  <a:gd name="connsiteY9" fmla="*/ 514350 h 597596"/>
                  <a:gd name="connsiteX10" fmla="*/ 1479376 w 1888951"/>
                  <a:gd name="connsiteY10" fmla="*/ 523875 h 597596"/>
                  <a:gd name="connsiteX11" fmla="*/ 1284962 w 1888951"/>
                  <a:gd name="connsiteY11" fmla="*/ 539924 h 597596"/>
                  <a:gd name="connsiteX12" fmla="*/ 926926 w 1888951"/>
                  <a:gd name="connsiteY12" fmla="*/ 597596 h 597596"/>
                  <a:gd name="connsiteX13" fmla="*/ 637653 w 1888951"/>
                  <a:gd name="connsiteY13" fmla="*/ 508869 h 597596"/>
                  <a:gd name="connsiteX14" fmla="*/ 0 w 1888951"/>
                  <a:gd name="connsiteY14" fmla="*/ 515393 h 597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88951" h="597596">
                    <a:moveTo>
                      <a:pt x="1888951" y="38100"/>
                    </a:moveTo>
                    <a:lnTo>
                      <a:pt x="1888951" y="38100"/>
                    </a:lnTo>
                    <a:cubicBezTo>
                      <a:pt x="1860376" y="34925"/>
                      <a:pt x="1831419" y="34214"/>
                      <a:pt x="1803226" y="28575"/>
                    </a:cubicBezTo>
                    <a:cubicBezTo>
                      <a:pt x="1783535" y="24637"/>
                      <a:pt x="1765767" y="13463"/>
                      <a:pt x="1746076" y="9525"/>
                    </a:cubicBezTo>
                    <a:lnTo>
                      <a:pt x="1698451" y="0"/>
                    </a:lnTo>
                    <a:lnTo>
                      <a:pt x="1698451" y="0"/>
                    </a:lnTo>
                    <a:cubicBezTo>
                      <a:pt x="1695276" y="95250"/>
                      <a:pt x="1693689" y="251564"/>
                      <a:pt x="1688926" y="285750"/>
                    </a:cubicBezTo>
                    <a:cubicBezTo>
                      <a:pt x="1684164" y="319936"/>
                      <a:pt x="1673177" y="185307"/>
                      <a:pt x="1669876" y="205114"/>
                    </a:cubicBezTo>
                    <a:lnTo>
                      <a:pt x="1660351" y="400050"/>
                    </a:lnTo>
                    <a:cubicBezTo>
                      <a:pt x="1662592" y="413494"/>
                      <a:pt x="1719088" y="493713"/>
                      <a:pt x="1688926" y="514350"/>
                    </a:cubicBezTo>
                    <a:cubicBezTo>
                      <a:pt x="1658764" y="534987"/>
                      <a:pt x="1546703" y="519613"/>
                      <a:pt x="1479376" y="523875"/>
                    </a:cubicBezTo>
                    <a:cubicBezTo>
                      <a:pt x="1412049" y="528137"/>
                      <a:pt x="1377037" y="527637"/>
                      <a:pt x="1284962" y="539924"/>
                    </a:cubicBezTo>
                    <a:lnTo>
                      <a:pt x="926926" y="597596"/>
                    </a:lnTo>
                    <a:lnTo>
                      <a:pt x="637653" y="508869"/>
                    </a:lnTo>
                    <a:lnTo>
                      <a:pt x="0" y="515393"/>
                    </a:lnTo>
                  </a:path>
                </a:pathLst>
              </a:custGeom>
              <a:noFill/>
              <a:ln w="508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cxnSp>
          <p:nvCxnSpPr>
            <p:cNvPr id="11" name="Elbow Connector 10"/>
            <p:cNvCxnSpPr/>
            <p:nvPr/>
          </p:nvCxnSpPr>
          <p:spPr>
            <a:xfrm rot="5400000">
              <a:off x="7962265" y="1904365"/>
              <a:ext cx="1270" cy="12700"/>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5902990" y="5351239"/>
              <a:ext cx="414519" cy="384622"/>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0" name="Oval 49"/>
            <p:cNvSpPr/>
            <p:nvPr/>
          </p:nvSpPr>
          <p:spPr>
            <a:xfrm>
              <a:off x="4726872" y="2870803"/>
              <a:ext cx="342900" cy="328295"/>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8" name="Oval 47"/>
            <p:cNvSpPr/>
            <p:nvPr/>
          </p:nvSpPr>
          <p:spPr>
            <a:xfrm>
              <a:off x="6937375" y="1826794"/>
              <a:ext cx="342900" cy="328295"/>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4" name="TextBox 53"/>
            <p:cNvSpPr txBox="1"/>
            <p:nvPr/>
          </p:nvSpPr>
          <p:spPr>
            <a:xfrm>
              <a:off x="4781575" y="2885484"/>
              <a:ext cx="185737" cy="321883"/>
            </a:xfrm>
            <a:prstGeom prst="rect">
              <a:avLst/>
            </a:prstGeom>
            <a:solidFill>
              <a:schemeClr val="accent2">
                <a:lumMod val="60000"/>
                <a:lumOff val="40000"/>
              </a:schemeClr>
            </a:solidFill>
          </p:spPr>
          <p:txBody>
            <a:bodyPr wrap="square" rtlCol="0">
              <a:spAutoFit/>
            </a:bodyPr>
            <a:lstStyle/>
            <a:p>
              <a:r>
                <a:rPr lang="en-US" sz="900" b="1" dirty="0">
                  <a:latin typeface="Arial Narrow" panose="020B0606020202030204" pitchFamily="34" charset="0"/>
                </a:rPr>
                <a:t>1</a:t>
              </a:r>
            </a:p>
          </p:txBody>
        </p:sp>
        <p:sp>
          <p:nvSpPr>
            <p:cNvPr id="51" name="Oval 50"/>
            <p:cNvSpPr/>
            <p:nvPr/>
          </p:nvSpPr>
          <p:spPr>
            <a:xfrm>
              <a:off x="7400925" y="3064437"/>
              <a:ext cx="342900" cy="328295"/>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5" name="TextBox 54"/>
            <p:cNvSpPr txBox="1"/>
            <p:nvPr/>
          </p:nvSpPr>
          <p:spPr>
            <a:xfrm>
              <a:off x="7456884" y="3100389"/>
              <a:ext cx="185737" cy="321883"/>
            </a:xfrm>
            <a:prstGeom prst="rect">
              <a:avLst/>
            </a:prstGeom>
            <a:solidFill>
              <a:schemeClr val="accent2">
                <a:lumMod val="60000"/>
                <a:lumOff val="40000"/>
              </a:schemeClr>
            </a:solidFill>
          </p:spPr>
          <p:txBody>
            <a:bodyPr wrap="square" rtlCol="0">
              <a:spAutoFit/>
            </a:bodyPr>
            <a:lstStyle/>
            <a:p>
              <a:r>
                <a:rPr lang="en-US" sz="900" b="1" dirty="0">
                  <a:latin typeface="Arial Narrow" panose="020B0606020202030204" pitchFamily="34" charset="0"/>
                </a:rPr>
                <a:t>2</a:t>
              </a:r>
            </a:p>
          </p:txBody>
        </p:sp>
        <p:sp>
          <p:nvSpPr>
            <p:cNvPr id="53" name="TextBox 52"/>
            <p:cNvSpPr txBox="1"/>
            <p:nvPr/>
          </p:nvSpPr>
          <p:spPr>
            <a:xfrm>
              <a:off x="6982617" y="1848780"/>
              <a:ext cx="185737" cy="321883"/>
            </a:xfrm>
            <a:prstGeom prst="rect">
              <a:avLst/>
            </a:prstGeom>
            <a:solidFill>
              <a:schemeClr val="accent2">
                <a:lumMod val="60000"/>
                <a:lumOff val="40000"/>
              </a:schemeClr>
            </a:solidFill>
          </p:spPr>
          <p:txBody>
            <a:bodyPr wrap="square" rtlCol="0">
              <a:spAutoFit/>
            </a:bodyPr>
            <a:lstStyle/>
            <a:p>
              <a:r>
                <a:rPr lang="en-US" sz="900" b="1" dirty="0">
                  <a:latin typeface="Arial Narrow" panose="020B0606020202030204" pitchFamily="34" charset="0"/>
                </a:rPr>
                <a:t>1</a:t>
              </a:r>
            </a:p>
          </p:txBody>
        </p:sp>
        <p:sp>
          <p:nvSpPr>
            <p:cNvPr id="57" name="TextBox 56"/>
            <p:cNvSpPr txBox="1"/>
            <p:nvPr/>
          </p:nvSpPr>
          <p:spPr>
            <a:xfrm>
              <a:off x="5952868" y="5411336"/>
              <a:ext cx="224531" cy="321883"/>
            </a:xfrm>
            <a:prstGeom prst="rect">
              <a:avLst/>
            </a:prstGeom>
            <a:solidFill>
              <a:schemeClr val="accent2">
                <a:lumMod val="60000"/>
                <a:lumOff val="40000"/>
              </a:schemeClr>
            </a:solidFill>
          </p:spPr>
          <p:txBody>
            <a:bodyPr wrap="square" rtlCol="0">
              <a:spAutoFit/>
            </a:bodyPr>
            <a:lstStyle/>
            <a:p>
              <a:r>
                <a:rPr lang="en-US" sz="900" b="1" dirty="0">
                  <a:latin typeface="Arial Narrow" panose="020B0606020202030204" pitchFamily="34" charset="0"/>
                </a:rPr>
                <a:t>3</a:t>
              </a:r>
            </a:p>
          </p:txBody>
        </p:sp>
      </p:grpSp>
    </p:spTree>
    <p:extLst>
      <p:ext uri="{BB962C8B-B14F-4D97-AF65-F5344CB8AC3E}">
        <p14:creationId xmlns:p14="http://schemas.microsoft.com/office/powerpoint/2010/main" val="28604813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800" y="228600"/>
            <a:ext cx="7772400" cy="713232"/>
          </a:xfrm>
        </p:spPr>
        <p:txBody>
          <a:bodyPr>
            <a:noAutofit/>
          </a:bodyPr>
          <a:lstStyle/>
          <a:p>
            <a:pPr algn="ctr"/>
            <a:r>
              <a:rPr lang="en-US" sz="3200" b="1" dirty="0">
                <a:latin typeface="Arial Narrow" panose="020B0606020202030204" pitchFamily="34" charset="0"/>
                <a:cs typeface="Arial" panose="020B0604020202020204" pitchFamily="34" charset="0"/>
              </a:rPr>
              <a:t>Step 2: Marking Enclosed Blocks</a:t>
            </a:r>
          </a:p>
        </p:txBody>
      </p:sp>
      <p:sp>
        <p:nvSpPr>
          <p:cNvPr id="2" name="Slide Number Placeholder 1"/>
          <p:cNvSpPr>
            <a:spLocks noGrp="1"/>
          </p:cNvSpPr>
          <p:nvPr>
            <p:ph type="sldNum" sz="quarter" idx="12"/>
          </p:nvPr>
        </p:nvSpPr>
        <p:spPr/>
        <p:txBody>
          <a:bodyPr/>
          <a:lstStyle/>
          <a:p>
            <a:fld id="{5D97D531-7765-4B5F-B3CC-92E792B4793C}" type="slidenum">
              <a:rPr lang="en-US" smtClean="0">
                <a:solidFill>
                  <a:schemeClr val="tx1"/>
                </a:solidFill>
                <a:latin typeface="Arial Narrow" panose="020B0606020202030204" pitchFamily="34" charset="0"/>
              </a:rPr>
              <a:t>8</a:t>
            </a:fld>
            <a:endParaRPr lang="en-US" dirty="0">
              <a:solidFill>
                <a:schemeClr val="tx1"/>
              </a:solidFill>
              <a:latin typeface="Arial Narrow" panose="020B0606020202030204" pitchFamily="34" charset="0"/>
            </a:endParaRPr>
          </a:p>
        </p:txBody>
      </p:sp>
      <p:cxnSp>
        <p:nvCxnSpPr>
          <p:cNvPr id="5" name="Curved Connector 4"/>
          <p:cNvCxnSpPr/>
          <p:nvPr/>
        </p:nvCxnSpPr>
        <p:spPr>
          <a:xfrm rot="5400000">
            <a:off x="3749537" y="3145737"/>
            <a:ext cx="37272" cy="22363"/>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9" name="Curved Connector 8"/>
          <p:cNvCxnSpPr/>
          <p:nvPr/>
        </p:nvCxnSpPr>
        <p:spPr>
          <a:xfrm rot="10800000" flipV="1">
            <a:off x="3676650" y="2590800"/>
            <a:ext cx="15240" cy="3810"/>
          </a:xfrm>
          <a:prstGeom prst="curvedConnector3">
            <a:avLst/>
          </a:prstGeom>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9670" y="4099592"/>
            <a:ext cx="749120" cy="741751"/>
          </a:xfrm>
          <a:prstGeom prst="rect">
            <a:avLst/>
          </a:prstGeom>
        </p:spPr>
      </p:pic>
      <p:pic>
        <p:nvPicPr>
          <p:cNvPr id="8" name="Picture 7" descr="Second map this slide. Three enclosed blocks outlined."/>
          <p:cNvPicPr>
            <a:picLocks noChangeAspect="1"/>
          </p:cNvPicPr>
          <p:nvPr/>
        </p:nvPicPr>
        <p:blipFill>
          <a:blip r:embed="rId4"/>
          <a:stretch>
            <a:fillRect/>
          </a:stretch>
        </p:blipFill>
        <p:spPr>
          <a:xfrm rot="16200000">
            <a:off x="2574460" y="1097280"/>
            <a:ext cx="3995081" cy="4442001"/>
          </a:xfrm>
          <a:prstGeom prst="rect">
            <a:avLst/>
          </a:prstGeom>
        </p:spPr>
      </p:pic>
    </p:spTree>
    <p:extLst>
      <p:ext uri="{BB962C8B-B14F-4D97-AF65-F5344CB8AC3E}">
        <p14:creationId xmlns:p14="http://schemas.microsoft.com/office/powerpoint/2010/main" val="25656147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85800" y="228600"/>
            <a:ext cx="7772400" cy="713232"/>
          </a:xfrm>
        </p:spPr>
        <p:txBody>
          <a:bodyPr>
            <a:normAutofit/>
          </a:bodyPr>
          <a:lstStyle/>
          <a:p>
            <a:pPr algn="ctr"/>
            <a:r>
              <a:rPr lang="en-US" sz="3200" b="1" dirty="0">
                <a:latin typeface="Arial Narrow" panose="020B0606020202030204" pitchFamily="34" charset="0"/>
                <a:cs typeface="Arial" panose="020B0604020202020204" pitchFamily="34" charset="0"/>
              </a:rPr>
              <a:t>Step 2: Marking Enclosed Blocks</a:t>
            </a:r>
          </a:p>
        </p:txBody>
      </p:sp>
      <p:sp>
        <p:nvSpPr>
          <p:cNvPr id="2" name="Slide Number Placeholder 1"/>
          <p:cNvSpPr>
            <a:spLocks noGrp="1"/>
          </p:cNvSpPr>
          <p:nvPr>
            <p:ph type="sldNum" sz="quarter" idx="12"/>
          </p:nvPr>
        </p:nvSpPr>
        <p:spPr/>
        <p:txBody>
          <a:bodyPr/>
          <a:lstStyle/>
          <a:p>
            <a:fld id="{5D97D531-7765-4B5F-B3CC-92E792B4793C}" type="slidenum">
              <a:rPr lang="en-US" smtClean="0">
                <a:solidFill>
                  <a:schemeClr val="tx1"/>
                </a:solidFill>
                <a:latin typeface="Arial Narrow" panose="020B0606020202030204" pitchFamily="34" charset="0"/>
              </a:rPr>
              <a:t>9</a:t>
            </a:fld>
            <a:endParaRPr lang="en-US" dirty="0">
              <a:solidFill>
                <a:schemeClr val="tx1"/>
              </a:solidFill>
              <a:latin typeface="Arial Narrow" panose="020B0606020202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5396" y="4231569"/>
            <a:ext cx="749120" cy="741751"/>
          </a:xfrm>
          <a:prstGeom prst="rect">
            <a:avLst/>
          </a:prstGeom>
        </p:spPr>
      </p:pic>
      <p:pic>
        <p:nvPicPr>
          <p:cNvPr id="6" name="Picture 5" descr="All enclosed blocks on the master control map are outlined."/>
          <p:cNvPicPr>
            <a:picLocks noChangeAspect="1"/>
          </p:cNvPicPr>
          <p:nvPr/>
        </p:nvPicPr>
        <p:blipFill>
          <a:blip r:embed="rId4"/>
          <a:stretch>
            <a:fillRect/>
          </a:stretch>
        </p:blipFill>
        <p:spPr>
          <a:xfrm rot="16200000">
            <a:off x="2574036" y="1097280"/>
            <a:ext cx="3995928" cy="4285488"/>
          </a:xfrm>
          <a:prstGeom prst="rect">
            <a:avLst/>
          </a:prstGeom>
        </p:spPr>
      </p:pic>
    </p:spTree>
    <p:extLst>
      <p:ext uri="{BB962C8B-B14F-4D97-AF65-F5344CB8AC3E}">
        <p14:creationId xmlns:p14="http://schemas.microsoft.com/office/powerpoint/2010/main" val="32158360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14040</TotalTime>
  <Words>3581</Words>
  <Application>Microsoft Office PowerPoint</Application>
  <PresentationFormat>On-screen Show (4:3)</PresentationFormat>
  <Paragraphs>329</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Arial Narrow</vt:lpstr>
      <vt:lpstr>Calibri</vt:lpstr>
      <vt:lpstr>Calibri Light</vt:lpstr>
      <vt:lpstr>Courier New</vt:lpstr>
      <vt:lpstr>Office Theme</vt:lpstr>
      <vt:lpstr>PowerPoint Presentation</vt:lpstr>
      <vt:lpstr>PowerPoint Presentation</vt:lpstr>
      <vt:lpstr>Maps</vt:lpstr>
      <vt:lpstr>Preparation of the Master Control Map</vt:lpstr>
      <vt:lpstr>Preparation of the Master Control Map</vt:lpstr>
      <vt:lpstr>Master Control Map</vt:lpstr>
      <vt:lpstr>Step 1: Marking Census Boundary and  Supervisor Areas</vt:lpstr>
      <vt:lpstr>Step 2: Marking Enclosed Blocks</vt:lpstr>
      <vt:lpstr>Step 2: Marking Enclosed Blocks</vt:lpstr>
      <vt:lpstr>Step 3: Marking Unenclosed Blocks</vt:lpstr>
      <vt:lpstr>Step 3: Marking Unenclosed Blocks</vt:lpstr>
      <vt:lpstr>Numbering Blocks on a Master Control Map</vt:lpstr>
      <vt:lpstr>Master Control Map</vt:lpstr>
      <vt:lpstr>Supervisor Maps</vt:lpstr>
      <vt:lpstr>Supervisor Maps</vt:lpstr>
      <vt:lpstr>Enumerator Maps</vt:lpstr>
      <vt:lpstr>Enumerator Maps</vt:lpstr>
      <vt:lpstr>Summary</vt:lpstr>
    </vt:vector>
  </TitlesOfParts>
  <Company>Enterprise Services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Census Mapping Training</dc:title>
  <dc:creator>OFM - Forecasting and Research</dc:creator>
  <cp:lastModifiedBy>Hughes, Rachel (OFM)</cp:lastModifiedBy>
  <cp:revision>443</cp:revision>
  <cp:lastPrinted>2016-11-21T23:29:22Z</cp:lastPrinted>
  <dcterms:created xsi:type="dcterms:W3CDTF">2016-02-18T00:11:24Z</dcterms:created>
  <dcterms:modified xsi:type="dcterms:W3CDTF">2017-01-23T17:00:29Z</dcterms:modified>
</cp:coreProperties>
</file>