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25.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26.xml" ContentType="application/vnd.openxmlformats-officedocument.presentationml.tags+xml"/>
  <Override PartName="/ppt/notesSlides/notesSlide64.xml" ContentType="application/vnd.openxmlformats-officedocument.presentationml.notesSlide+xml"/>
  <Override PartName="/ppt/tags/tag27.xml" ContentType="application/vnd.openxmlformats-officedocument.presentationml.tags+xml"/>
  <Override PartName="/ppt/notesSlides/notesSlide65.xml" ContentType="application/vnd.openxmlformats-officedocument.presentationml.notesSlide+xml"/>
  <Override PartName="/ppt/tags/tag28.xml" ContentType="application/vnd.openxmlformats-officedocument.presentationml.tags+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8"/>
  </p:notesMasterIdLst>
  <p:sldIdLst>
    <p:sldId id="258" r:id="rId2"/>
    <p:sldId id="307" r:id="rId3"/>
    <p:sldId id="260" r:id="rId4"/>
    <p:sldId id="261" r:id="rId5"/>
    <p:sldId id="311" r:id="rId6"/>
    <p:sldId id="264" r:id="rId7"/>
    <p:sldId id="267" r:id="rId8"/>
    <p:sldId id="269" r:id="rId9"/>
    <p:sldId id="277" r:id="rId10"/>
    <p:sldId id="378" r:id="rId11"/>
    <p:sldId id="281" r:id="rId12"/>
    <p:sldId id="284" r:id="rId13"/>
    <p:sldId id="285" r:id="rId14"/>
    <p:sldId id="290" r:id="rId15"/>
    <p:sldId id="289" r:id="rId16"/>
    <p:sldId id="377" r:id="rId17"/>
    <p:sldId id="316" r:id="rId18"/>
    <p:sldId id="317" r:id="rId19"/>
    <p:sldId id="318" r:id="rId20"/>
    <p:sldId id="319" r:id="rId21"/>
    <p:sldId id="320" r:id="rId22"/>
    <p:sldId id="321" r:id="rId23"/>
    <p:sldId id="322" r:id="rId24"/>
    <p:sldId id="323" r:id="rId25"/>
    <p:sldId id="324" r:id="rId26"/>
    <p:sldId id="325" r:id="rId27"/>
    <p:sldId id="326" r:id="rId28"/>
    <p:sldId id="330" r:id="rId29"/>
    <p:sldId id="331" r:id="rId30"/>
    <p:sldId id="332" r:id="rId31"/>
    <p:sldId id="333" r:id="rId32"/>
    <p:sldId id="334" r:id="rId33"/>
    <p:sldId id="335" r:id="rId34"/>
    <p:sldId id="379" r:id="rId35"/>
    <p:sldId id="336" r:id="rId36"/>
    <p:sldId id="337" r:id="rId37"/>
    <p:sldId id="338" r:id="rId38"/>
    <p:sldId id="339"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4" r:id="rId59"/>
    <p:sldId id="366" r:id="rId60"/>
    <p:sldId id="368" r:id="rId61"/>
    <p:sldId id="369" r:id="rId62"/>
    <p:sldId id="370" r:id="rId63"/>
    <p:sldId id="371" r:id="rId64"/>
    <p:sldId id="375" r:id="rId65"/>
    <p:sldId id="376" r:id="rId66"/>
    <p:sldId id="306" r:id="rId67"/>
  </p:sldIdLst>
  <p:sldSz cx="9144000" cy="6858000" type="screen4x3"/>
  <p:notesSz cx="7010400" cy="92964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dner, Erica (OFM)" initials="GE(" lastIdx="2" clrIdx="0">
    <p:extLst>
      <p:ext uri="{19B8F6BF-5375-455C-9EA6-DF929625EA0E}">
        <p15:presenceInfo xmlns:p15="http://schemas.microsoft.com/office/powerpoint/2012/main" userId="S-1-5-21-2226630325-536777373-1012264283-14898" providerId="AD"/>
      </p:ext>
    </p:extLst>
  </p:cmAuthor>
  <p:cmAuthor id="2" name="Gardner, Erica (OFM)" initials="GE( [2]" lastIdx="4" clrIdx="1">
    <p:extLst>
      <p:ext uri="{19B8F6BF-5375-455C-9EA6-DF929625EA0E}">
        <p15:presenceInfo xmlns:p15="http://schemas.microsoft.com/office/powerpoint/2012/main" userId="S-1-5-21-7878605-1524324583-447039492-53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34" autoAdjust="0"/>
    <p:restoredTop sz="61344" autoAdjust="0"/>
  </p:normalViewPr>
  <p:slideViewPr>
    <p:cSldViewPr snapToGrid="0">
      <p:cViewPr varScale="1">
        <p:scale>
          <a:sx n="45" d="100"/>
          <a:sy n="45" d="100"/>
        </p:scale>
        <p:origin x="21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36CA1E-50FC-4D25-8264-7E12359EB922}" type="datetimeFigureOut">
              <a:rPr lang="en-US" smtClean="0"/>
              <a:t>6/28/2017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C0AC90-D986-4A65-830C-C46446E95FBF}" type="slidenum">
              <a:rPr lang="en-US" smtClean="0"/>
              <a:t>‹#›</a:t>
            </a:fld>
            <a:endParaRPr lang="en-US" dirty="0"/>
          </a:p>
        </p:txBody>
      </p:sp>
    </p:spTree>
    <p:extLst>
      <p:ext uri="{BB962C8B-B14F-4D97-AF65-F5344CB8AC3E}">
        <p14:creationId xmlns:p14="http://schemas.microsoft.com/office/powerpoint/2010/main" val="410941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Arial" panose="020B0604020202020204" pitchFamily="34" charset="0"/>
                <a:cs typeface="Arial" panose="020B0604020202020204" pitchFamily="34" charset="0"/>
              </a:rPr>
              <a:t>Welcome to the Office of Financial Management</a:t>
            </a:r>
            <a:r>
              <a:rPr lang="en-US" sz="1200" b="1" i="1" baseline="0" dirty="0" smtClean="0">
                <a:latin typeface="Arial" panose="020B0604020202020204" pitchFamily="34" charset="0"/>
                <a:cs typeface="Arial" panose="020B0604020202020204" pitchFamily="34" charset="0"/>
              </a:rPr>
              <a:t> census worker training.  </a:t>
            </a:r>
            <a:endParaRPr lang="en-US" sz="1200" b="1" i="1" dirty="0" smtClean="0">
              <a:latin typeface="Arial" panose="020B0604020202020204" pitchFamily="34" charset="0"/>
              <a:cs typeface="Arial" panose="020B0604020202020204" pitchFamily="34" charset="0"/>
            </a:endParaRPr>
          </a:p>
          <a:p>
            <a:pPr>
              <a:lnSpc>
                <a:spcPct val="1000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Arial" panose="020B0604020202020204" pitchFamily="34" charset="0"/>
                <a:cs typeface="Arial" panose="020B0604020202020204" pitchFamily="34" charset="0"/>
              </a:rPr>
              <a:t>This</a:t>
            </a:r>
            <a:r>
              <a:rPr lang="en-US" baseline="0" dirty="0" smtClean="0">
                <a:latin typeface="Arial" panose="020B0604020202020204" pitchFamily="34" charset="0"/>
                <a:cs typeface="Arial" panose="020B0604020202020204" pitchFamily="34" charset="0"/>
              </a:rPr>
              <a:t> training is addressing a smaller census of about 50 housing units with no group quarters or other special circumstances. If your census is larger or has group quarters, special housing, large and/or gated apartment complexes you should refer to the training for larger censuses.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latin typeface="Arial" panose="020B0604020202020204" pitchFamily="34" charset="0"/>
                <a:cs typeface="Arial" panose="020B0604020202020204" pitchFamily="34" charset="0"/>
              </a:rPr>
              <a:t>Typically smaller censuses are conducted by one or two staff members. However, sometimes the city or town will hire one or two individuals to conduct a census. If you plan to hire staff you may want to review the Census Administrator Training for a larger census for some additional considerations regarding hiring.</a:t>
            </a:r>
            <a:endParaRPr lang="en-US" dirty="0" smtClean="0">
              <a:latin typeface="Arial" panose="020B0604020202020204" pitchFamily="34" charset="0"/>
              <a:cs typeface="Arial" panose="020B0604020202020204" pitchFamily="34" charset="0"/>
            </a:endParaRPr>
          </a:p>
          <a:p>
            <a:pPr>
              <a:lnSpc>
                <a:spcPct val="100000"/>
              </a:lnSpc>
            </a:pPr>
            <a:endParaRPr lang="en-US" strike="noStrike" baseline="0" dirty="0" smtClean="0">
              <a:latin typeface="Arial" panose="020B0604020202020204" pitchFamily="34" charset="0"/>
              <a:cs typeface="Arial" panose="020B0604020202020204" pitchFamily="34" charset="0"/>
            </a:endParaRPr>
          </a:p>
          <a:p>
            <a:pPr>
              <a:lnSpc>
                <a:spcPct val="100000"/>
              </a:lnSpc>
            </a:pPr>
            <a:r>
              <a:rPr lang="en-US" sz="1200" b="1" i="1" baseline="0" dirty="0" smtClean="0">
                <a:latin typeface="Arial" panose="020B0604020202020204" pitchFamily="34" charset="0"/>
                <a:cs typeface="Arial" panose="020B0604020202020204" pitchFamily="34" charset="0"/>
              </a:rPr>
              <a:t>During this training, our agency name is abbreviated OFM.</a:t>
            </a:r>
            <a:endParaRPr lang="en-US" strike="noStrike" baseline="0" dirty="0" smtClean="0">
              <a:latin typeface="Arial" panose="020B0604020202020204" pitchFamily="34" charset="0"/>
              <a:cs typeface="Arial" panose="020B0604020202020204" pitchFamily="34" charset="0"/>
            </a:endParaRPr>
          </a:p>
          <a:p>
            <a:pPr>
              <a:lnSpc>
                <a:spcPct val="100000"/>
              </a:lnSpc>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a:t>
            </a:fld>
            <a:endParaRPr lang="en-US" dirty="0"/>
          </a:p>
        </p:txBody>
      </p:sp>
    </p:spTree>
    <p:extLst>
      <p:ext uri="{BB962C8B-B14F-4D97-AF65-F5344CB8AC3E}">
        <p14:creationId xmlns:p14="http://schemas.microsoft.com/office/powerpoint/2010/main" val="364245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Prior to starting the</a:t>
            </a:r>
            <a:r>
              <a:rPr lang="en-US" sz="1200" baseline="0" dirty="0" smtClean="0">
                <a:latin typeface="Arial" panose="020B0604020202020204" pitchFamily="34" charset="0"/>
                <a:cs typeface="Arial" panose="020B0604020202020204" pitchFamily="34" charset="0"/>
              </a:rPr>
              <a:t> census, the census worker needs to field check the area and update the map.  If you find a “no Trespassing” sign, do not approach it.</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You should talk to city/town attorney and/or sheriff in advance about “No Trespassing” signs and how they affect enumeration.</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Try to collect information from the neighbors.</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Try to find a phone number of the household and enumerate over the phone. Utility records are a good source of phone numbers. But</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names</a:t>
            </a:r>
            <a:r>
              <a:rPr lang="en-US" sz="1200" baseline="0" dirty="0" smtClean="0">
                <a:latin typeface="Arial" panose="020B0604020202020204" pitchFamily="34" charset="0"/>
                <a:cs typeface="Arial" panose="020B0604020202020204" pitchFamily="34" charset="0"/>
              </a:rPr>
              <a:t> associated with the phone number/utility record may not be the same people who live in the housing unit. Be sure to verify the address and ask residency screening questions when talking with them. </a:t>
            </a:r>
          </a:p>
          <a:p>
            <a:pPr>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10</a:t>
            </a:fld>
            <a:endParaRPr lang="en-US" dirty="0"/>
          </a:p>
        </p:txBody>
      </p:sp>
    </p:spTree>
    <p:extLst>
      <p:ext uri="{BB962C8B-B14F-4D97-AF65-F5344CB8AC3E}">
        <p14:creationId xmlns:p14="http://schemas.microsoft.com/office/powerpoint/2010/main" val="2545980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indent="-219456">
              <a:lnSpc>
                <a:spcPct val="100000"/>
              </a:lnSpc>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census map needs to be created and marked in a specific manner.</a:t>
            </a:r>
          </a:p>
          <a:p>
            <a:pPr marL="219456" indent="-219456">
              <a:lnSpc>
                <a:spcPct val="100000"/>
              </a:lnSpc>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Instructions on how to create the census maps are included in census mapping training  section.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11</a:t>
            </a:fld>
            <a:endParaRPr lang="en-US" dirty="0"/>
          </a:p>
        </p:txBody>
      </p:sp>
    </p:spTree>
    <p:extLst>
      <p:ext uri="{BB962C8B-B14F-4D97-AF65-F5344CB8AC3E}">
        <p14:creationId xmlns:p14="http://schemas.microsoft.com/office/powerpoint/2010/main" val="3260194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pPr>
            <a:r>
              <a:rPr lang="en-US" sz="1200" dirty="0" smtClean="0">
                <a:latin typeface="Arial" panose="020B0604020202020204" pitchFamily="34" charset="0"/>
                <a:cs typeface="Arial" panose="020B0604020202020204" pitchFamily="34" charset="0"/>
              </a:rPr>
              <a:t>A confidential agreement proves to be a very useful tool for the census.  This document is signed by both the mayor and the</a:t>
            </a:r>
            <a:r>
              <a:rPr lang="en-US" sz="1200" baseline="0" dirty="0" smtClean="0">
                <a:latin typeface="Arial" panose="020B0604020202020204" pitchFamily="34" charset="0"/>
                <a:cs typeface="Arial" panose="020B0604020202020204" pitchFamily="34" charset="0"/>
              </a:rPr>
              <a:t> census worker</a:t>
            </a:r>
            <a:r>
              <a:rPr lang="en-US" sz="1200" dirty="0" smtClean="0">
                <a:latin typeface="Arial" panose="020B0604020202020204" pitchFamily="34" charset="0"/>
                <a:cs typeface="Arial" panose="020B0604020202020204" pitchFamily="34" charset="0"/>
              </a:rPr>
              <a:t>. It serves two purposes.  It verifies that the census worker is hired by the city and he/she has sworn to never share the census information with anybody.</a:t>
            </a:r>
          </a:p>
          <a:p>
            <a:pPr marL="0" indent="0">
              <a:spcBef>
                <a:spcPts val="600"/>
              </a:spcBef>
              <a:buNone/>
            </a:pPr>
            <a:r>
              <a:rPr lang="en-US" sz="1200" dirty="0" smtClean="0">
                <a:latin typeface="Arial" panose="020B0604020202020204" pitchFamily="34" charset="0"/>
                <a:cs typeface="Arial" panose="020B0604020202020204" pitchFamily="34" charset="0"/>
              </a:rPr>
              <a:t>The census</a:t>
            </a:r>
            <a:r>
              <a:rPr lang="en-US" sz="1200" baseline="0" dirty="0" smtClean="0">
                <a:latin typeface="Arial" panose="020B0604020202020204" pitchFamily="34" charset="0"/>
                <a:cs typeface="Arial" panose="020B0604020202020204" pitchFamily="34" charset="0"/>
              </a:rPr>
              <a:t> worker</a:t>
            </a:r>
            <a:r>
              <a:rPr lang="en-US" sz="1200" dirty="0" smtClean="0">
                <a:latin typeface="Arial" panose="020B0604020202020204" pitchFamily="34" charset="0"/>
                <a:cs typeface="Arial" panose="020B0604020202020204" pitchFamily="34" charset="0"/>
              </a:rPr>
              <a:t> needs to show this agreement to the residents before the interview.  Once</a:t>
            </a:r>
            <a:r>
              <a:rPr lang="en-US" sz="1200" baseline="0" dirty="0" smtClean="0">
                <a:latin typeface="Arial" panose="020B0604020202020204" pitchFamily="34" charset="0"/>
                <a:cs typeface="Arial" panose="020B0604020202020204" pitchFamily="34" charset="0"/>
              </a:rPr>
              <a:t> the authenticity of the census worker and the confidentiality of the data are established residents are more cooperative.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12</a:t>
            </a:fld>
            <a:endParaRPr lang="en-US" dirty="0"/>
          </a:p>
        </p:txBody>
      </p:sp>
    </p:spTree>
    <p:extLst>
      <p:ext uri="{BB962C8B-B14F-4D97-AF65-F5344CB8AC3E}">
        <p14:creationId xmlns:p14="http://schemas.microsoft.com/office/powerpoint/2010/main" val="37588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marR="0" lvl="1"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Here is an example of a mayor’s letter and enumerator/census worker confidentiality</a:t>
            </a:r>
            <a:r>
              <a:rPr lang="en-US" sz="1200" baseline="0" dirty="0" smtClean="0">
                <a:latin typeface="Arial" panose="020B0604020202020204" pitchFamily="34" charset="0"/>
                <a:cs typeface="Arial" panose="020B0604020202020204" pitchFamily="34" charset="0"/>
              </a:rPr>
              <a:t> agreement. Put both on one page so that it is easy to reference.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This document must contain signatures from the mayor and the census worker.   In addition, it should also contain the census director’s name and contact information.  </a:t>
            </a:r>
          </a:p>
          <a:p>
            <a:pPr marL="219456" marR="0" lvl="1"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a:p>
            <a:pPr marL="219456" marR="0" lvl="1"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Arial" panose="020B0604020202020204" pitchFamily="34" charset="0"/>
                <a:ea typeface="+mn-ea"/>
                <a:cs typeface="Arial" panose="020B0604020202020204" pitchFamily="34" charset="0"/>
              </a:rPr>
              <a:t>An</a:t>
            </a:r>
            <a:r>
              <a:rPr lang="en-US" sz="1200" kern="1200" dirty="0" smtClean="0">
                <a:solidFill>
                  <a:schemeClr val="tx1"/>
                </a:solidFill>
                <a:effectLst/>
                <a:latin typeface="Arial" panose="020B0604020202020204" pitchFamily="34" charset="0"/>
                <a:ea typeface="+mn-ea"/>
                <a:cs typeface="Arial" panose="020B0604020202020204" pitchFamily="34" charset="0"/>
              </a:rPr>
              <a:t> ID badge</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can be printed on the document.  Each census worker gets only one copy of the document.  They cannot make copies, and must turn it in at the end of their employment or when the census is complete.</a:t>
            </a:r>
          </a:p>
          <a:p>
            <a:pPr marL="219456" marR="0" lvl="1"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a:p>
            <a:pPr marL="219456" marR="0" lvl="1"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Arial" panose="020B0604020202020204" pitchFamily="34" charset="0"/>
                <a:ea typeface="+mn-ea"/>
                <a:cs typeface="Arial" panose="020B0604020202020204" pitchFamily="34" charset="0"/>
              </a:rPr>
              <a:t>This document can then be inserted into a window pocket on the first or last cover of the binder the census worker uses to keep the enumeration forms. </a:t>
            </a:r>
            <a:endParaRPr lang="en-US" dirty="0" smtClean="0">
              <a:latin typeface="Arial" panose="020B0604020202020204" pitchFamily="34" charset="0"/>
              <a:cs typeface="Arial" panose="020B0604020202020204" pitchFamily="34" charset="0"/>
            </a:endParaRPr>
          </a:p>
          <a:p>
            <a:pPr marL="219456" marR="0" lvl="1"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a:p>
            <a:pPr marL="219456" lvl="1" indent="-219456">
              <a:spcAft>
                <a:spcPts val="600"/>
              </a:spcAft>
              <a:buFont typeface="Arial" panose="020B0604020202020204" pitchFamily="34" charset="0"/>
              <a:buChar cha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baseline="0" dirty="0" smtClean="0">
              <a:latin typeface="Arial" panose="020B0604020202020204" pitchFamily="34" charset="0"/>
              <a:cs typeface="Arial" panose="020B0604020202020204" pitchFamily="34" charset="0"/>
            </a:endParaRPr>
          </a:p>
          <a:p>
            <a:pPr marL="219456" lvl="1" indent="-219456">
              <a:spcAft>
                <a:spcPts val="600"/>
              </a:spcAft>
              <a:buFont typeface="Arial" panose="020B0604020202020204" pitchFamily="34" charset="0"/>
              <a:buChar cha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219456" lvl="1" indent="-219456">
              <a:spcAft>
                <a:spcPts val="600"/>
              </a:spcAft>
              <a:buFont typeface="Arial" panose="020B0604020202020204" pitchFamily="34" charset="0"/>
              <a:buChar cha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13</a:t>
            </a:fld>
            <a:endParaRPr lang="en-US" dirty="0"/>
          </a:p>
        </p:txBody>
      </p:sp>
    </p:spTree>
    <p:extLst>
      <p:ext uri="{BB962C8B-B14F-4D97-AF65-F5344CB8AC3E}">
        <p14:creationId xmlns:p14="http://schemas.microsoft.com/office/powerpoint/2010/main" val="598194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200" kern="1200" dirty="0" smtClean="0">
                <a:solidFill>
                  <a:schemeClr val="tx1"/>
                </a:solidFill>
                <a:effectLst/>
                <a:latin typeface="Arial" panose="020B0604020202020204" pitchFamily="34" charset="0"/>
                <a:ea typeface="+mn-ea"/>
                <a:cs typeface="Arial" panose="020B0604020202020204" pitchFamily="34" charset="0"/>
              </a:rPr>
              <a:t>The census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worker</a:t>
            </a:r>
            <a:r>
              <a:rPr lang="en-US" sz="1200" kern="1200" dirty="0" smtClean="0">
                <a:solidFill>
                  <a:schemeClr val="tx1"/>
                </a:solidFill>
                <a:effectLst/>
                <a:latin typeface="Arial" panose="020B0604020202020204" pitchFamily="34" charset="0"/>
                <a:ea typeface="+mn-ea"/>
                <a:cs typeface="Arial" panose="020B0604020202020204" pitchFamily="34" charset="0"/>
              </a:rPr>
              <a:t> needs to know, and be familiar with, all census forms.  OFM paper forms must be used and can be found on our website at http://www.ofm.wa.gov/pop/annex/forms/default.asp</a:t>
            </a:r>
          </a:p>
          <a:p>
            <a:pPr>
              <a:lnSpc>
                <a:spcPct val="100000"/>
              </a:lnSpc>
              <a:spcBef>
                <a:spcPts val="0"/>
              </a:spcBef>
              <a:spcAft>
                <a:spcPts val="600"/>
              </a:spcAft>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OFM Census Sheet A – Field Enumeration Sheet is to</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be used in the field</a:t>
            </a:r>
            <a:r>
              <a:rPr lang="en-US" sz="1200" kern="1200" dirty="0" smtClean="0">
                <a:solidFill>
                  <a:schemeClr val="tx1"/>
                </a:solidFill>
                <a:effectLst/>
                <a:latin typeface="Arial" panose="020B0604020202020204" pitchFamily="34" charset="0"/>
                <a:ea typeface="+mn-ea"/>
                <a:cs typeface="Arial" panose="020B0604020202020204" pitchFamily="34" charset="0"/>
              </a:rPr>
              <a:t>.  You can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pre-enter </a:t>
            </a:r>
            <a:r>
              <a:rPr lang="en-US" sz="1200" kern="1200" dirty="0" smtClean="0">
                <a:solidFill>
                  <a:schemeClr val="tx1"/>
                </a:solidFill>
                <a:effectLst/>
                <a:latin typeface="Arial" panose="020B0604020202020204" pitchFamily="34" charset="0"/>
                <a:ea typeface="+mn-ea"/>
                <a:cs typeface="Arial" panose="020B0604020202020204" pitchFamily="34" charset="0"/>
              </a:rPr>
              <a:t>the city name, census year</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and the </a:t>
            </a:r>
            <a:r>
              <a:rPr lang="en-US" sz="1200" kern="1200" dirty="0" smtClean="0">
                <a:solidFill>
                  <a:schemeClr val="tx1"/>
                </a:solidFill>
                <a:effectLst/>
                <a:latin typeface="Arial" panose="020B0604020202020204" pitchFamily="34" charset="0"/>
                <a:ea typeface="+mn-ea"/>
                <a:cs typeface="Arial" panose="020B0604020202020204" pitchFamily="34" charset="0"/>
              </a:rPr>
              <a:t>ordinance number.  Then make copies of the form.  This can save some time in the field.</a:t>
            </a:r>
          </a:p>
          <a:p>
            <a:pPr marL="0" lvl="1" indent="0">
              <a:lnSpc>
                <a:spcPct val="100000"/>
              </a:lnSpc>
              <a:spcBef>
                <a:spcPts val="0"/>
              </a:spcBef>
              <a:spcAft>
                <a:spcPts val="600"/>
              </a:spcAft>
              <a:buFont typeface="Arial" panose="020B0604020202020204" pitchFamily="34" charset="0"/>
              <a:buNone/>
            </a:pPr>
            <a:r>
              <a:rPr lang="en-US" sz="1200" u="none" kern="1200" dirty="0" smtClean="0">
                <a:solidFill>
                  <a:schemeClr val="tx1"/>
                </a:solidFill>
                <a:effectLst/>
                <a:latin typeface="Arial" panose="020B0604020202020204" pitchFamily="34" charset="0"/>
                <a:ea typeface="+mn-ea"/>
                <a:cs typeface="Arial" panose="020B0604020202020204" pitchFamily="34" charset="0"/>
              </a:rPr>
              <a:t>Please</a:t>
            </a:r>
            <a:r>
              <a:rPr lang="en-US" sz="1200" u="none" kern="1200" baseline="0" dirty="0" smtClean="0">
                <a:solidFill>
                  <a:schemeClr val="tx1"/>
                </a:solidFill>
                <a:effectLst/>
                <a:latin typeface="Arial" panose="020B0604020202020204" pitchFamily="34" charset="0"/>
                <a:ea typeface="+mn-ea"/>
                <a:cs typeface="Arial" panose="020B0604020202020204" pitchFamily="34" charset="0"/>
              </a:rPr>
              <a:t> note that you should never </a:t>
            </a:r>
            <a:r>
              <a:rPr lang="en-US" sz="1200" kern="1200" dirty="0" smtClean="0">
                <a:solidFill>
                  <a:schemeClr val="tx1"/>
                </a:solidFill>
                <a:effectLst/>
                <a:latin typeface="Arial" panose="020B0604020202020204" pitchFamily="34" charset="0"/>
                <a:ea typeface="+mn-ea"/>
                <a:cs typeface="Arial" panose="020B0604020202020204" pitchFamily="34" charset="0"/>
              </a:rPr>
              <a:t>pre-enter any block number, or address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and </a:t>
            </a:r>
            <a:r>
              <a:rPr lang="en-US" sz="1200" kern="1200" dirty="0" smtClean="0">
                <a:solidFill>
                  <a:schemeClr val="tx1"/>
                </a:solidFill>
                <a:effectLst/>
                <a:latin typeface="Arial" panose="020B0604020202020204" pitchFamily="34" charset="0"/>
                <a:ea typeface="+mn-ea"/>
                <a:cs typeface="Arial" panose="020B0604020202020204" pitchFamily="34" charset="0"/>
              </a:rPr>
              <a:t>structure type, or housing</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unit</a:t>
            </a:r>
            <a:r>
              <a:rPr lang="en-US" sz="1200" kern="1200" dirty="0" smtClean="0">
                <a:solidFill>
                  <a:schemeClr val="tx1"/>
                </a:solidFill>
                <a:effectLst/>
                <a:latin typeface="Arial" panose="020B0604020202020204" pitchFamily="34" charset="0"/>
                <a:ea typeface="+mn-ea"/>
                <a:cs typeface="Arial" panose="020B0604020202020204" pitchFamily="34" charset="0"/>
              </a:rPr>
              <a:t> sequence number.  Such information should</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be</a:t>
            </a:r>
            <a:r>
              <a:rPr lang="en-US" sz="1200" kern="1200" dirty="0" smtClean="0">
                <a:solidFill>
                  <a:schemeClr val="tx1"/>
                </a:solidFill>
                <a:effectLst/>
                <a:latin typeface="Arial" panose="020B0604020202020204" pitchFamily="34" charset="0"/>
                <a:ea typeface="+mn-ea"/>
                <a:cs typeface="Arial" panose="020B0604020202020204" pitchFamily="34" charset="0"/>
              </a:rPr>
              <a:t> collected at the time of interview only.  Pre-listed</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addresses can be wrong and cause problems and confusion during enumeration.</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Furthermore, n</a:t>
            </a:r>
            <a:r>
              <a:rPr lang="en-US" sz="1200" kern="1200" dirty="0" smtClean="0">
                <a:solidFill>
                  <a:schemeClr val="tx1"/>
                </a:solidFill>
                <a:effectLst/>
                <a:latin typeface="Arial" panose="020B0604020202020204" pitchFamily="34" charset="0"/>
                <a:ea typeface="+mn-ea"/>
                <a:cs typeface="Arial" panose="020B0604020202020204" pitchFamily="34" charset="0"/>
              </a:rPr>
              <a:t>ames, addresses, housing information cannot be collected using electronic means. Confidentiality cannot be guaranteed if electronic files are created.  There is no guarantee that the electronic files will be completely deleted.</a:t>
            </a:r>
          </a:p>
          <a:p>
            <a:pPr marL="457200" marR="0" lvl="1" indent="0" algn="l" defTabSz="914400" rtl="0" eaLnBrk="1" fontAlgn="auto" latinLnBrk="0" hangingPunct="1">
              <a:lnSpc>
                <a:spcPct val="100000"/>
              </a:lnSpc>
              <a:spcBef>
                <a:spcPts val="0"/>
              </a:spcBef>
              <a:spcAft>
                <a:spcPts val="600"/>
              </a:spcAft>
              <a:buClrTx/>
              <a:buSzTx/>
              <a:buFontTx/>
              <a:buNone/>
              <a:tabLst/>
              <a:defRP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14</a:t>
            </a:fld>
            <a:endParaRPr lang="en-US" dirty="0"/>
          </a:p>
        </p:txBody>
      </p:sp>
    </p:spTree>
    <p:extLst>
      <p:ext uri="{BB962C8B-B14F-4D97-AF65-F5344CB8AC3E}">
        <p14:creationId xmlns:p14="http://schemas.microsoft.com/office/powerpoint/2010/main" val="240890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smtClean="0">
                <a:latin typeface="Arial" panose="020B0604020202020204" pitchFamily="34" charset="0"/>
                <a:cs typeface="Arial" panose="020B0604020202020204" pitchFamily="34" charset="0"/>
              </a:rPr>
              <a:t>If no one is home or the residents refuse to talk at the interview, the census</a:t>
            </a:r>
            <a:r>
              <a:rPr lang="en-US" sz="1200" baseline="0" dirty="0" smtClean="0">
                <a:latin typeface="Arial" panose="020B0604020202020204" pitchFamily="34" charset="0"/>
                <a:cs typeface="Arial" panose="020B0604020202020204" pitchFamily="34" charset="0"/>
              </a:rPr>
              <a:t> worker</a:t>
            </a:r>
            <a:r>
              <a:rPr lang="en-US" sz="1200" dirty="0" smtClean="0">
                <a:latin typeface="Arial" panose="020B0604020202020204" pitchFamily="34" charset="0"/>
                <a:cs typeface="Arial" panose="020B0604020202020204" pitchFamily="34" charset="0"/>
              </a:rPr>
              <a:t> should leave a call back form. </a:t>
            </a:r>
            <a:r>
              <a:rPr lang="en-US" sz="1200" kern="1200" dirty="0" smtClean="0">
                <a:solidFill>
                  <a:schemeClr val="tx1"/>
                </a:solidFill>
                <a:effectLst/>
                <a:latin typeface="Arial" panose="020B0604020202020204" pitchFamily="34" charset="0"/>
                <a:ea typeface="+mn-ea"/>
                <a:cs typeface="Arial" panose="020B0604020202020204" pitchFamily="34" charset="0"/>
              </a:rPr>
              <a:t>This door hanger type is an example for you to consider, but</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you can create one that fits your area</a:t>
            </a:r>
            <a:r>
              <a:rPr lang="en-US" sz="1200" kern="1200" dirty="0" smtClean="0">
                <a:solidFill>
                  <a:schemeClr val="tx1"/>
                </a:solidFill>
                <a:effectLst/>
                <a:latin typeface="Arial" panose="020B0604020202020204" pitchFamily="34" charset="0"/>
                <a:ea typeface="+mn-ea"/>
                <a:cs typeface="Arial" panose="020B0604020202020204" pitchFamily="34" charset="0"/>
              </a:rPr>
              <a:t>.</a:t>
            </a:r>
          </a:p>
          <a:p>
            <a:pPr>
              <a:lnSpc>
                <a:spcPct val="100000"/>
              </a:lnSpc>
              <a:spcBef>
                <a:spcPts val="0"/>
              </a:spcBef>
              <a:spcAft>
                <a:spcPts val="600"/>
              </a:spcAft>
            </a:pPr>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200" kern="1200" baseline="0" dirty="0" smtClean="0">
                <a:solidFill>
                  <a:schemeClr val="tx1"/>
                </a:solidFill>
                <a:effectLst/>
                <a:latin typeface="Arial" panose="020B0604020202020204" pitchFamily="34" charset="0"/>
                <a:ea typeface="+mn-ea"/>
                <a:cs typeface="Arial" panose="020B0604020202020204" pitchFamily="34" charset="0"/>
              </a:rPr>
              <a:t>The census worker should pre-fill the lower part of the form with </a:t>
            </a:r>
            <a:r>
              <a:rPr lang="en-US" sz="1200" kern="1200" dirty="0" smtClean="0">
                <a:solidFill>
                  <a:schemeClr val="tx1"/>
                </a:solidFill>
                <a:effectLst/>
                <a:latin typeface="Arial" panose="020B0604020202020204" pitchFamily="34" charset="0"/>
                <a:ea typeface="+mn-ea"/>
                <a:cs typeface="Arial" panose="020B0604020202020204" pitchFamily="34" charset="0"/>
              </a:rPr>
              <a:t>information to identify</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the housing unit</a:t>
            </a:r>
            <a:r>
              <a:rPr lang="en-US" sz="1200" kern="1200" dirty="0" smtClean="0">
                <a:solidFill>
                  <a:schemeClr val="tx1"/>
                </a:solidFill>
                <a:effectLst/>
                <a:latin typeface="Arial" panose="020B0604020202020204" pitchFamily="34" charset="0"/>
                <a:ea typeface="+mn-ea"/>
                <a:cs typeface="Arial" panose="020B0604020202020204" pitchFamily="34" charset="0"/>
              </a:rPr>
              <a:t>. This information consists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of: </a:t>
            </a:r>
          </a:p>
          <a:p>
            <a:pPr marL="219456" lvl="1" indent="-219456">
              <a:lnSpc>
                <a:spcPct val="100000"/>
              </a:lnSpc>
              <a:spcBef>
                <a:spcPts val="0"/>
              </a:spcBef>
              <a:spcAft>
                <a:spcPts val="600"/>
              </a:spcAft>
              <a:buFont typeface="Arial" panose="020B0604020202020204" pitchFamily="34" charset="0"/>
              <a:buChar char="•"/>
            </a:pPr>
            <a:r>
              <a:rPr lang="en-US" sz="1200" kern="1200" baseline="0" dirty="0" smtClean="0">
                <a:solidFill>
                  <a:schemeClr val="tx1"/>
                </a:solidFill>
                <a:effectLst/>
                <a:latin typeface="Arial" panose="020B0604020202020204" pitchFamily="34" charset="0"/>
                <a:ea typeface="+mn-ea"/>
                <a:cs typeface="Arial" panose="020B0604020202020204" pitchFamily="34" charset="0"/>
              </a:rPr>
              <a:t>A block group number (or supervisor area number)</a:t>
            </a:r>
          </a:p>
          <a:p>
            <a:pPr marL="219456" lvl="1" indent="-219456">
              <a:lnSpc>
                <a:spcPct val="100000"/>
              </a:lnSpc>
              <a:spcBef>
                <a:spcPts val="0"/>
              </a:spcBef>
              <a:spcAft>
                <a:spcPts val="600"/>
              </a:spcAft>
              <a:buFont typeface="Arial" panose="020B0604020202020204" pitchFamily="34" charset="0"/>
              <a:buChar char="•"/>
            </a:pPr>
            <a:r>
              <a:rPr lang="en-US" sz="1200" kern="1200" baseline="0" dirty="0" smtClean="0">
                <a:solidFill>
                  <a:schemeClr val="tx1"/>
                </a:solidFill>
                <a:effectLst/>
                <a:latin typeface="Arial" panose="020B0604020202020204" pitchFamily="34" charset="0"/>
                <a:ea typeface="+mn-ea"/>
                <a:cs typeface="Arial" panose="020B0604020202020204" pitchFamily="34" charset="0"/>
              </a:rPr>
              <a:t>A block number</a:t>
            </a:r>
          </a:p>
          <a:p>
            <a:pPr marL="219456" lvl="1" indent="-219456">
              <a:lnSpc>
                <a:spcPct val="100000"/>
              </a:lnSpc>
              <a:spcBef>
                <a:spcPts val="0"/>
              </a:spcBef>
              <a:spcAft>
                <a:spcPts val="600"/>
              </a:spcAft>
              <a:buFont typeface="Arial" panose="020B0604020202020204" pitchFamily="34" charset="0"/>
              <a:buChar char="•"/>
            </a:pPr>
            <a:r>
              <a:rPr lang="en-US" sz="1200" kern="1200" baseline="0" dirty="0" smtClean="0">
                <a:solidFill>
                  <a:schemeClr val="tx1"/>
                </a:solidFill>
                <a:effectLst/>
                <a:latin typeface="Arial" panose="020B0604020202020204" pitchFamily="34" charset="0"/>
                <a:ea typeface="+mn-ea"/>
                <a:cs typeface="Arial" panose="020B0604020202020204" pitchFamily="34" charset="0"/>
              </a:rPr>
              <a:t>A housing unit sequence number</a:t>
            </a:r>
          </a:p>
          <a:p>
            <a:pPr marL="219456" lvl="1" indent="-219456">
              <a:lnSpc>
                <a:spcPct val="100000"/>
              </a:lnSpc>
              <a:spcBef>
                <a:spcPts val="0"/>
              </a:spcBef>
              <a:spcAft>
                <a:spcPts val="600"/>
              </a:spcAft>
              <a:buFont typeface="Arial" panose="020B0604020202020204" pitchFamily="34" charset="0"/>
              <a:buChar char="•"/>
            </a:pPr>
            <a:r>
              <a:rPr lang="en-US" sz="1200" kern="1200" baseline="0" dirty="0" smtClean="0">
                <a:solidFill>
                  <a:schemeClr val="tx1"/>
                </a:solidFill>
                <a:effectLst/>
                <a:latin typeface="Arial" panose="020B0604020202020204" pitchFamily="34" charset="0"/>
                <a:ea typeface="+mn-ea"/>
                <a:cs typeface="Arial" panose="020B0604020202020204" pitchFamily="34" charset="0"/>
              </a:rPr>
              <a:t>The census worker’s name.</a:t>
            </a:r>
          </a:p>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On the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form, you should explain the census activity.  It should also i</a:t>
            </a:r>
            <a:r>
              <a:rPr lang="en-US" sz="1200" kern="1200" dirty="0" smtClean="0">
                <a:solidFill>
                  <a:schemeClr val="tx1"/>
                </a:solidFill>
                <a:effectLst/>
                <a:latin typeface="Arial" panose="020B0604020202020204" pitchFamily="34" charset="0"/>
                <a:ea typeface="+mn-ea"/>
                <a:cs typeface="Arial" panose="020B0604020202020204" pitchFamily="34" charset="0"/>
              </a:rPr>
              <a:t>nclude a phone number,</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office hours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and the confidentiality statement.  If residents do call and leave a message with the number of persons in the household,  you need to call back in order to screen for legitimate residents in this household.</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200" dirty="0" smtClean="0">
              <a:latin typeface="Arial" panose="020B0604020202020204" pitchFamily="34" charset="0"/>
              <a:cs typeface="Arial" panose="020B0604020202020204" pitchFamily="34" charset="0"/>
            </a:endParaRPr>
          </a:p>
          <a:p>
            <a:pPr>
              <a:lnSpc>
                <a:spcPct val="100000"/>
              </a:lnSpc>
              <a:spcBef>
                <a:spcPts val="0"/>
              </a:spcBef>
              <a:spcAft>
                <a:spcPts val="600"/>
              </a:spcAft>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15</a:t>
            </a:fld>
            <a:endParaRPr lang="en-US" dirty="0"/>
          </a:p>
        </p:txBody>
      </p:sp>
    </p:spTree>
    <p:extLst>
      <p:ext uri="{BB962C8B-B14F-4D97-AF65-F5344CB8AC3E}">
        <p14:creationId xmlns:p14="http://schemas.microsoft.com/office/powerpoint/2010/main" val="507805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19456">
              <a:lnSpc>
                <a:spcPct val="100000"/>
              </a:lnSpc>
              <a:spcBef>
                <a:spcPts val="0"/>
              </a:spcBef>
              <a:spcAft>
                <a:spcPts val="600"/>
              </a:spcAft>
              <a:buNone/>
            </a:pPr>
            <a:r>
              <a:rPr lang="en-US" sz="1200" dirty="0" smtClean="0">
                <a:latin typeface="Arial" panose="020B0604020202020204" pitchFamily="34" charset="0"/>
                <a:cs typeface="Arial" panose="020B0604020202020204" pitchFamily="34" charset="0"/>
              </a:rPr>
              <a:t>Each census worker should take the following materials out in the field:</a:t>
            </a:r>
          </a:p>
          <a:p>
            <a:pPr marL="219456" lvl="1" indent="-219456">
              <a:lnSpc>
                <a:spcPct val="100000"/>
              </a:lnSpc>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  Photo ID badge</a:t>
            </a:r>
          </a:p>
          <a:p>
            <a:pPr marL="219456" lvl="1" indent="-219456">
              <a:lnSpc>
                <a:spcPct val="100000"/>
              </a:lnSpc>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  Call back forms</a:t>
            </a:r>
          </a:p>
          <a:p>
            <a:pPr marL="219456" lvl="1" indent="-219456">
              <a:lnSpc>
                <a:spcPct val="100000"/>
              </a:lnSpc>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  3-ring binders </a:t>
            </a:r>
          </a:p>
          <a:p>
            <a:pPr marL="285750" lvl="2" indent="-285750">
              <a:lnSpc>
                <a:spcPct val="100000"/>
              </a:lnSpc>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Individual confidentiality agreements</a:t>
            </a:r>
            <a:endParaRPr lang="en-US" sz="1200" dirty="0" smtClean="0">
              <a:solidFill>
                <a:srgbClr val="FF0000"/>
              </a:solidFill>
              <a:latin typeface="Arial" panose="020B0604020202020204" pitchFamily="34" charset="0"/>
              <a:cs typeface="Arial" panose="020B0604020202020204" pitchFamily="34" charset="0"/>
            </a:endParaRPr>
          </a:p>
          <a:p>
            <a:pPr marL="285750" lvl="2" indent="-285750">
              <a:lnSpc>
                <a:spcPct val="100000"/>
              </a:lnSpc>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Census map (with block and enumeration path identified)</a:t>
            </a:r>
          </a:p>
          <a:p>
            <a:pPr marL="285750" lvl="2" indent="-285750">
              <a:lnSpc>
                <a:spcPct val="100000"/>
              </a:lnSpc>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No. 2 pencils (no pens)</a:t>
            </a:r>
          </a:p>
          <a:p>
            <a:pPr marL="285750" lvl="2" indent="-285750">
              <a:lnSpc>
                <a:spcPct val="100000"/>
              </a:lnSpc>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OFM Census Sheet A - Field Enumeration Sheet (with only city, ordinance number/year entered)</a:t>
            </a:r>
          </a:p>
          <a:p>
            <a:pPr marL="285750" lvl="2" indent="-285750">
              <a:lnSpc>
                <a:spcPct val="100000"/>
              </a:lnSpc>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Blank paper for recording questions</a:t>
            </a:r>
            <a:r>
              <a:rPr lang="en-US" sz="1200" baseline="0" dirty="0" smtClean="0">
                <a:latin typeface="Arial" panose="020B0604020202020204" pitchFamily="34" charset="0"/>
                <a:cs typeface="Arial" panose="020B0604020202020204" pitchFamily="34" charset="0"/>
              </a:rPr>
              <a:t> for OFM</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16</a:t>
            </a:fld>
            <a:endParaRPr lang="en-US" dirty="0"/>
          </a:p>
        </p:txBody>
      </p:sp>
    </p:spTree>
    <p:extLst>
      <p:ext uri="{BB962C8B-B14F-4D97-AF65-F5344CB8AC3E}">
        <p14:creationId xmlns:p14="http://schemas.microsoft.com/office/powerpoint/2010/main" val="865586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smtClean="0">
                <a:latin typeface="Arial" panose="020B0604020202020204" pitchFamily="34" charset="0"/>
                <a:cs typeface="Arial" panose="020B0604020202020204" pitchFamily="34" charset="0"/>
              </a:rPr>
              <a:t>This</a:t>
            </a:r>
            <a:r>
              <a:rPr lang="en-US" sz="1200" baseline="0" dirty="0" smtClean="0">
                <a:latin typeface="Arial" panose="020B0604020202020204" pitchFamily="34" charset="0"/>
                <a:cs typeface="Arial" panose="020B0604020202020204" pitchFamily="34" charset="0"/>
              </a:rPr>
              <a:t> is section 2, Housing Unit Definitions</a:t>
            </a:r>
          </a:p>
          <a:p>
            <a:pPr>
              <a:buFont typeface="Arial" panose="020B0604020202020204" pitchFamily="34" charset="0"/>
              <a:buNone/>
            </a:pPr>
            <a:r>
              <a:rPr lang="en-US" sz="1200" dirty="0" smtClean="0">
                <a:latin typeface="Arial" panose="020B0604020202020204" pitchFamily="34" charset="0"/>
                <a:cs typeface="Arial" panose="020B0604020202020204" pitchFamily="34" charset="0"/>
              </a:rPr>
              <a:t>The first census definition</a:t>
            </a:r>
            <a:r>
              <a:rPr lang="en-US" sz="1200" baseline="0" dirty="0" smtClean="0">
                <a:latin typeface="Arial" panose="020B0604020202020204" pitchFamily="34" charset="0"/>
                <a:cs typeface="Arial" panose="020B0604020202020204" pitchFamily="34" charset="0"/>
              </a:rPr>
              <a:t> you need to know is that of a housing unit. This includes building structure type. </a:t>
            </a:r>
            <a:r>
              <a:rPr lang="en-US" sz="1200" dirty="0" smtClean="0">
                <a:latin typeface="Arial" panose="020B0604020202020204" pitchFamily="34" charset="0"/>
                <a:cs typeface="Arial" panose="020B0604020202020204" pitchFamily="34" charset="0"/>
              </a:rPr>
              <a:t>Structure type means the number of living units in a specific</a:t>
            </a:r>
            <a:r>
              <a:rPr lang="en-US" sz="1200" baseline="0" dirty="0" smtClean="0">
                <a:latin typeface="Arial" panose="020B0604020202020204" pitchFamily="34" charset="0"/>
                <a:cs typeface="Arial" panose="020B0604020202020204" pitchFamily="34" charset="0"/>
              </a:rPr>
              <a:t> building and what type of building.</a:t>
            </a:r>
          </a:p>
          <a:p>
            <a:pPr>
              <a:buFont typeface="Arial" panose="020B0604020202020204" pitchFamily="34" charset="0"/>
              <a:buNone/>
            </a:pPr>
            <a:endParaRPr lang="en-US" sz="1200" baseline="0" dirty="0" smtClean="0">
              <a:latin typeface="Arial" panose="020B0604020202020204" pitchFamily="34" charset="0"/>
              <a:cs typeface="Arial" panose="020B0604020202020204" pitchFamily="34" charset="0"/>
            </a:endParaRPr>
          </a:p>
          <a:p>
            <a:pPr>
              <a:buFont typeface="Arial" panose="020B0604020202020204" pitchFamily="34" charset="0"/>
              <a:buNone/>
            </a:pPr>
            <a:r>
              <a:rPr lang="en-US" sz="1200" baseline="0" dirty="0" smtClean="0">
                <a:latin typeface="Arial" panose="020B0604020202020204" pitchFamily="34" charset="0"/>
                <a:cs typeface="Arial" panose="020B0604020202020204" pitchFamily="34" charset="0"/>
              </a:rPr>
              <a:t>Structure types you may encounter can have anywhere from one to over a hundred units in one building.  (You will only categorize up to 5-or-more.) Structure type includes manufactured/mobile home and unusual structures. There are even living structures that are not housing units.</a:t>
            </a:r>
          </a:p>
          <a:p>
            <a:pPr>
              <a:buFont typeface="Arial" panose="020B0604020202020204" pitchFamily="34" charset="0"/>
              <a:buNone/>
            </a:pPr>
            <a:endParaRPr lang="en-US" sz="1200" baseline="0" dirty="0" smtClean="0">
              <a:latin typeface="Arial" panose="020B0604020202020204" pitchFamily="34" charset="0"/>
              <a:cs typeface="Arial" panose="020B0604020202020204" pitchFamily="34" charset="0"/>
            </a:endParaRPr>
          </a:p>
          <a:p>
            <a:pPr>
              <a:buFont typeface="Arial" panose="020B0604020202020204" pitchFamily="34" charset="0"/>
              <a:buNone/>
            </a:pPr>
            <a:r>
              <a:rPr lang="en-US" sz="1200" baseline="0" dirty="0" smtClean="0">
                <a:latin typeface="Arial" panose="020B0604020202020204" pitchFamily="34" charset="0"/>
                <a:cs typeface="Arial" panose="020B0604020202020204" pitchFamily="34" charset="0"/>
              </a:rPr>
              <a:t>All this will be covered in more detail in this section.</a:t>
            </a:r>
            <a:endParaRPr lang="en-US" sz="1200" dirty="0" smtClean="0">
              <a:latin typeface="Arial" panose="020B0604020202020204" pitchFamily="34" charset="0"/>
              <a:cs typeface="Arial" panose="020B0604020202020204" pitchFamily="34" charset="0"/>
            </a:endParaRPr>
          </a:p>
          <a:p>
            <a:pPr>
              <a:buFont typeface="Arial" panose="020B0604020202020204" pitchFamily="34" charset="0"/>
              <a:buNone/>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17</a:t>
            </a:fld>
            <a:endParaRPr lang="en-US" dirty="0"/>
          </a:p>
        </p:txBody>
      </p:sp>
    </p:spTree>
    <p:extLst>
      <p:ext uri="{BB962C8B-B14F-4D97-AF65-F5344CB8AC3E}">
        <p14:creationId xmlns:p14="http://schemas.microsoft.com/office/powerpoint/2010/main" val="3185810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spcBef>
                <a:spcPts val="0"/>
              </a:spcBef>
              <a:spcAft>
                <a:spcPts val="600"/>
              </a:spcAft>
              <a:buFont typeface="Arial" panose="020B0604020202020204" pitchFamily="34" charset="0"/>
              <a:buNone/>
            </a:pPr>
            <a:r>
              <a:rPr lang="en-US" sz="1200" u="none" dirty="0" smtClean="0">
                <a:latin typeface="Arial" panose="020B0604020202020204" pitchFamily="34" charset="0"/>
                <a:cs typeface="Arial" panose="020B0604020202020204" pitchFamily="34" charset="0"/>
              </a:rPr>
              <a:t>A housing unit is  one or more rooms intended for permanent occupancy with direct access from outside the building or through a common hall.</a:t>
            </a:r>
          </a:p>
          <a:p>
            <a:pPr lvl="0">
              <a:spcBef>
                <a:spcPts val="0"/>
              </a:spcBef>
              <a:spcAft>
                <a:spcPts val="600"/>
              </a:spcAft>
            </a:pPr>
            <a:r>
              <a:rPr lang="en-US" dirty="0" smtClean="0">
                <a:latin typeface="Arial" panose="020B0604020202020204" pitchFamily="34" charset="0"/>
                <a:cs typeface="Arial" panose="020B0604020202020204" pitchFamily="34" charset="0"/>
              </a:rPr>
              <a:t>A building is not a housing unit, no matter what it looks like, if:</a:t>
            </a:r>
          </a:p>
          <a:p>
            <a:pPr marL="219456" lvl="0" indent="-219456">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It is dilapidated/ unlivable, and no one lives in there.</a:t>
            </a:r>
          </a:p>
          <a:p>
            <a:pPr marL="219456" lvl="0" indent="-219456">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It is a new construction with no exterior in place (not weather tight).</a:t>
            </a:r>
          </a:p>
          <a:p>
            <a:pPr marL="219456" lvl="0" indent="-219456">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It is used entirely for storage or commercial purposes. </a:t>
            </a:r>
          </a:p>
          <a:p>
            <a:pPr marL="0" lvl="1" indent="0" eaLnBrk="1" hangingPunct="1">
              <a:spcBef>
                <a:spcPts val="0"/>
              </a:spcBef>
              <a:spcAft>
                <a:spcPts val="600"/>
              </a:spcAft>
              <a:buFont typeface="Arial" panose="020B0604020202020204" pitchFamily="34" charset="0"/>
              <a:buNone/>
            </a:pPr>
            <a:endParaRPr lang="en-US" sz="1200" u="none" dirty="0" smtClean="0">
              <a:latin typeface="Arial" panose="020B0604020202020204" pitchFamily="34" charset="0"/>
              <a:cs typeface="Arial" panose="020B0604020202020204" pitchFamily="34" charset="0"/>
            </a:endParaRPr>
          </a:p>
          <a:p>
            <a:pPr eaLnBrk="1" hangingPunct="1"/>
            <a:endParaRPr lang="en-US" sz="1200" u="none" baseline="0" dirty="0" smtClean="0">
              <a:latin typeface="Arial" panose="020B0604020202020204" pitchFamily="34" charset="0"/>
              <a:cs typeface="Arial" panose="020B0604020202020204" pitchFamily="34" charset="0"/>
            </a:endParaRPr>
          </a:p>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18</a:t>
            </a:fld>
            <a:endParaRPr lang="en-US" dirty="0"/>
          </a:p>
        </p:txBody>
      </p:sp>
    </p:spTree>
    <p:extLst>
      <p:ext uri="{BB962C8B-B14F-4D97-AF65-F5344CB8AC3E}">
        <p14:creationId xmlns:p14="http://schemas.microsoft.com/office/powerpoint/2010/main" val="2728079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en-US" dirty="0" smtClean="0">
                <a:latin typeface="Arial" panose="020B0604020202020204" pitchFamily="34" charset="0"/>
                <a:cs typeface="Arial" panose="020B0604020202020204" pitchFamily="34" charset="0"/>
              </a:rPr>
              <a:t>An occupied housing unit has one or more resident persons usually living and sleeping there.  (Resident definitions are covered</a:t>
            </a:r>
            <a:r>
              <a:rPr lang="en-US" baseline="0" dirty="0" smtClean="0">
                <a:latin typeface="Arial" panose="020B0604020202020204" pitchFamily="34" charset="0"/>
                <a:cs typeface="Arial" panose="020B0604020202020204" pitchFamily="34" charset="0"/>
              </a:rPr>
              <a:t> later.)</a:t>
            </a:r>
            <a:endParaRPr lang="en-US" dirty="0" smtClean="0">
              <a:latin typeface="Arial" panose="020B0604020202020204" pitchFamily="34" charset="0"/>
              <a:cs typeface="Arial" panose="020B0604020202020204" pitchFamily="34" charset="0"/>
            </a:endParaRPr>
          </a:p>
          <a:p>
            <a:pPr lvl="0">
              <a:spcAft>
                <a:spcPts val="600"/>
              </a:spcAft>
            </a:pPr>
            <a:r>
              <a:rPr lang="en-US" dirty="0" smtClean="0">
                <a:latin typeface="Arial" panose="020B0604020202020204" pitchFamily="34" charset="0"/>
                <a:cs typeface="Arial" panose="020B0604020202020204" pitchFamily="34" charset="0"/>
              </a:rPr>
              <a:t>A vacant housing unit has no resident person living in the unit as a primary home.</a:t>
            </a:r>
          </a:p>
          <a:p>
            <a:pPr lvl="0">
              <a:spcAft>
                <a:spcPts val="600"/>
              </a:spcAft>
            </a:pPr>
            <a:endParaRPr lang="en-US" dirty="0" smtClean="0">
              <a:latin typeface="Arial" panose="020B0604020202020204" pitchFamily="34" charset="0"/>
              <a:cs typeface="Arial" panose="020B0604020202020204" pitchFamily="34" charset="0"/>
            </a:endParaRPr>
          </a:p>
          <a:p>
            <a:pPr lvl="0">
              <a:spcAft>
                <a:spcPts val="600"/>
              </a:spcAft>
            </a:pPr>
            <a:r>
              <a:rPr lang="en-US" dirty="0" smtClean="0">
                <a:latin typeface="Arial" panose="020B0604020202020204" pitchFamily="34" charset="0"/>
                <a:cs typeface="Arial" panose="020B0604020202020204" pitchFamily="34" charset="0"/>
              </a:rPr>
              <a:t>Also vacant are:</a:t>
            </a:r>
          </a:p>
          <a:p>
            <a:pPr marL="219456" lvl="0" indent="-219456">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Housing units for temporary stay.  Examples are: a corporate rental, vacation home, hotel/motels for</a:t>
            </a:r>
            <a:r>
              <a:rPr lang="en-US" baseline="0" dirty="0" smtClean="0">
                <a:latin typeface="Arial" panose="020B0604020202020204" pitchFamily="34" charset="0"/>
                <a:cs typeface="Arial" panose="020B0604020202020204" pitchFamily="34" charset="0"/>
              </a:rPr>
              <a:t> transients,</a:t>
            </a:r>
            <a:r>
              <a:rPr lang="en-US" dirty="0" smtClean="0">
                <a:latin typeface="Arial" panose="020B0604020202020204" pitchFamily="34" charset="0"/>
                <a:cs typeface="Arial" panose="020B0604020202020204" pitchFamily="34" charset="0"/>
              </a:rPr>
              <a:t> etc. The people in them usually have a different place to call home.</a:t>
            </a:r>
          </a:p>
          <a:p>
            <a:pPr marL="219456" indent="-219456">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New construction in progress.  If it is weather</a:t>
            </a:r>
            <a:r>
              <a:rPr lang="en-US" baseline="0" dirty="0" smtClean="0">
                <a:latin typeface="Arial" panose="020B0604020202020204" pitchFamily="34" charset="0"/>
                <a:cs typeface="Arial" panose="020B0604020202020204" pitchFamily="34" charset="0"/>
              </a:rPr>
              <a:t> tight, it is counted as a vacant unit</a:t>
            </a:r>
            <a:r>
              <a:rPr lang="en-US" dirty="0" smtClean="0">
                <a:latin typeface="Arial" panose="020B0604020202020204" pitchFamily="34" charset="0"/>
                <a:cs typeface="Arial" panose="020B0604020202020204" pitchFamily="34" charset="0"/>
              </a:rPr>
              <a:t>.  The interior</a:t>
            </a:r>
            <a:r>
              <a:rPr lang="en-US" baseline="0" dirty="0" smtClean="0">
                <a:latin typeface="Arial" panose="020B0604020202020204" pitchFamily="34" charset="0"/>
                <a:cs typeface="Arial" panose="020B0604020202020204" pitchFamily="34" charset="0"/>
              </a:rPr>
              <a:t> does not have to be finished.</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19</a:t>
            </a:fld>
            <a:endParaRPr lang="en-US" dirty="0"/>
          </a:p>
        </p:txBody>
      </p:sp>
    </p:spTree>
    <p:extLst>
      <p:ext uri="{BB962C8B-B14F-4D97-AF65-F5344CB8AC3E}">
        <p14:creationId xmlns:p14="http://schemas.microsoft.com/office/powerpoint/2010/main" val="4194981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0000"/>
              </a:lnSpc>
              <a:spcBef>
                <a:spcPts val="0"/>
              </a:spcBef>
              <a:spcAft>
                <a:spcPts val="600"/>
              </a:spcAft>
            </a:pPr>
            <a:r>
              <a:rPr lang="en-US" sz="1200" dirty="0" smtClean="0">
                <a:latin typeface="Arial" panose="020B0604020202020204" pitchFamily="34" charset="0"/>
                <a:cs typeface="Arial" panose="020B0604020202020204" pitchFamily="34" charset="0"/>
              </a:rPr>
              <a:t>NOTE:  This training contains visual elements including data forms and geographical maps. To meet accessibility standards</a:t>
            </a:r>
            <a:r>
              <a:rPr lang="en-US" sz="1200" baseline="0" dirty="0" smtClean="0">
                <a:latin typeface="Arial" panose="020B0604020202020204" pitchFamily="34" charset="0"/>
                <a:cs typeface="Arial" panose="020B0604020202020204" pitchFamily="34" charset="0"/>
              </a:rPr>
              <a:t>, visual elements are tagged and/or described in readable text. </a:t>
            </a:r>
            <a:r>
              <a:rPr lang="en-US" sz="1200" dirty="0" smtClean="0">
                <a:latin typeface="Arial" panose="020B0604020202020204" pitchFamily="34" charset="0"/>
                <a:cs typeface="Arial" panose="020B0604020202020204" pitchFamily="34" charset="0"/>
              </a:rPr>
              <a:t>If you have any difficulty or need assistance accessing any of the information contained in this training, please contact the Office of Financial Management, Forecasting and Research Division, by phone at 360-902-0599, or by email at </a:t>
            </a:r>
            <a:r>
              <a:rPr lang="en-US" sz="1200" u="sng" dirty="0" smtClean="0">
                <a:latin typeface="Arial" panose="020B0604020202020204" pitchFamily="34" charset="0"/>
                <a:cs typeface="Arial" panose="020B0604020202020204" pitchFamily="34" charset="0"/>
              </a:rPr>
              <a:t>pop.annexations@ofm.wa.gov</a:t>
            </a:r>
          </a:p>
          <a:p>
            <a:pPr>
              <a:lnSpc>
                <a:spcPct val="100000"/>
              </a:lnSpc>
              <a:spcBef>
                <a:spcPts val="0"/>
              </a:spcBef>
            </a:pPr>
            <a:endParaRPr lang="en-US" sz="1200" u="sng"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8C0AC90-D986-4A65-830C-C46446E95FBF}" type="slidenum">
              <a:rPr lang="en-US" smtClean="0"/>
              <a:t>2</a:t>
            </a:fld>
            <a:endParaRPr lang="en-US" dirty="0"/>
          </a:p>
        </p:txBody>
      </p:sp>
    </p:spTree>
    <p:extLst>
      <p:ext uri="{BB962C8B-B14F-4D97-AF65-F5344CB8AC3E}">
        <p14:creationId xmlns:p14="http://schemas.microsoft.com/office/powerpoint/2010/main" val="1452432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lnSpc>
                <a:spcPct val="100000"/>
              </a:lnSpc>
              <a:spcAft>
                <a:spcPts val="600"/>
              </a:spcAft>
              <a:buNone/>
            </a:pPr>
            <a:r>
              <a:rPr lang="en-US" sz="1200" dirty="0" smtClean="0">
                <a:latin typeface="Arial" panose="020B0604020202020204" pitchFamily="34" charset="0"/>
                <a:cs typeface="Arial" panose="020B0604020202020204" pitchFamily="34" charset="0"/>
              </a:rPr>
              <a:t>You are</a:t>
            </a:r>
            <a:r>
              <a:rPr lang="en-US" sz="1200" baseline="0" dirty="0" smtClean="0">
                <a:latin typeface="Arial" panose="020B0604020202020204" pitchFamily="34" charset="0"/>
                <a:cs typeface="Arial" panose="020B0604020202020204" pitchFamily="34" charset="0"/>
              </a:rPr>
              <a:t> required to collect housing type information.  </a:t>
            </a:r>
            <a:r>
              <a:rPr lang="en-US" sz="1200" dirty="0" smtClean="0">
                <a:latin typeface="Arial" panose="020B0604020202020204" pitchFamily="34" charset="0"/>
                <a:cs typeface="Arial" panose="020B0604020202020204" pitchFamily="34" charset="0"/>
              </a:rPr>
              <a:t>The basic features for single family housing are:</a:t>
            </a:r>
          </a:p>
          <a:p>
            <a:pPr marL="219456" lvl="1" indent="-219456" eaLnBrk="1" hangingPunct="1">
              <a:lnSpc>
                <a:spcPct val="100000"/>
              </a:lnSpc>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structure is built to house one family or household. </a:t>
            </a:r>
          </a:p>
          <a:p>
            <a:pPr marL="219456" lvl="1" indent="-219456" eaLnBrk="1" hangingPunct="1">
              <a:lnSpc>
                <a:spcPct val="100000"/>
              </a:lnSpc>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It is detached from any other residential building; this includes no car ports</a:t>
            </a:r>
            <a:r>
              <a:rPr lang="en-US" sz="1200" baseline="0" dirty="0" smtClean="0">
                <a:latin typeface="Arial" panose="020B0604020202020204" pitchFamily="34" charset="0"/>
                <a:cs typeface="Arial" panose="020B0604020202020204" pitchFamily="34" charset="0"/>
              </a:rPr>
              <a:t> attached to two structures</a:t>
            </a:r>
            <a:endParaRPr lang="en-US" sz="1200" dirty="0" smtClean="0">
              <a:latin typeface="Arial" panose="020B0604020202020204" pitchFamily="34" charset="0"/>
              <a:cs typeface="Arial" panose="020B0604020202020204" pitchFamily="34" charset="0"/>
            </a:endParaRPr>
          </a:p>
          <a:p>
            <a:pPr marL="219456" lvl="1" indent="-219456" eaLnBrk="1" hangingPunct="1">
              <a:lnSpc>
                <a:spcPct val="100000"/>
              </a:lnSpc>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This category includes modular and prefabricated homes</a:t>
            </a: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20</a:t>
            </a:fld>
            <a:endParaRPr lang="en-US" dirty="0"/>
          </a:p>
        </p:txBody>
      </p:sp>
    </p:spTree>
    <p:extLst>
      <p:ext uri="{BB962C8B-B14F-4D97-AF65-F5344CB8AC3E}">
        <p14:creationId xmlns:p14="http://schemas.microsoft.com/office/powerpoint/2010/main" val="1270080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 mobile home, also referred to as manufactured home, are movable housing units intended for permanent occupancy on private lots or in parks.  The special features for such units are: they are not built on site and can be moved. They may or may not have a regular foundation.</a:t>
            </a:r>
          </a:p>
          <a:p>
            <a:endParaRPr lang="en-US" sz="1200"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21</a:t>
            </a:fld>
            <a:endParaRPr lang="en-US" dirty="0"/>
          </a:p>
        </p:txBody>
      </p:sp>
    </p:spTree>
    <p:extLst>
      <p:ext uri="{BB962C8B-B14F-4D97-AF65-F5344CB8AC3E}">
        <p14:creationId xmlns:p14="http://schemas.microsoft.com/office/powerpoint/2010/main" val="1710985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 two-unit structure, often called a duplex, is one structure with two housing units in it. The units can be side by side or top and bottom. If two separate units are side by side and joined by a carport, they are considered as a duplex. </a:t>
            </a:r>
            <a:r>
              <a:rPr lang="en-US"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You need to fill out two field enumeration sheets, one for each unit.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22</a:t>
            </a:fld>
            <a:endParaRPr lang="en-US" dirty="0"/>
          </a:p>
        </p:txBody>
      </p:sp>
    </p:spTree>
    <p:extLst>
      <p:ext uri="{BB962C8B-B14F-4D97-AF65-F5344CB8AC3E}">
        <p14:creationId xmlns:p14="http://schemas.microsoft.com/office/powerpoint/2010/main" val="863468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This picture shows a combination of side-to-side and up-down 3-unit construction.  Sometimes you will see a 4-unit structure</a:t>
            </a:r>
            <a:r>
              <a:rPr lang="en-US" sz="1200" baseline="0" dirty="0" smtClean="0">
                <a:latin typeface="Arial" panose="020B0604020202020204" pitchFamily="34" charset="0"/>
                <a:cs typeface="Arial" panose="020B0604020202020204" pitchFamily="34" charset="0"/>
              </a:rPr>
              <a:t> with both side to side and up –down units.  </a:t>
            </a:r>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23</a:t>
            </a:fld>
            <a:endParaRPr lang="en-US" dirty="0"/>
          </a:p>
        </p:txBody>
      </p:sp>
    </p:spTree>
    <p:extLst>
      <p:ext uri="{BB962C8B-B14F-4D97-AF65-F5344CB8AC3E}">
        <p14:creationId xmlns:p14="http://schemas.microsoft.com/office/powerpoint/2010/main" val="2750728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This is a common structure with 5 or more units in it.  Access to the units, in this case, is from the outside for each unit rather than a common hallway. Some structures may have 100</a:t>
            </a:r>
            <a:r>
              <a:rPr lang="en-US" sz="1200" baseline="0" dirty="0" smtClean="0">
                <a:latin typeface="Arial" panose="020B0604020202020204" pitchFamily="34" charset="0"/>
                <a:cs typeface="Arial" panose="020B0604020202020204" pitchFamily="34" charset="0"/>
              </a:rPr>
              <a:t> or more</a:t>
            </a:r>
            <a:r>
              <a:rPr lang="en-US" sz="1200" dirty="0" smtClean="0">
                <a:latin typeface="Arial" panose="020B0604020202020204" pitchFamily="34" charset="0"/>
                <a:cs typeface="Arial" panose="020B0604020202020204" pitchFamily="34" charset="0"/>
              </a:rPr>
              <a:t> units.  </a:t>
            </a: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24</a:t>
            </a:fld>
            <a:endParaRPr lang="en-US" dirty="0"/>
          </a:p>
        </p:txBody>
      </p:sp>
    </p:spTree>
    <p:extLst>
      <p:ext uri="{BB962C8B-B14F-4D97-AF65-F5344CB8AC3E}">
        <p14:creationId xmlns:p14="http://schemas.microsoft.com/office/powerpoint/2010/main" val="40553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indent="-219456">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Accessory dwelling units (ADUs) — also referred to as accessory apartments, second units, or </a:t>
            </a:r>
            <a:r>
              <a:rPr lang="en-US" dirty="0" smtClean="0">
                <a:latin typeface="Arial" panose="020B0604020202020204" pitchFamily="34" charset="0"/>
                <a:cs typeface="Arial" panose="020B0604020202020204" pitchFamily="34" charset="0"/>
              </a:rPr>
              <a:t>mother-in-law apartments</a:t>
            </a:r>
            <a:r>
              <a:rPr lang="en-US" sz="1200" dirty="0" smtClean="0">
                <a:latin typeface="Arial" panose="020B0604020202020204" pitchFamily="34" charset="0"/>
                <a:cs typeface="Arial" panose="020B0604020202020204" pitchFamily="34" charset="0"/>
              </a:rPr>
              <a:t> — are additional living quarters on single-family lots that are independent of the primary dwelling unit. The separate living spaces are equipped with kitchen and bathroom facilities, and can be either attached or detached from the main residence. Occupancy rates and the number of people per unit tend to be very similar to 5+ structures. </a:t>
            </a:r>
          </a:p>
          <a:p>
            <a:pPr marL="219456" indent="-219456">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you encounter an ADU, count the main structure as a single family home. Count the ADU as a separate 5+ unit structure on a new field enumeration sheet.</a:t>
            </a:r>
          </a:p>
          <a:p>
            <a:pPr marL="219456" indent="-219456">
              <a:buFont typeface="Arial" panose="020B0604020202020204" pitchFamily="34" charset="0"/>
              <a:buChar char="•"/>
            </a:pPr>
            <a:r>
              <a:rPr lang="en-US" sz="1200" dirty="0" smtClean="0">
                <a:latin typeface="Arial" panose="020B0604020202020204" pitchFamily="34" charset="0"/>
                <a:cs typeface="Arial" panose="020B0604020202020204" pitchFamily="34" charset="0"/>
              </a:rPr>
              <a:t>Make notes on your field enumeration sheet that this is an ADU.</a:t>
            </a:r>
          </a:p>
          <a:p>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25</a:t>
            </a:fld>
            <a:endParaRPr lang="en-US" dirty="0"/>
          </a:p>
        </p:txBody>
      </p:sp>
    </p:spTree>
    <p:extLst>
      <p:ext uri="{BB962C8B-B14F-4D97-AF65-F5344CB8AC3E}">
        <p14:creationId xmlns:p14="http://schemas.microsoft.com/office/powerpoint/2010/main" val="100551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spcAft>
                <a:spcPts val="600"/>
              </a:spcAft>
              <a:buNone/>
            </a:pPr>
            <a:r>
              <a:rPr lang="en-US" sz="1200" dirty="0" smtClean="0">
                <a:latin typeface="Arial" panose="020B0604020202020204" pitchFamily="34" charset="0"/>
                <a:cs typeface="Arial" panose="020B0604020202020204" pitchFamily="34" charset="0"/>
              </a:rPr>
              <a:t>When going from house to house, always</a:t>
            </a:r>
            <a:r>
              <a:rPr lang="en-US" sz="1200" baseline="0" dirty="0" smtClean="0">
                <a:latin typeface="Arial" panose="020B0604020202020204" pitchFamily="34" charset="0"/>
                <a:cs typeface="Arial" panose="020B0604020202020204" pitchFamily="34" charset="0"/>
              </a:rPr>
              <a:t> look for concealed units. </a:t>
            </a:r>
            <a:r>
              <a:rPr lang="en-US" sz="1200" dirty="0" smtClean="0">
                <a:latin typeface="Arial" panose="020B0604020202020204" pitchFamily="34" charset="0"/>
                <a:cs typeface="Arial" panose="020B0604020202020204" pitchFamily="34" charset="0"/>
              </a:rPr>
              <a:t>Extra mailboxes, multiple electricity meters,</a:t>
            </a:r>
            <a:r>
              <a:rPr lang="en-US" sz="1200" baseline="0" dirty="0" smtClean="0">
                <a:latin typeface="Arial" panose="020B0604020202020204" pitchFamily="34" charset="0"/>
                <a:cs typeface="Arial" panose="020B0604020202020204" pitchFamily="34" charset="0"/>
              </a:rPr>
              <a:t> and </a:t>
            </a:r>
            <a:r>
              <a:rPr lang="en-US" sz="1200" dirty="0" smtClean="0">
                <a:latin typeface="Arial" panose="020B0604020202020204" pitchFamily="34" charset="0"/>
                <a:cs typeface="Arial" panose="020B0604020202020204" pitchFamily="34" charset="0"/>
              </a:rPr>
              <a:t>RVs in the yard are all hints that there may be extra living units near the main</a:t>
            </a:r>
            <a:r>
              <a:rPr lang="en-US" sz="1200" baseline="0" dirty="0" smtClean="0">
                <a:latin typeface="Arial" panose="020B0604020202020204" pitchFamily="34" charset="0"/>
                <a:cs typeface="Arial" panose="020B0604020202020204" pitchFamily="34" charset="0"/>
              </a:rPr>
              <a:t> house.  Another situation is that there may be a l</a:t>
            </a:r>
            <a:r>
              <a:rPr lang="en-US" sz="1200" dirty="0" smtClean="0">
                <a:latin typeface="Arial" panose="020B0604020202020204" pitchFamily="34" charset="0"/>
                <a:cs typeface="Arial" panose="020B0604020202020204" pitchFamily="34" charset="0"/>
              </a:rPr>
              <a:t>ive-in unit above the garage.</a:t>
            </a:r>
            <a:r>
              <a:rPr lang="en-US" sz="1200" baseline="0" dirty="0" smtClean="0">
                <a:latin typeface="Arial" panose="020B0604020202020204" pitchFamily="34" charset="0"/>
                <a:cs typeface="Arial" panose="020B0604020202020204" pitchFamily="34" charset="0"/>
              </a:rPr>
              <a:t> Or a mother-in-law</a:t>
            </a:r>
            <a:r>
              <a:rPr lang="en-US" sz="1200" dirty="0" smtClean="0">
                <a:latin typeface="Arial" panose="020B0604020202020204" pitchFamily="34" charset="0"/>
                <a:cs typeface="Arial" panose="020B0604020202020204" pitchFamily="34" charset="0"/>
              </a:rPr>
              <a:t> unit (or ADU) in the basement. </a:t>
            </a:r>
            <a:r>
              <a:rPr lang="en-US" sz="1200" baseline="0" dirty="0" smtClean="0">
                <a:latin typeface="Arial" panose="020B0604020202020204" pitchFamily="34" charset="0"/>
                <a:cs typeface="Arial" panose="020B0604020202020204" pitchFamily="34" charset="0"/>
              </a:rPr>
              <a:t> </a:t>
            </a:r>
          </a:p>
          <a:p>
            <a:pPr eaLnBrk="1" hangingPunct="1"/>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26</a:t>
            </a:fld>
            <a:endParaRPr lang="en-US" dirty="0"/>
          </a:p>
        </p:txBody>
      </p:sp>
    </p:spTree>
    <p:extLst>
      <p:ext uri="{BB962C8B-B14F-4D97-AF65-F5344CB8AC3E}">
        <p14:creationId xmlns:p14="http://schemas.microsoft.com/office/powerpoint/2010/main" val="2504400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Some structures are not originally intended to be permanent living quarters. But, people choose to live in them</a:t>
            </a:r>
            <a:r>
              <a:rPr lang="en-US" sz="1200" baseline="0" dirty="0" smtClean="0">
                <a:latin typeface="Arial" panose="020B0604020202020204" pitchFamily="34" charset="0"/>
                <a:cs typeface="Arial" panose="020B0604020202020204" pitchFamily="34" charset="0"/>
              </a:rPr>
              <a:t> and </a:t>
            </a:r>
            <a:r>
              <a:rPr lang="en-US" sz="1200" dirty="0" smtClean="0">
                <a:latin typeface="Arial" panose="020B0604020202020204" pitchFamily="34" charset="0"/>
                <a:cs typeface="Arial" panose="020B0604020202020204" pitchFamily="34" charset="0"/>
              </a:rPr>
              <a:t>not have another living place.  Such can be a motor home, travel trailer, boats or boxcars and tents, etc. You count them as housing units only when some</a:t>
            </a:r>
            <a:r>
              <a:rPr lang="en-US" sz="1200" baseline="0" dirty="0" smtClean="0">
                <a:latin typeface="Arial" panose="020B0604020202020204" pitchFamily="34" charset="0"/>
                <a:cs typeface="Arial" panose="020B0604020202020204" pitchFamily="34" charset="0"/>
              </a:rPr>
              <a:t> one is living in them.  There are no vacant special housing units.</a:t>
            </a: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27</a:t>
            </a:fld>
            <a:endParaRPr lang="en-US" dirty="0"/>
          </a:p>
        </p:txBody>
      </p:sp>
    </p:spTree>
    <p:extLst>
      <p:ext uri="{BB962C8B-B14F-4D97-AF65-F5344CB8AC3E}">
        <p14:creationId xmlns:p14="http://schemas.microsoft.com/office/powerpoint/2010/main" val="379729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Arial" panose="020B0604020202020204" pitchFamily="34" charset="0"/>
                <a:cs typeface="Arial" panose="020B0604020202020204" pitchFamily="34" charset="0"/>
              </a:rPr>
              <a:t>A housing unit is considered vacant if it has no resident occupants. Sometimes it is obvious that a unit is vacant when the house is completely empty with no curtains or furniture.</a:t>
            </a:r>
          </a:p>
          <a:p>
            <a:endParaRPr lang="en-US" sz="1200" baseline="0" dirty="0" smtClean="0">
              <a:latin typeface="Arial" panose="020B0604020202020204" pitchFamily="34" charset="0"/>
              <a:cs typeface="Arial" panose="020B0604020202020204" pitchFamily="34" charset="0"/>
            </a:endParaRPr>
          </a:p>
          <a:p>
            <a:r>
              <a:rPr lang="en-US" sz="1200" baseline="0" dirty="0" smtClean="0">
                <a:latin typeface="Arial" panose="020B0604020202020204" pitchFamily="34" charset="0"/>
                <a:cs typeface="Arial" panose="020B0604020202020204" pitchFamily="34" charset="0"/>
              </a:rPr>
              <a:t>However, you may also run into housing units that are used as storage, time share (persons live elsewhere permanently)</a:t>
            </a:r>
            <a:r>
              <a:rPr lang="en-US" sz="1200" b="1" baseline="0" dirty="0" smtClean="0">
                <a:solidFill>
                  <a:srgbClr val="FF0000"/>
                </a:solidFill>
                <a:latin typeface="Arial" panose="020B0604020202020204" pitchFamily="34" charset="0"/>
                <a:cs typeface="Arial" panose="020B0604020202020204" pitchFamily="34" charset="0"/>
              </a:rPr>
              <a:t>.</a:t>
            </a:r>
            <a:r>
              <a:rPr lang="en-US" sz="1200" baseline="0" dirty="0" smtClean="0">
                <a:latin typeface="Arial" panose="020B0604020202020204" pitchFamily="34" charset="0"/>
                <a:cs typeface="Arial" panose="020B0604020202020204" pitchFamily="34" charset="0"/>
              </a:rPr>
              <a:t> You can not determine if the housing is vacant or not until you conduct an interview.  Once you have verified that the housing is used for temporary lodging, then mark the unit as vacant.</a:t>
            </a:r>
          </a:p>
          <a:p>
            <a:endParaRPr lang="en-US" sz="12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28</a:t>
            </a:fld>
            <a:endParaRPr lang="en-US" dirty="0"/>
          </a:p>
        </p:txBody>
      </p:sp>
    </p:spTree>
    <p:extLst>
      <p:ext uri="{BB962C8B-B14F-4D97-AF65-F5344CB8AC3E}">
        <p14:creationId xmlns:p14="http://schemas.microsoft.com/office/powerpoint/2010/main" val="2788130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For newly built and weather</a:t>
            </a:r>
            <a:r>
              <a:rPr lang="en-US" sz="1200" baseline="0" dirty="0" smtClean="0">
                <a:latin typeface="Arial" panose="020B0604020202020204" pitchFamily="34" charset="0"/>
                <a:cs typeface="Arial" panose="020B0604020202020204" pitchFamily="34" charset="0"/>
              </a:rPr>
              <a:t> tight</a:t>
            </a:r>
            <a:r>
              <a:rPr lang="en-US" sz="1200" dirty="0" smtClean="0">
                <a:latin typeface="Arial" panose="020B0604020202020204" pitchFamily="34" charset="0"/>
                <a:cs typeface="Arial" panose="020B0604020202020204" pitchFamily="34" charset="0"/>
              </a:rPr>
              <a:t> structures, you should count it as a vacant new construction unit.  Usually it has reached the stage where the entire exterior shell is in place.  That is, the structure</a:t>
            </a:r>
            <a:r>
              <a:rPr lang="en-US" sz="1200" baseline="0" dirty="0" smtClean="0">
                <a:latin typeface="Arial" panose="020B0604020202020204" pitchFamily="34" charset="0"/>
                <a:cs typeface="Arial" panose="020B0604020202020204" pitchFamily="34" charset="0"/>
              </a:rPr>
              <a:t> has its roof, and all outside walls, doors, floors and windows are all in place. </a:t>
            </a:r>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29</a:t>
            </a:fld>
            <a:endParaRPr lang="en-US" dirty="0"/>
          </a:p>
        </p:txBody>
      </p:sp>
    </p:spTree>
    <p:extLst>
      <p:ext uri="{BB962C8B-B14F-4D97-AF65-F5344CB8AC3E}">
        <p14:creationId xmlns:p14="http://schemas.microsoft.com/office/powerpoint/2010/main" val="34286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spcBef>
                <a:spcPts val="0"/>
              </a:spcBef>
              <a:spcAft>
                <a:spcPts val="600"/>
              </a:spcAft>
            </a:pPr>
            <a:r>
              <a:rPr lang="en-US" dirty="0" smtClean="0">
                <a:latin typeface="Arial" panose="020B0604020202020204" pitchFamily="34" charset="0"/>
                <a:cs typeface="Arial" panose="020B0604020202020204" pitchFamily="34" charset="0"/>
              </a:rPr>
              <a:t>This training session is organized into 5 parts</a:t>
            </a:r>
          </a:p>
          <a:p>
            <a:pPr marL="219456" indent="-219456">
              <a:spcBef>
                <a:spcPts val="0"/>
              </a:spcBef>
              <a:spcAft>
                <a:spcPts val="600"/>
              </a:spcAft>
              <a:buFont typeface="+mj-lt"/>
              <a:buAutoNum type="arabicPeriod"/>
            </a:pPr>
            <a:r>
              <a:rPr lang="en-US" sz="1200" dirty="0" smtClean="0">
                <a:latin typeface="Arial" panose="020B0604020202020204" pitchFamily="34" charset="0"/>
                <a:cs typeface="Arial" panose="020B0604020202020204" pitchFamily="34" charset="0"/>
              </a:rPr>
              <a:t>General information and Pre-census preparation</a:t>
            </a:r>
          </a:p>
          <a:p>
            <a:pPr marL="219456" indent="-219456">
              <a:spcBef>
                <a:spcPts val="0"/>
              </a:spcBef>
              <a:spcAft>
                <a:spcPts val="600"/>
              </a:spcAft>
              <a:buFont typeface="+mj-lt"/>
              <a:buAutoNum type="arabicPeriod"/>
            </a:pPr>
            <a:r>
              <a:rPr lang="en-US" sz="1200" dirty="0" smtClean="0">
                <a:latin typeface="Arial" panose="020B0604020202020204" pitchFamily="34" charset="0"/>
                <a:cs typeface="Arial" panose="020B0604020202020204" pitchFamily="34" charset="0"/>
              </a:rPr>
              <a:t>Housing Unit Definitions</a:t>
            </a:r>
          </a:p>
          <a:p>
            <a:pPr marL="219456" indent="-219456">
              <a:spcBef>
                <a:spcPts val="0"/>
              </a:spcBef>
              <a:spcAft>
                <a:spcPts val="600"/>
              </a:spcAft>
              <a:buFont typeface="+mj-lt"/>
              <a:buAutoNum type="arabicPeriod"/>
            </a:pPr>
            <a:r>
              <a:rPr lang="en-US" sz="1200" dirty="0" smtClean="0">
                <a:latin typeface="Arial" panose="020B0604020202020204" pitchFamily="34" charset="0"/>
                <a:cs typeface="Arial" panose="020B0604020202020204" pitchFamily="34" charset="0"/>
              </a:rPr>
              <a:t>Canvassing Procedures</a:t>
            </a:r>
          </a:p>
          <a:p>
            <a:pPr marL="219456" indent="-219456">
              <a:spcBef>
                <a:spcPts val="0"/>
              </a:spcBef>
              <a:spcAft>
                <a:spcPts val="600"/>
              </a:spcAft>
              <a:buFont typeface="+mj-lt"/>
              <a:buAutoNum type="arabicPeriod"/>
            </a:pPr>
            <a:r>
              <a:rPr lang="en-US" sz="1200" dirty="0" smtClean="0">
                <a:latin typeface="Arial" panose="020B0604020202020204" pitchFamily="34" charset="0"/>
                <a:cs typeface="Arial" panose="020B0604020202020204" pitchFamily="34" charset="0"/>
              </a:rPr>
              <a:t>How to Fill Out the Field Enumeration Sheet</a:t>
            </a:r>
          </a:p>
          <a:p>
            <a:pPr marL="219456" indent="-219456">
              <a:spcBef>
                <a:spcPts val="0"/>
              </a:spcBef>
              <a:spcAft>
                <a:spcPts val="600"/>
              </a:spcAft>
              <a:buFont typeface="+mj-lt"/>
              <a:buAutoNum type="arabicPeriod"/>
            </a:pPr>
            <a:r>
              <a:rPr lang="en-US" sz="1200" dirty="0" smtClean="0">
                <a:latin typeface="Arial" panose="020B0604020202020204" pitchFamily="34" charset="0"/>
                <a:cs typeface="Arial" panose="020B0604020202020204" pitchFamily="34" charset="0"/>
              </a:rPr>
              <a:t>Frequently Asked Questions, Important Considerations, and Paperwork Submittal</a:t>
            </a:r>
          </a:p>
          <a:p>
            <a:pPr marL="219456" indent="-219456">
              <a:spcBef>
                <a:spcPts val="0"/>
              </a:spcBef>
              <a:spcAft>
                <a:spcPts val="600"/>
              </a:spcAft>
              <a:buFont typeface="+mj-lt"/>
              <a:buAutoNum type="arabicPeriod"/>
            </a:pPr>
            <a:endParaRPr lang="en-US" sz="1200" dirty="0" smtClean="0">
              <a:latin typeface="Arial" panose="020B0604020202020204" pitchFamily="34" charset="0"/>
              <a:cs typeface="Arial" panose="020B0604020202020204" pitchFamily="34" charset="0"/>
            </a:endParaRPr>
          </a:p>
          <a:p>
            <a:pPr marL="512762" indent="-457200">
              <a:spcBef>
                <a:spcPts val="0"/>
              </a:spcBef>
              <a:spcAft>
                <a:spcPts val="600"/>
              </a:spcAft>
              <a:buFont typeface="+mj-lt"/>
              <a:buAutoNum type="arabicPeriod"/>
            </a:pPr>
            <a:endParaRPr lang="en-US" sz="1200" dirty="0" smtClean="0">
              <a:latin typeface="Arial" panose="020B0604020202020204" pitchFamily="34" charset="0"/>
              <a:cs typeface="Arial" panose="020B0604020202020204" pitchFamily="34" charset="0"/>
            </a:endParaRPr>
          </a:p>
          <a:p>
            <a:pPr marL="55562" indent="0">
              <a:buNone/>
            </a:pPr>
            <a:endParaRPr lang="en-US" sz="1100" dirty="0">
              <a:latin typeface="+mn-lt"/>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3</a:t>
            </a:fld>
            <a:endParaRPr lang="en-US" dirty="0"/>
          </a:p>
        </p:txBody>
      </p:sp>
    </p:spTree>
    <p:extLst>
      <p:ext uri="{BB962C8B-B14F-4D97-AF65-F5344CB8AC3E}">
        <p14:creationId xmlns:p14="http://schemas.microsoft.com/office/powerpoint/2010/main" val="3142814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A dilapidated housing is usually obvious. Do not count it</a:t>
            </a:r>
            <a:r>
              <a:rPr lang="en-US" sz="1200" baseline="0" dirty="0" smtClean="0">
                <a:latin typeface="Arial" panose="020B0604020202020204" pitchFamily="34" charset="0"/>
                <a:cs typeface="Arial" panose="020B0604020202020204" pitchFamily="34" charset="0"/>
              </a:rPr>
              <a:t> as housing unit</a:t>
            </a:r>
            <a:r>
              <a:rPr lang="en-US" sz="1200" dirty="0" smtClean="0">
                <a:latin typeface="Arial" panose="020B0604020202020204" pitchFamily="34" charset="0"/>
                <a:cs typeface="Arial" panose="020B0604020202020204" pitchFamily="34" charset="0"/>
              </a:rPr>
              <a:t> unless someone is actually living in it.</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30</a:t>
            </a:fld>
            <a:endParaRPr lang="en-US" dirty="0"/>
          </a:p>
        </p:txBody>
      </p:sp>
    </p:spTree>
    <p:extLst>
      <p:ext uri="{BB962C8B-B14F-4D97-AF65-F5344CB8AC3E}">
        <p14:creationId xmlns:p14="http://schemas.microsoft.com/office/powerpoint/2010/main" val="18407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buFont typeface="Arial" panose="020B0604020202020204" pitchFamily="34" charset="0"/>
              <a:buNone/>
            </a:pPr>
            <a:r>
              <a:rPr lang="en-US" sz="1200" dirty="0" smtClean="0">
                <a:latin typeface="Arial" panose="020B0604020202020204" pitchFamily="34" charset="0"/>
                <a:cs typeface="Arial" panose="020B0604020202020204" pitchFamily="34" charset="0"/>
              </a:rPr>
              <a:t>This is new construction without an exterior in place.</a:t>
            </a:r>
            <a:r>
              <a:rPr lang="en-US" sz="1200" baseline="0" dirty="0" smtClean="0">
                <a:latin typeface="Arial" panose="020B0604020202020204" pitchFamily="34" charset="0"/>
                <a:cs typeface="Arial" panose="020B0604020202020204" pitchFamily="34" charset="0"/>
              </a:rPr>
              <a:t>  T</a:t>
            </a:r>
            <a:r>
              <a:rPr lang="en-US" sz="1200" dirty="0" smtClean="0">
                <a:latin typeface="Arial" panose="020B0604020202020204" pitchFamily="34" charset="0"/>
                <a:cs typeface="Arial" panose="020B0604020202020204" pitchFamily="34" charset="0"/>
              </a:rPr>
              <a:t>here are no windows,</a:t>
            </a:r>
            <a:r>
              <a:rPr lang="en-US" sz="1200" baseline="0" dirty="0" smtClean="0">
                <a:latin typeface="Arial" panose="020B0604020202020204" pitchFamily="34" charset="0"/>
                <a:cs typeface="Arial" panose="020B0604020202020204" pitchFamily="34" charset="0"/>
              </a:rPr>
              <a:t> doors and/or roof.  It is obviously not weathertight and should not</a:t>
            </a:r>
            <a:r>
              <a:rPr lang="en-US" sz="1200" dirty="0" smtClean="0">
                <a:latin typeface="Arial" panose="020B0604020202020204" pitchFamily="34" charset="0"/>
                <a:cs typeface="Arial" panose="020B0604020202020204" pitchFamily="34" charset="0"/>
              </a:rPr>
              <a:t> be counted.  Do not complete a field enumeration</a:t>
            </a:r>
            <a:r>
              <a:rPr lang="en-US" sz="1200" baseline="0" dirty="0" smtClean="0">
                <a:latin typeface="Arial" panose="020B0604020202020204" pitchFamily="34" charset="0"/>
                <a:cs typeface="Arial" panose="020B0604020202020204" pitchFamily="34" charset="0"/>
              </a:rPr>
              <a:t> sheet </a:t>
            </a:r>
            <a:r>
              <a:rPr lang="en-US" sz="1200" dirty="0" smtClean="0">
                <a:latin typeface="Arial" panose="020B0604020202020204" pitchFamily="34" charset="0"/>
                <a:cs typeface="Arial" panose="020B0604020202020204" pitchFamily="34" charset="0"/>
              </a:rPr>
              <a:t>either.  The city will report it</a:t>
            </a:r>
            <a:r>
              <a:rPr lang="en-US" sz="1200" baseline="0" dirty="0" smtClean="0">
                <a:latin typeface="Arial" panose="020B0604020202020204" pitchFamily="34" charset="0"/>
                <a:cs typeface="Arial" panose="020B0604020202020204" pitchFamily="34" charset="0"/>
              </a:rPr>
              <a:t> later to OFM when it is completed.</a:t>
            </a:r>
          </a:p>
        </p:txBody>
      </p:sp>
      <p:sp>
        <p:nvSpPr>
          <p:cNvPr id="4" name="Slide Number Placeholder 3"/>
          <p:cNvSpPr>
            <a:spLocks noGrp="1"/>
          </p:cNvSpPr>
          <p:nvPr>
            <p:ph type="sldNum" sz="quarter" idx="10"/>
          </p:nvPr>
        </p:nvSpPr>
        <p:spPr/>
        <p:txBody>
          <a:bodyPr/>
          <a:lstStyle/>
          <a:p>
            <a:fld id="{E30E955C-EC8F-4C6F-BA26-1ED8BA53ACE2}" type="slidenum">
              <a:rPr lang="en-US" smtClean="0"/>
              <a:t>31</a:t>
            </a:fld>
            <a:endParaRPr lang="en-US" dirty="0"/>
          </a:p>
        </p:txBody>
      </p:sp>
    </p:spTree>
    <p:extLst>
      <p:ext uri="{BB962C8B-B14F-4D97-AF65-F5344CB8AC3E}">
        <p14:creationId xmlns:p14="http://schemas.microsoft.com/office/powerpoint/2010/main" val="1467408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This is section 3, Canvassing Procedures</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So far, you have learned how to categorize </a:t>
            </a:r>
            <a:r>
              <a:rPr lang="en-US" sz="1200" baseline="0" dirty="0" smtClean="0">
                <a:latin typeface="Arial" panose="020B0604020202020204" pitchFamily="34" charset="0"/>
                <a:cs typeface="Arial" panose="020B0604020202020204" pitchFamily="34" charset="0"/>
              </a:rPr>
              <a:t>a housing unit. This section will train you how to count residents and block techniques.  There two concepts in this section:  canvassing technique and enumeration procedure. We will talk about canvassing first.</a:t>
            </a:r>
          </a:p>
        </p:txBody>
      </p:sp>
      <p:sp>
        <p:nvSpPr>
          <p:cNvPr id="4" name="Slide Number Placeholder 3"/>
          <p:cNvSpPr>
            <a:spLocks noGrp="1"/>
          </p:cNvSpPr>
          <p:nvPr>
            <p:ph type="sldNum" sz="quarter" idx="10"/>
          </p:nvPr>
        </p:nvSpPr>
        <p:spPr/>
        <p:txBody>
          <a:bodyPr/>
          <a:lstStyle/>
          <a:p>
            <a:fld id="{E30E955C-EC8F-4C6F-BA26-1ED8BA53ACE2}" type="slidenum">
              <a:rPr lang="en-US" smtClean="0"/>
              <a:t>32</a:t>
            </a:fld>
            <a:endParaRPr lang="en-US" dirty="0"/>
          </a:p>
        </p:txBody>
      </p:sp>
    </p:spTree>
    <p:extLst>
      <p:ext uri="{BB962C8B-B14F-4D97-AF65-F5344CB8AC3E}">
        <p14:creationId xmlns:p14="http://schemas.microsoft.com/office/powerpoint/2010/main" val="2593520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Font typeface="Arial" panose="020B0604020202020204" pitchFamily="34" charset="0"/>
              <a:buNone/>
            </a:pPr>
            <a:r>
              <a:rPr lang="en-US" sz="1200" baseline="0" dirty="0" smtClean="0">
                <a:latin typeface="Arial" panose="020B0604020202020204" pitchFamily="34" charset="0"/>
                <a:cs typeface="Arial" panose="020B0604020202020204" pitchFamily="34" charset="0"/>
              </a:rPr>
              <a:t>Counting houses in a systematic manner is known as canvassing. </a:t>
            </a:r>
          </a:p>
          <a:p>
            <a:pPr marL="219456" indent="-219456">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It means that you go block by block</a:t>
            </a:r>
            <a:r>
              <a:rPr lang="en-US" sz="1200" baseline="0" dirty="0" smtClean="0">
                <a:latin typeface="Arial" panose="020B0604020202020204" pitchFamily="34" charset="0"/>
                <a:cs typeface="Arial" panose="020B0604020202020204" pitchFamily="34" charset="0"/>
              </a:rPr>
              <a:t> till you cover</a:t>
            </a:r>
            <a:r>
              <a:rPr lang="en-US" sz="1200" dirty="0" smtClean="0">
                <a:latin typeface="Arial" panose="020B0604020202020204" pitchFamily="34" charset="0"/>
                <a:cs typeface="Arial" panose="020B0604020202020204" pitchFamily="34" charset="0"/>
              </a:rPr>
              <a:t> an assigned area.</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The entire area should</a:t>
            </a:r>
            <a:r>
              <a:rPr lang="en-US" sz="1200" baseline="0" dirty="0" smtClean="0">
                <a:latin typeface="Arial" panose="020B0604020202020204" pitchFamily="34" charset="0"/>
                <a:cs typeface="Arial" panose="020B0604020202020204" pitchFamily="34" charset="0"/>
              </a:rPr>
              <a:t> be</a:t>
            </a:r>
            <a:r>
              <a:rPr lang="en-US" sz="1200" dirty="0" smtClean="0">
                <a:latin typeface="Arial" panose="020B0604020202020204" pitchFamily="34" charset="0"/>
                <a:cs typeface="Arial" panose="020B0604020202020204" pitchFamily="34" charset="0"/>
              </a:rPr>
              <a:t> examined and not miss any housing units.  </a:t>
            </a:r>
          </a:p>
          <a:p>
            <a:pPr marL="219456" indent="-219456">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 good, complete canvass is essential to the accuracy of a census.  </a:t>
            </a:r>
          </a:p>
          <a:p>
            <a:pPr marL="219456" indent="-219456">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Census workers are responsible for the complete canvass of their assigned area.</a:t>
            </a:r>
          </a:p>
        </p:txBody>
      </p:sp>
      <p:sp>
        <p:nvSpPr>
          <p:cNvPr id="4" name="Slide Number Placeholder 3"/>
          <p:cNvSpPr>
            <a:spLocks noGrp="1"/>
          </p:cNvSpPr>
          <p:nvPr>
            <p:ph type="sldNum" sz="quarter" idx="10"/>
          </p:nvPr>
        </p:nvSpPr>
        <p:spPr/>
        <p:txBody>
          <a:bodyPr/>
          <a:lstStyle/>
          <a:p>
            <a:fld id="{E30E955C-EC8F-4C6F-BA26-1ED8BA53ACE2}" type="slidenum">
              <a:rPr lang="en-US" smtClean="0"/>
              <a:t>33</a:t>
            </a:fld>
            <a:endParaRPr lang="en-US" dirty="0"/>
          </a:p>
        </p:txBody>
      </p:sp>
    </p:spTree>
    <p:extLst>
      <p:ext uri="{BB962C8B-B14F-4D97-AF65-F5344CB8AC3E}">
        <p14:creationId xmlns:p14="http://schemas.microsoft.com/office/powerpoint/2010/main" val="2837912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You will canvass block by block. The most common type is a regular enclosed block.  It is rectangular in shape and all sides are roads. </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For a regular enclosed block, go to the NE corner and start enumerating to your right. There may not be a housing unit there, but you go until you arrive at one. </a:t>
            </a:r>
          </a:p>
          <a:p>
            <a:pPr marL="171450" indent="-171450">
              <a:buFont typeface="Arial" panose="020B0604020202020204" pitchFamily="34" charset="0"/>
              <a:buChar char="•"/>
            </a:pPr>
            <a:r>
              <a:rPr lang="en-US" b="0" baseline="0" dirty="0" smtClean="0"/>
              <a:t>Then continue in the same direction until you arrive where you started.</a:t>
            </a:r>
          </a:p>
          <a:p>
            <a:pPr marL="171450" indent="-171450">
              <a:buFont typeface="Arial" panose="020B0604020202020204" pitchFamily="34" charset="0"/>
              <a:buChar char="•"/>
            </a:pPr>
            <a:r>
              <a:rPr lang="en-US" b="0" baseline="0" dirty="0" smtClean="0"/>
              <a:t>You should be able to walk so that you do not have to cross a street. </a:t>
            </a:r>
            <a:r>
              <a:rPr lang="en-US" sz="1200" dirty="0" smtClean="0">
                <a:latin typeface="Arial" panose="020B0604020202020204" pitchFamily="34" charset="0"/>
                <a:cs typeface="Arial" panose="020B0604020202020204" pitchFamily="34" charset="0"/>
              </a:rPr>
              <a:t>If you do encounter a street and it does not go all the way to the opposite side of the block (for example, a cul de sac), canvass up one side and then down the other side, and continue around the block</a:t>
            </a:r>
            <a:endParaRPr lang="en-US" b="0" baseline="0" dirty="0" smtClean="0"/>
          </a:p>
        </p:txBody>
      </p:sp>
      <p:sp>
        <p:nvSpPr>
          <p:cNvPr id="4" name="Slide Number Placeholder 3"/>
          <p:cNvSpPr>
            <a:spLocks noGrp="1"/>
          </p:cNvSpPr>
          <p:nvPr>
            <p:ph type="sldNum" sz="quarter" idx="10"/>
          </p:nvPr>
        </p:nvSpPr>
        <p:spPr/>
        <p:txBody>
          <a:bodyPr/>
          <a:lstStyle/>
          <a:p>
            <a:fld id="{E30E955C-EC8F-4C6F-BA26-1ED8BA53ACE2}" type="slidenum">
              <a:rPr lang="en-US" smtClean="0"/>
              <a:t>34</a:t>
            </a:fld>
            <a:endParaRPr lang="en-US" dirty="0"/>
          </a:p>
        </p:txBody>
      </p:sp>
    </p:spTree>
    <p:extLst>
      <p:ext uri="{BB962C8B-B14F-4D97-AF65-F5344CB8AC3E}">
        <p14:creationId xmlns:p14="http://schemas.microsoft.com/office/powerpoint/2010/main" val="1606424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For an irregular enclosed block, all sides are roads, but one or more sides are not straight. Follow the rules</a:t>
            </a:r>
            <a:r>
              <a:rPr lang="en-US" sz="1200" baseline="0" dirty="0" smtClean="0">
                <a:latin typeface="Arial" panose="020B0604020202020204" pitchFamily="34" charset="0"/>
                <a:cs typeface="Arial" panose="020B0604020202020204" pitchFamily="34" charset="0"/>
              </a:rPr>
              <a:t> for a regular enclosed block. Your starting point may not be as obvious. Just choose a point as close as possible to the NE corner and start enumerating.  Again, you will arrive back at the beginning point without crossing a street.  </a:t>
            </a:r>
          </a:p>
        </p:txBody>
      </p:sp>
      <p:sp>
        <p:nvSpPr>
          <p:cNvPr id="4" name="Slide Number Placeholder 3"/>
          <p:cNvSpPr>
            <a:spLocks noGrp="1"/>
          </p:cNvSpPr>
          <p:nvPr>
            <p:ph type="sldNum" sz="quarter" idx="10"/>
          </p:nvPr>
        </p:nvSpPr>
        <p:spPr/>
        <p:txBody>
          <a:bodyPr/>
          <a:lstStyle/>
          <a:p>
            <a:fld id="{E30E955C-EC8F-4C6F-BA26-1ED8BA53ACE2}" type="slidenum">
              <a:rPr lang="en-US" smtClean="0"/>
              <a:t>35</a:t>
            </a:fld>
            <a:endParaRPr lang="en-US" dirty="0"/>
          </a:p>
        </p:txBody>
      </p:sp>
    </p:spTree>
    <p:extLst>
      <p:ext uri="{BB962C8B-B14F-4D97-AF65-F5344CB8AC3E}">
        <p14:creationId xmlns:p14="http://schemas.microsoft.com/office/powerpoint/2010/main" val="3106844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An unenclosed block has at least one boundary which is not a street.  The dashed line on your map indicates a border that is not a road.</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You need to find a place to start that will still enable you to go to the right around the block, but, don’t  have to stop</a:t>
            </a:r>
            <a:r>
              <a:rPr lang="en-US" sz="1200" baseline="0" dirty="0" smtClean="0">
                <a:latin typeface="Arial" panose="020B0604020202020204" pitchFamily="34" charset="0"/>
                <a:cs typeface="Arial" panose="020B0604020202020204" pitchFamily="34" charset="0"/>
              </a:rPr>
              <a:t> to </a:t>
            </a:r>
            <a:r>
              <a:rPr lang="en-US" sz="1200" dirty="0" smtClean="0">
                <a:latin typeface="Arial" panose="020B0604020202020204" pitchFamily="34" charset="0"/>
                <a:cs typeface="Arial" panose="020B0604020202020204" pitchFamily="34" charset="0"/>
              </a:rPr>
              <a:t>re-position yourself</a:t>
            </a:r>
            <a:r>
              <a:rPr lang="en-US" sz="1200" baseline="0" dirty="0" smtClean="0">
                <a:latin typeface="Arial" panose="020B0604020202020204" pitchFamily="34" charset="0"/>
                <a:cs typeface="Arial" panose="020B0604020202020204" pitchFamily="34" charset="0"/>
              </a:rPr>
              <a:t> and </a:t>
            </a:r>
            <a:r>
              <a:rPr lang="en-US" sz="1200" dirty="0" smtClean="0">
                <a:latin typeface="Arial" panose="020B0604020202020204" pitchFamily="34" charset="0"/>
                <a:cs typeface="Arial" panose="020B0604020202020204" pitchFamily="34" charset="0"/>
              </a:rPr>
              <a:t>re-start again. Sometimes</a:t>
            </a:r>
            <a:r>
              <a:rPr lang="en-US" sz="1200" baseline="0" dirty="0" smtClean="0">
                <a:latin typeface="Arial" panose="020B0604020202020204" pitchFamily="34" charset="0"/>
                <a:cs typeface="Arial" panose="020B0604020202020204" pitchFamily="34" charset="0"/>
              </a:rPr>
              <a:t> this is not possible.</a:t>
            </a:r>
            <a:endParaRPr lang="en-US" sz="1200" dirty="0" smtClean="0">
              <a:latin typeface="Arial" panose="020B0604020202020204" pitchFamily="34" charset="0"/>
              <a:cs typeface="Arial" panose="020B0604020202020204" pitchFamily="34" charset="0"/>
            </a:endParaRP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you follow the required clockwise path </a:t>
            </a:r>
            <a:r>
              <a:rPr lang="en-US" sz="1200" baseline="0" dirty="0" smtClean="0">
                <a:latin typeface="Arial" panose="020B0604020202020204" pitchFamily="34" charset="0"/>
                <a:cs typeface="Arial" panose="020B0604020202020204" pitchFamily="34" charset="0"/>
              </a:rPr>
              <a:t>on this block,  you s</a:t>
            </a:r>
            <a:r>
              <a:rPr lang="en-US" sz="1200" dirty="0" smtClean="0">
                <a:latin typeface="Arial" panose="020B0604020202020204" pitchFamily="34" charset="0"/>
                <a:cs typeface="Arial" panose="020B0604020202020204" pitchFamily="34" charset="0"/>
              </a:rPr>
              <a:t>tart enumerating at the southeast corner and finish at the northeast corner.</a:t>
            </a:r>
            <a:r>
              <a:rPr lang="en-US" sz="1200" baseline="0" dirty="0" smtClean="0">
                <a:latin typeface="Arial" panose="020B0604020202020204" pitchFamily="34" charset="0"/>
                <a:cs typeface="Arial" panose="020B0604020202020204" pitchFamily="34" charset="0"/>
              </a:rPr>
              <a:t> You do not try to go along the lakefront.</a:t>
            </a:r>
            <a:r>
              <a:rPr lang="en-US" sz="1200" dirty="0" smtClean="0">
                <a:latin typeface="Arial" panose="020B0604020202020204" pitchFamily="34" charset="0"/>
                <a:cs typeface="Arial" panose="020B0604020202020204" pitchFamily="34" charset="0"/>
              </a:rPr>
              <a:t> </a:t>
            </a:r>
            <a:r>
              <a:rPr lang="en-US" sz="1200" baseline="0" dirty="0" smtClean="0">
                <a:latin typeface="Arial" panose="020B0604020202020204" pitchFamily="34" charset="0"/>
                <a:cs typeface="Arial" panose="020B0604020202020204" pitchFamily="34" charset="0"/>
              </a:rPr>
              <a:t>Just enumerate to your right until the last housing unit is done. </a:t>
            </a:r>
            <a:r>
              <a:rPr lang="en-US" sz="1200" dirty="0" smtClean="0">
                <a:latin typeface="Arial" panose="020B0604020202020204" pitchFamily="34" charset="0"/>
                <a:cs typeface="Arial" panose="020B0604020202020204" pitchFamily="34" charset="0"/>
              </a:rPr>
              <a:t>You will not be able to stop at the same place you started. </a:t>
            </a:r>
          </a:p>
          <a:p>
            <a:pPr marL="800100" lvl="1" indent="-342900">
              <a:spcBef>
                <a:spcPts val="500"/>
              </a:spcBef>
              <a:buFont typeface="Arial" panose="020B0604020202020204" pitchFamily="34" charset="0"/>
              <a:buChar char="•"/>
            </a:pPr>
            <a:endParaRPr lang="en-US" sz="1200" b="0" dirty="0" smtClean="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endParaRPr lang="en-US" sz="1200" b="0" dirty="0" smtClean="0">
              <a:latin typeface="Arial" panose="020B0604020202020204" pitchFamily="34" charset="0"/>
              <a:cs typeface="Arial" panose="020B0604020202020204" pitchFamily="34" charset="0"/>
            </a:endParaRPr>
          </a:p>
          <a:p>
            <a:endParaRPr lang="en-US" sz="1200" b="0" dirty="0" smtClean="0">
              <a:latin typeface="Arial" panose="020B0604020202020204" pitchFamily="34" charset="0"/>
              <a:cs typeface="Arial" panose="020B0604020202020204" pitchFamily="34" charset="0"/>
            </a:endParaRPr>
          </a:p>
          <a:p>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E30E955C-EC8F-4C6F-BA26-1ED8BA53ACE2}" type="slidenum">
              <a:rPr lang="en-US" smtClean="0"/>
              <a:t>36</a:t>
            </a:fld>
            <a:endParaRPr lang="en-US" dirty="0"/>
          </a:p>
        </p:txBody>
      </p:sp>
    </p:spTree>
    <p:extLst>
      <p:ext uri="{BB962C8B-B14F-4D97-AF65-F5344CB8AC3E}">
        <p14:creationId xmlns:p14="http://schemas.microsoft.com/office/powerpoint/2010/main" val="3503769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latin typeface="Arial" panose="020B0604020202020204" pitchFamily="34" charset="0"/>
                <a:cs typeface="Arial" panose="020B0604020202020204" pitchFamily="34" charset="0"/>
              </a:rPr>
              <a:t>Sometimes you may need to amend the map.</a:t>
            </a:r>
          </a:p>
          <a:p>
            <a:pPr marL="219456" indent="-219456">
              <a:spcBef>
                <a:spcPts val="0"/>
              </a:spcBef>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If the street does go through the middle of the block to the other side, amend your map so you have two blocks.  Draw a line to show two blocks. </a:t>
            </a:r>
          </a:p>
          <a:p>
            <a:pPr marL="219456" indent="-219456">
              <a:spcBef>
                <a:spcPts val="0"/>
              </a:spcBef>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Sometimes an alley way is a major throughway and/or the only way to access a housing unit.  Label the alley on your map as a block boundary. </a:t>
            </a:r>
          </a:p>
          <a:p>
            <a:pPr marL="219456" indent="-219456">
              <a:spcBef>
                <a:spcPts val="0"/>
              </a:spcBef>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In both cases you now have two blocks. Give the newly created block the same number as the original one and add an “A” to it.  </a:t>
            </a:r>
          </a:p>
        </p:txBody>
      </p:sp>
      <p:sp>
        <p:nvSpPr>
          <p:cNvPr id="4" name="Slide Number Placeholder 3"/>
          <p:cNvSpPr>
            <a:spLocks noGrp="1"/>
          </p:cNvSpPr>
          <p:nvPr>
            <p:ph type="sldNum" sz="quarter" idx="10"/>
          </p:nvPr>
        </p:nvSpPr>
        <p:spPr/>
        <p:txBody>
          <a:bodyPr/>
          <a:lstStyle/>
          <a:p>
            <a:fld id="{E30E955C-EC8F-4C6F-BA26-1ED8BA53ACE2}" type="slidenum">
              <a:rPr lang="en-US" smtClean="0"/>
              <a:t>37</a:t>
            </a:fld>
            <a:endParaRPr lang="en-US" dirty="0"/>
          </a:p>
        </p:txBody>
      </p:sp>
    </p:spTree>
    <p:extLst>
      <p:ext uri="{BB962C8B-B14F-4D97-AF65-F5344CB8AC3E}">
        <p14:creationId xmlns:p14="http://schemas.microsoft.com/office/powerpoint/2010/main" val="2907110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indent="0" eaLnBrk="1" hangingPunct="1">
              <a:spcBef>
                <a:spcPts val="0"/>
              </a:spcBef>
              <a:spcAft>
                <a:spcPts val="600"/>
              </a:spcAft>
              <a:buNone/>
            </a:pPr>
            <a:r>
              <a:rPr lang="en-US" sz="1200" dirty="0" smtClean="0">
                <a:latin typeface="Arial" panose="020B0604020202020204" pitchFamily="34" charset="0"/>
                <a:cs typeface="Arial" panose="020B0604020202020204" pitchFamily="34" charset="0"/>
              </a:rPr>
              <a:t>If there are no residential housing units in the block, it is an empty block.</a:t>
            </a:r>
          </a:p>
          <a:p>
            <a:pPr marL="219456" indent="0" eaLnBrk="1" hangingPunct="1">
              <a:spcBef>
                <a:spcPts val="0"/>
              </a:spcBef>
              <a:spcAft>
                <a:spcPts val="600"/>
              </a:spcAft>
              <a:buNone/>
            </a:pPr>
            <a:r>
              <a:rPr lang="en-US" sz="1200" dirty="0" smtClean="0">
                <a:latin typeface="Arial" panose="020B0604020202020204" pitchFamily="34" charset="0"/>
                <a:cs typeface="Arial" panose="020B0604020202020204" pitchFamily="34" charset="0"/>
              </a:rPr>
              <a:t>If commercial buildings are found, contact the office and ask about possible on-site living quarters. </a:t>
            </a:r>
          </a:p>
          <a:p>
            <a:pPr marL="219456" indent="0" eaLnBrk="1" hangingPunct="1">
              <a:spcBef>
                <a:spcPts val="0"/>
              </a:spcBef>
              <a:spcAft>
                <a:spcPts val="600"/>
              </a:spcAft>
              <a:buNone/>
            </a:pPr>
            <a:r>
              <a:rPr lang="en-US" sz="1200" dirty="0" smtClean="0">
                <a:latin typeface="Arial" panose="020B0604020202020204" pitchFamily="34" charset="0"/>
                <a:cs typeface="Arial" panose="020B0604020202020204" pitchFamily="34" charset="0"/>
              </a:rPr>
              <a:t>Fill out a enumeration sheet for the empty block.</a:t>
            </a:r>
          </a:p>
        </p:txBody>
      </p:sp>
      <p:sp>
        <p:nvSpPr>
          <p:cNvPr id="4" name="Slide Number Placeholder 3"/>
          <p:cNvSpPr>
            <a:spLocks noGrp="1"/>
          </p:cNvSpPr>
          <p:nvPr>
            <p:ph type="sldNum" sz="quarter" idx="10"/>
          </p:nvPr>
        </p:nvSpPr>
        <p:spPr/>
        <p:txBody>
          <a:bodyPr/>
          <a:lstStyle/>
          <a:p>
            <a:fld id="{E30E955C-EC8F-4C6F-BA26-1ED8BA53ACE2}" type="slidenum">
              <a:rPr lang="en-US" smtClean="0"/>
              <a:t>38</a:t>
            </a:fld>
            <a:endParaRPr lang="en-US" dirty="0"/>
          </a:p>
        </p:txBody>
      </p:sp>
    </p:spTree>
    <p:extLst>
      <p:ext uri="{BB962C8B-B14F-4D97-AF65-F5344CB8AC3E}">
        <p14:creationId xmlns:p14="http://schemas.microsoft.com/office/powerpoint/2010/main" val="2079213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Homeless persons do not have a usual place of residence</a:t>
            </a:r>
          </a:p>
          <a:p>
            <a:pPr marL="219456"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They may have a temporary bed in a homeless shelter</a:t>
            </a:r>
          </a:p>
          <a:p>
            <a:pPr marL="219456"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homeless or transients are found</a:t>
            </a:r>
          </a:p>
          <a:p>
            <a:pPr marL="438912" lvl="1" indent="-219456" eaLnBrk="1" hangingPunct="1">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Inquire if currently living in a shelter. If staying in a shelter, they are counted where the shelter is located.  Get name of shelter.</a:t>
            </a:r>
          </a:p>
          <a:p>
            <a:pPr marL="438912" lvl="1" indent="-219456" eaLnBrk="1" hangingPunct="1">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Inquire if they are currently living in a homeless encampment. They are counted at the encampment. Enlist the help of local agencies that provide services to homeless people. Do not just wander in and start asking for names.</a:t>
            </a:r>
          </a:p>
          <a:p>
            <a:pPr marL="438912" lvl="1" indent="-219456" eaLnBrk="1" hangingPunct="1">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If not staying in a shelter and sleeping where night overtakes them, count them as GQ population where you find them.</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39</a:t>
            </a:fld>
            <a:endParaRPr lang="en-US" dirty="0"/>
          </a:p>
        </p:txBody>
      </p:sp>
    </p:spTree>
    <p:extLst>
      <p:ext uri="{BB962C8B-B14F-4D97-AF65-F5344CB8AC3E}">
        <p14:creationId xmlns:p14="http://schemas.microsoft.com/office/powerpoint/2010/main" val="157540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This is Section 1, </a:t>
            </a:r>
            <a:r>
              <a:rPr lang="en-US" dirty="0" smtClean="0">
                <a:latin typeface="Arial Narrow" panose="020B0606020202030204" pitchFamily="34" charset="0"/>
              </a:rPr>
              <a:t>General Information and Pre-census Preparation </a:t>
            </a:r>
          </a:p>
          <a:p>
            <a:r>
              <a:rPr lang="en-US" dirty="0" smtClean="0">
                <a:latin typeface="Arial" panose="020B0604020202020204" pitchFamily="34" charset="0"/>
                <a:cs typeface="Arial" panose="020B0604020202020204" pitchFamily="34" charset="0"/>
              </a:rPr>
              <a:t>   </a:t>
            </a:r>
          </a:p>
          <a:p>
            <a:endParaRPr lang="en-US" dirty="0" smtClean="0"/>
          </a:p>
        </p:txBody>
      </p:sp>
      <p:sp>
        <p:nvSpPr>
          <p:cNvPr id="4" name="Slide Number Placeholder 3"/>
          <p:cNvSpPr>
            <a:spLocks noGrp="1"/>
          </p:cNvSpPr>
          <p:nvPr>
            <p:ph type="sldNum" sz="quarter" idx="10"/>
          </p:nvPr>
        </p:nvSpPr>
        <p:spPr/>
        <p:txBody>
          <a:bodyPr/>
          <a:lstStyle/>
          <a:p>
            <a:fld id="{E30E955C-EC8F-4C6F-BA26-1ED8BA53ACE2}" type="slidenum">
              <a:rPr lang="en-US" smtClean="0"/>
              <a:t>4</a:t>
            </a:fld>
            <a:endParaRPr lang="en-US" dirty="0"/>
          </a:p>
        </p:txBody>
      </p:sp>
    </p:spTree>
    <p:extLst>
      <p:ext uri="{BB962C8B-B14F-4D97-AF65-F5344CB8AC3E}">
        <p14:creationId xmlns:p14="http://schemas.microsoft.com/office/powerpoint/2010/main" val="3987302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Canvass blocks in methodical way.</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Start at northeast corner of the block if possible and travel in a clockwise direction. </a:t>
            </a:r>
          </a:p>
          <a:p>
            <a:pPr marL="219456" lvl="1" indent="-219456">
              <a:spcBef>
                <a:spcPts val="0"/>
              </a:spcBef>
              <a:spcAft>
                <a:spcPts val="600"/>
              </a:spcAft>
              <a:buFont typeface="Arial" panose="020B0604020202020204" pitchFamily="34" charset="0"/>
              <a:buChar char="•"/>
            </a:pPr>
            <a:r>
              <a:rPr lang="en-US" sz="1200" kern="1200" dirty="0" smtClean="0">
                <a:solidFill>
                  <a:schemeClr val="tx1"/>
                </a:solidFill>
                <a:latin typeface="Arial" panose="020B0604020202020204" pitchFamily="34" charset="0"/>
                <a:ea typeface="+mn-ea"/>
                <a:cs typeface="Arial" panose="020B0604020202020204" pitchFamily="34" charset="0"/>
              </a:rPr>
              <a:t>If there is a conflict with starting in the NE corner and going to the right, going to the right takes precedence</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you need to deviate from the rules for safety reasons- like one way street- be consistent and document your reasons on enumeration map.</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 For multi-unit structure, be consistent and methodical.  Always finish a building before continuing on to the next structure.  </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Do not count empty spaces in a manufactured home park as a vacant manufactured home.</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Keep track of empty spaces in a park.</a:t>
            </a:r>
          </a:p>
          <a:p>
            <a:pPr marL="228600" lvl="1" indent="-173038">
              <a:spcBef>
                <a:spcPts val="0"/>
              </a:spcBef>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40</a:t>
            </a:fld>
            <a:endParaRPr lang="en-US" dirty="0"/>
          </a:p>
        </p:txBody>
      </p:sp>
    </p:spTree>
    <p:extLst>
      <p:ext uri="{BB962C8B-B14F-4D97-AF65-F5344CB8AC3E}">
        <p14:creationId xmlns:p14="http://schemas.microsoft.com/office/powerpoint/2010/main" val="2029802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Now that you have learned how to canvass an area, it is time</a:t>
            </a:r>
            <a:r>
              <a:rPr lang="en-US" sz="1200" baseline="0" dirty="0" smtClean="0">
                <a:latin typeface="Arial" panose="020B0604020202020204" pitchFamily="34" charset="0"/>
                <a:cs typeface="Arial" panose="020B0604020202020204" pitchFamily="34" charset="0"/>
              </a:rPr>
              <a:t> to learn</a:t>
            </a:r>
            <a:r>
              <a:rPr lang="en-US" sz="1200" dirty="0" smtClean="0">
                <a:latin typeface="Arial" panose="020B0604020202020204" pitchFamily="34" charset="0"/>
                <a:cs typeface="Arial" panose="020B0604020202020204" pitchFamily="34" charset="0"/>
              </a:rPr>
              <a:t> how to enumerate the residents</a:t>
            </a:r>
            <a:r>
              <a:rPr lang="en-US" sz="1200" baseline="0" dirty="0" smtClean="0">
                <a:latin typeface="Arial" panose="020B0604020202020204" pitchFamily="34" charset="0"/>
                <a:cs typeface="Arial" panose="020B0604020202020204" pitchFamily="34" charset="0"/>
              </a:rPr>
              <a:t> living in the area.  You will learn how to count people based upon the residency rules.  Also, you will learn how to use the OFM Census Sheet A – Field Enumeration and how to conduct an interview.</a:t>
            </a:r>
          </a:p>
        </p:txBody>
      </p:sp>
      <p:sp>
        <p:nvSpPr>
          <p:cNvPr id="4" name="Slide Number Placeholder 3"/>
          <p:cNvSpPr>
            <a:spLocks noGrp="1"/>
          </p:cNvSpPr>
          <p:nvPr>
            <p:ph type="sldNum" sz="quarter" idx="10"/>
          </p:nvPr>
        </p:nvSpPr>
        <p:spPr/>
        <p:txBody>
          <a:bodyPr/>
          <a:lstStyle/>
          <a:p>
            <a:fld id="{E30E955C-EC8F-4C6F-BA26-1ED8BA53ACE2}" type="slidenum">
              <a:rPr lang="en-US" smtClean="0"/>
              <a:t>41</a:t>
            </a:fld>
            <a:endParaRPr lang="en-US" dirty="0"/>
          </a:p>
        </p:txBody>
      </p:sp>
    </p:spTree>
    <p:extLst>
      <p:ext uri="{BB962C8B-B14F-4D97-AF65-F5344CB8AC3E}">
        <p14:creationId xmlns:p14="http://schemas.microsoft.com/office/powerpoint/2010/main" val="28503589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0"/>
              </a:spcBef>
              <a:spcAft>
                <a:spcPts val="600"/>
              </a:spcAft>
              <a:buNone/>
            </a:pPr>
            <a:r>
              <a:rPr lang="en-US" sz="1200" dirty="0" smtClean="0">
                <a:latin typeface="Arial" panose="020B0604020202020204" pitchFamily="34" charset="0"/>
                <a:cs typeface="Arial" panose="020B0604020202020204" pitchFamily="34" charset="0"/>
              </a:rPr>
              <a:t>As an enumerator,</a:t>
            </a:r>
            <a:r>
              <a:rPr lang="en-US" sz="1200" baseline="0" dirty="0" smtClean="0">
                <a:latin typeface="Arial" panose="020B0604020202020204" pitchFamily="34" charset="0"/>
                <a:cs typeface="Arial" panose="020B0604020202020204" pitchFamily="34" charset="0"/>
              </a:rPr>
              <a:t> you need to know w</a:t>
            </a:r>
            <a:r>
              <a:rPr lang="en-US" sz="1200" dirty="0" smtClean="0">
                <a:latin typeface="Arial" panose="020B0604020202020204" pitchFamily="34" charset="0"/>
                <a:cs typeface="Arial" panose="020B0604020202020204" pitchFamily="34" charset="0"/>
              </a:rPr>
              <a:t>ho to count:  </a:t>
            </a:r>
          </a:p>
          <a:p>
            <a:pPr marL="219456" lvl="2" indent="-219456">
              <a:spcBef>
                <a:spcPts val="0"/>
              </a:spcBef>
              <a:spcAft>
                <a:spcPts val="1200"/>
              </a:spcAft>
              <a:buFont typeface="Arial" panose="020B0604020202020204" pitchFamily="34" charset="0"/>
              <a:buChar char="•"/>
            </a:pPr>
            <a:r>
              <a:rPr lang="en-US" sz="1200" u="none" dirty="0" smtClean="0">
                <a:latin typeface="Arial" panose="020B0604020202020204" pitchFamily="34" charset="0"/>
                <a:cs typeface="Arial" panose="020B0604020202020204" pitchFamily="34" charset="0"/>
              </a:rPr>
              <a:t>Resident-</a:t>
            </a:r>
            <a:r>
              <a:rPr lang="en-US" sz="1200" dirty="0" smtClean="0">
                <a:latin typeface="Arial" panose="020B0604020202020204" pitchFamily="34" charset="0"/>
                <a:cs typeface="Arial" panose="020B0604020202020204" pitchFamily="34" charset="0"/>
              </a:rPr>
              <a:t> A person who usually lives and sleeps in the housing unit or facility for the majority of the year (6 months or more) or has no other usual place of residence. Do not count people who are visiting, or staying here temporarily with a usual residence elsewhere, such as college students home for summer vacation.  </a:t>
            </a:r>
          </a:p>
          <a:p>
            <a:pPr marL="0" lvl="1" indent="0">
              <a:spcBef>
                <a:spcPts val="0"/>
              </a:spcBef>
              <a:spcAft>
                <a:spcPts val="600"/>
              </a:spcAft>
              <a:buNone/>
            </a:pPr>
            <a:r>
              <a:rPr lang="en-US" sz="1200" dirty="0" smtClean="0">
                <a:latin typeface="Arial" panose="020B0604020202020204" pitchFamily="34" charset="0"/>
                <a:cs typeface="Arial" panose="020B0604020202020204" pitchFamily="34" charset="0"/>
              </a:rPr>
              <a:t>Then, you must know how to count them:</a:t>
            </a:r>
          </a:p>
          <a:p>
            <a:pPr marL="219456" lvl="2"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List all the names of residents who live in the household, starting with an adult on the field enumeration sheet.</a:t>
            </a:r>
          </a:p>
          <a:p>
            <a:pPr marL="219456" lvl="2"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Screen the information you just recorded using the questions at bottom of page. The questions are designed to make sure that short-term stay persons are not included and no eligible persons are missed.</a:t>
            </a:r>
          </a:p>
          <a:p>
            <a:pPr marL="228600" indent="-228600">
              <a:buFont typeface="+mj-lt"/>
              <a:buAutoNum type="arabicPeriod"/>
            </a:pPr>
            <a:endParaRPr lang="en-US" sz="12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42</a:t>
            </a:fld>
            <a:endParaRPr lang="en-US" dirty="0"/>
          </a:p>
        </p:txBody>
      </p:sp>
    </p:spTree>
    <p:extLst>
      <p:ext uri="{BB962C8B-B14F-4D97-AF65-F5344CB8AC3E}">
        <p14:creationId xmlns:p14="http://schemas.microsoft.com/office/powerpoint/2010/main" val="3817990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200" dirty="0" smtClean="0">
                <a:latin typeface="Arial" panose="020B0604020202020204" pitchFamily="34" charset="0"/>
                <a:cs typeface="Arial" panose="020B0604020202020204" pitchFamily="34" charset="0"/>
              </a:rPr>
              <a:t>Whether or not to count someone is dependent upon their living</a:t>
            </a:r>
            <a:r>
              <a:rPr lang="en-US" sz="1200" baseline="0" dirty="0" smtClean="0">
                <a:latin typeface="Arial" panose="020B0604020202020204" pitchFamily="34" charset="0"/>
                <a:cs typeface="Arial" panose="020B0604020202020204" pitchFamily="34" charset="0"/>
              </a:rPr>
              <a:t> situation.  We are now going to review the most common situations. This table can also be found in the Enumerator’s Manual.  The situation: You have received the names for people living in the housing unit you are at. Now you are checking residency and the respondent indicates one of the following situations:</a:t>
            </a: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Person lives in the housing unit, temporarily away. (e.g., vacation, hospital, traveling job: The person is a resident</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of this housing unit.</a:t>
            </a:r>
            <a:endPar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Person lives in house on weekends, works and has a room or apartment elsewhere:  The person is a resident</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of the other place.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DO NOT LIST IN THIS HOUSING UNIT.</a:t>
            </a: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Persons who</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are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in the Armed Forces who live in this household when not deployed. The person is a resident</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of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this housing unit</a:t>
            </a:r>
            <a:endParaRPr lang="en-US" sz="1200" b="1"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600"/>
              </a:spcAft>
              <a:buClrTx/>
              <a:buSzTx/>
              <a:buFontTx/>
              <a:buNone/>
              <a:tabLst/>
              <a:defRPr/>
            </a:pPr>
            <a:r>
              <a:rPr lang="en-US" sz="1200" dirty="0" smtClean="0">
                <a:effectLst/>
                <a:latin typeface="Arial" panose="020B0604020202020204" pitchFamily="34" charset="0"/>
                <a:ea typeface="Calibri" panose="020F0502020204030204" pitchFamily="34" charset="0"/>
                <a:cs typeface="Arial" panose="020B0604020202020204" pitchFamily="34" charset="0"/>
              </a:rPr>
              <a:t>Persons in the Armed Forces who live in military quarters on base. They live in t</a:t>
            </a:r>
            <a:r>
              <a:rPr lang="en-US" sz="1200" b="0" dirty="0" smtClean="0">
                <a:effectLst/>
                <a:latin typeface="Arial" panose="020B0604020202020204" pitchFamily="34" charset="0"/>
                <a:ea typeface="Calibri" panose="020F0502020204030204" pitchFamily="34" charset="0"/>
                <a:cs typeface="Arial" panose="020B0604020202020204" pitchFamily="34" charset="0"/>
              </a:rPr>
              <a:t>he military quarters on base and not this housing</a:t>
            </a:r>
            <a:r>
              <a:rPr lang="en-US" sz="1200" b="0" baseline="0" dirty="0" smtClean="0">
                <a:effectLst/>
                <a:latin typeface="Arial" panose="020B0604020202020204" pitchFamily="34" charset="0"/>
                <a:ea typeface="Calibri" panose="020F0502020204030204" pitchFamily="34" charset="0"/>
                <a:cs typeface="Arial" panose="020B0604020202020204" pitchFamily="34" charset="0"/>
              </a:rPr>
              <a:t> unit.</a:t>
            </a:r>
            <a:endParaRPr lang="en-US" sz="1200" b="0" dirty="0" smtClean="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600"/>
              </a:spcAft>
              <a:buClrTx/>
              <a:buSzTx/>
              <a:buFontTx/>
              <a:buNone/>
              <a:tabLst/>
              <a:defRPr/>
            </a:pPr>
            <a:r>
              <a:rPr lang="en-US" sz="1200" dirty="0" smtClean="0">
                <a:effectLst/>
                <a:latin typeface="Arial" panose="020B0604020202020204" pitchFamily="34" charset="0"/>
                <a:ea typeface="Calibri" panose="020F0502020204030204" pitchFamily="34" charset="0"/>
                <a:cs typeface="Arial" panose="020B0604020202020204" pitchFamily="34" charset="0"/>
              </a:rPr>
              <a:t>Persons in the Armed Forces who </a:t>
            </a:r>
            <a:r>
              <a:rPr lang="en-US" sz="1200" smtClean="0">
                <a:effectLst/>
                <a:latin typeface="Arial" panose="020B0604020202020204" pitchFamily="34" charset="0"/>
                <a:ea typeface="Calibri" panose="020F0502020204030204" pitchFamily="34" charset="0"/>
                <a:cs typeface="Arial" panose="020B0604020202020204" pitchFamily="34" charset="0"/>
              </a:rPr>
              <a:t>are</a:t>
            </a:r>
            <a:r>
              <a:rPr lang="en-US" sz="1200" baseline="0" smtClean="0">
                <a:effectLst/>
                <a:latin typeface="Arial" panose="020B0604020202020204" pitchFamily="34" charset="0"/>
                <a:ea typeface="Calibri" panose="020F0502020204030204" pitchFamily="34" charset="0"/>
                <a:cs typeface="Arial" panose="020B0604020202020204" pitchFamily="34" charset="0"/>
              </a:rPr>
              <a:t> stationed/deployed </a:t>
            </a:r>
            <a:r>
              <a:rPr lang="en-US" sz="1200" baseline="0" dirty="0" smtClean="0">
                <a:effectLst/>
                <a:latin typeface="Arial" panose="020B0604020202020204" pitchFamily="34" charset="0"/>
                <a:ea typeface="Calibri" panose="020F0502020204030204" pitchFamily="34" charset="0"/>
                <a:cs typeface="Arial" panose="020B0604020202020204" pitchFamily="34" charset="0"/>
              </a:rPr>
              <a:t>overseas. </a:t>
            </a:r>
            <a:r>
              <a:rPr lang="en-US" sz="1200" b="0" dirty="0" smtClean="0">
                <a:effectLst/>
                <a:latin typeface="Arial" panose="020B0604020202020204" pitchFamily="34" charset="0"/>
                <a:ea typeface="Calibri" panose="020F0502020204030204" pitchFamily="34" charset="0"/>
                <a:cs typeface="Arial" panose="020B0604020202020204" pitchFamily="34" charset="0"/>
              </a:rPr>
              <a:t>They live overseas</a:t>
            </a:r>
            <a:r>
              <a:rPr lang="en-US" sz="1200" b="0" baseline="0" dirty="0" smtClean="0">
                <a:effectLst/>
                <a:latin typeface="Arial" panose="020B0604020202020204" pitchFamily="34" charset="0"/>
                <a:ea typeface="Calibri" panose="020F0502020204030204" pitchFamily="34" charset="0"/>
                <a:cs typeface="Arial" panose="020B0604020202020204" pitchFamily="34" charset="0"/>
              </a:rPr>
              <a:t> and are not counted at this housing unit.</a:t>
            </a:r>
            <a:endParaRPr lang="en-US" sz="1200" b="0" dirty="0" smtClean="0">
              <a:effectLst/>
              <a:latin typeface="Arial" panose="020B0604020202020204" pitchFamily="34" charset="0"/>
              <a:ea typeface="Calibri" panose="020F0502020204030204" pitchFamily="34" charset="0"/>
              <a:cs typeface="Arial" panose="020B0604020202020204" pitchFamily="34" charset="0"/>
            </a:endParaRP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College students who do not live in this household during school year.  Count them where they live while</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attending school.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DO NOT LIST in this housing unit.</a:t>
            </a: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Persons who divide their time equally between homes.  Count them where they are at the time of the census.</a:t>
            </a: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Persons who divide their time unequally between homes  They</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are to be counted w</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here they spend the majority of the year.</a:t>
            </a:r>
          </a:p>
          <a:p>
            <a:pPr rtl="0" eaLnBrk="1" fontAlgn="t" latinLnBrk="0" hangingPunct="1">
              <a:lnSpc>
                <a:spcPct val="100000"/>
              </a:lnSpc>
              <a:spcBef>
                <a:spcPts val="0"/>
              </a:spcBef>
              <a:spcAft>
                <a:spcPts val="600"/>
              </a:spcAft>
            </a:pPr>
            <a:endParaRPr lang="en-US" sz="1200" b="1"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rtl="0" eaLnBrk="1" fontAlgn="t" latinLnBrk="0" hangingPunct="1"/>
            <a:endParaRPr lang="en-US" sz="1200" b="1"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rtl="0" eaLnBrk="1" fontAlgn="t" latinLnBrk="0" hangingPunct="1"/>
            <a:endParaRPr lang="en-US" sz="1200" b="1"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rtl="0" eaLnBrk="1" fontAlgn="t" latinLnBrk="0" hangingPunct="1"/>
            <a:endParaRPr lang="en-US" sz="1200" b="1"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rtl="0" eaLnBrk="1" fontAlgn="t" latinLnBrk="0" hangingPunct="1"/>
            <a:endParaRPr lang="en-US" sz="1200" b="1" i="0" u="none" strike="noStrike"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43</a:t>
            </a:fld>
            <a:endParaRPr lang="en-US" dirty="0"/>
          </a:p>
        </p:txBody>
      </p:sp>
    </p:spTree>
    <p:extLst>
      <p:ext uri="{BB962C8B-B14F-4D97-AF65-F5344CB8AC3E}">
        <p14:creationId xmlns:p14="http://schemas.microsoft.com/office/powerpoint/2010/main" val="1884260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Homeless persons or transients with no usual residence. Count them where they are found during the census unless they live in a</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shelter or homeless encampment at the time you contact them. </a:t>
            </a: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Homeless persons</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or transients with no usual residence but staying in a shelter or encampment. Count them at</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the shelter or encampment.</a:t>
            </a: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Person who lives/works in a house but sleeps nights at own residence (e.g., nanny, domestic help). Count them where he/she normally sleeps. Do not list as</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resident at this housing unit.</a:t>
            </a:r>
            <a:endPar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Persons in institutions for long periods of time (e.g., nursing homes, correctional facilities). They should be counted at the institution. Do</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not list at this housing unit.</a:t>
            </a:r>
            <a:endPar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baseline="0" dirty="0" smtClean="0">
                <a:latin typeface="Arial" panose="020B0604020202020204" pitchFamily="34" charset="0"/>
                <a:cs typeface="Arial" panose="020B0604020202020204" pitchFamily="34" charset="0"/>
              </a:rPr>
              <a:t>If a situation is not listed in any of the Residence Rules tables, just apply the definition of a resident. If you are still having trouble, talk with your supervisor.</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44</a:t>
            </a:fld>
            <a:endParaRPr lang="en-US" dirty="0"/>
          </a:p>
        </p:txBody>
      </p:sp>
    </p:spTree>
    <p:extLst>
      <p:ext uri="{BB962C8B-B14F-4D97-AF65-F5344CB8AC3E}">
        <p14:creationId xmlns:p14="http://schemas.microsoft.com/office/powerpoint/2010/main" val="3205343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Arial" panose="020B0604020202020204" pitchFamily="34" charset="0"/>
                <a:cs typeface="Arial" panose="020B0604020202020204" pitchFamily="34" charset="0"/>
              </a:rPr>
              <a:t>This is section 4, How to</a:t>
            </a:r>
            <a:r>
              <a:rPr lang="en-US" b="0" baseline="0" dirty="0" smtClean="0">
                <a:latin typeface="Arial" panose="020B0604020202020204" pitchFamily="34" charset="0"/>
                <a:cs typeface="Arial" panose="020B0604020202020204" pitchFamily="34" charset="0"/>
              </a:rPr>
              <a:t> fill out the field enumeration sheet.</a:t>
            </a:r>
          </a:p>
          <a:p>
            <a:endParaRPr lang="en-US" b="0" baseline="0" dirty="0" smtClean="0">
              <a:latin typeface="Arial" panose="020B0604020202020204" pitchFamily="34" charset="0"/>
              <a:cs typeface="Arial" panose="020B0604020202020204" pitchFamily="34" charset="0"/>
            </a:endParaRPr>
          </a:p>
          <a:p>
            <a:r>
              <a:rPr lang="en-US" b="0" dirty="0" smtClean="0">
                <a:latin typeface="Arial" panose="020B0604020202020204" pitchFamily="34" charset="0"/>
                <a:cs typeface="Arial" panose="020B0604020202020204" pitchFamily="34" charset="0"/>
              </a:rPr>
              <a:t>This section shows you how to complete the OFM Census Sheet A - Field Enumeration.  This form collects all relevant information about the housing unit</a:t>
            </a:r>
            <a:r>
              <a:rPr lang="en-US" b="0" baseline="0" dirty="0" smtClean="0">
                <a:latin typeface="Arial" panose="020B0604020202020204" pitchFamily="34" charset="0"/>
                <a:cs typeface="Arial" panose="020B0604020202020204" pitchFamily="34" charset="0"/>
              </a:rPr>
              <a:t> and anyone resident there. You must complete a form for each housing unit. For example, two separate sheets for a duplex, three sheets for a triplex, and as many as needed for multi-unit structures.</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45</a:t>
            </a:fld>
            <a:endParaRPr lang="en-US" dirty="0"/>
          </a:p>
        </p:txBody>
      </p:sp>
    </p:spTree>
    <p:extLst>
      <p:ext uri="{BB962C8B-B14F-4D97-AF65-F5344CB8AC3E}">
        <p14:creationId xmlns:p14="http://schemas.microsoft.com/office/powerpoint/2010/main" val="6083664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This</a:t>
            </a:r>
            <a:r>
              <a:rPr lang="en-US" sz="1200" baseline="0" dirty="0" smtClean="0">
                <a:latin typeface="Arial" panose="020B0604020202020204" pitchFamily="34" charset="0"/>
                <a:cs typeface="Arial" panose="020B0604020202020204" pitchFamily="34" charset="0"/>
              </a:rPr>
              <a:t> is the Field Enumeration Sheet. It is the form used by census workers to collect the housing and population data for a census. </a:t>
            </a:r>
          </a:p>
          <a:p>
            <a:pPr>
              <a:spcAft>
                <a:spcPts val="600"/>
              </a:spcAft>
            </a:pPr>
            <a:r>
              <a:rPr lang="en-US" sz="1200" dirty="0" smtClean="0">
                <a:latin typeface="Arial" panose="020B0604020202020204" pitchFamily="34" charset="0"/>
                <a:cs typeface="Arial" panose="020B0604020202020204" pitchFamily="34" charset="0"/>
              </a:rPr>
              <a:t>It</a:t>
            </a:r>
            <a:r>
              <a:rPr lang="en-US" sz="1200" baseline="0" dirty="0" smtClean="0">
                <a:latin typeface="Arial" panose="020B0604020202020204" pitchFamily="34" charset="0"/>
                <a:cs typeface="Arial" panose="020B0604020202020204" pitchFamily="34" charset="0"/>
              </a:rPr>
              <a:t> can be viewed  as having four sections.  </a:t>
            </a:r>
          </a:p>
          <a:p>
            <a:pPr marL="219456" indent="-219456">
              <a:spcAft>
                <a:spcPts val="600"/>
              </a:spcAft>
              <a:buFont typeface="Arial" panose="020B0604020202020204" pitchFamily="34" charset="0"/>
              <a:buChar char="•"/>
            </a:pPr>
            <a:r>
              <a:rPr lang="en-US" sz="1200" b="1" baseline="0" dirty="0" smtClean="0">
                <a:latin typeface="Arial" panose="020B0604020202020204" pitchFamily="34" charset="0"/>
                <a:cs typeface="Arial" panose="020B0604020202020204" pitchFamily="34" charset="0"/>
              </a:rPr>
              <a:t>[click for animation] </a:t>
            </a:r>
            <a:r>
              <a:rPr lang="en-US" sz="1200" baseline="0" dirty="0" smtClean="0">
                <a:latin typeface="Arial" panose="020B0604020202020204" pitchFamily="34" charset="0"/>
                <a:cs typeface="Arial" panose="020B0604020202020204" pitchFamily="34" charset="0"/>
              </a:rPr>
              <a:t>In all cases, you need to fill out the first section.  The city/town, calendar year/ordinance number, Block number, and enumerator are identified.  Every sheet used needs this information</a:t>
            </a:r>
          </a:p>
          <a:p>
            <a:pPr marL="219456" lvl="0" indent="-219456">
              <a:spcAft>
                <a:spcPts val="600"/>
              </a:spcAft>
              <a:buFont typeface="Arial" panose="020B0604020202020204" pitchFamily="34" charset="0"/>
              <a:buChar char="•"/>
            </a:pPr>
            <a:r>
              <a:rPr lang="en-US" sz="1200" b="1" baseline="0" dirty="0" smtClean="0">
                <a:latin typeface="Arial" panose="020B0604020202020204" pitchFamily="34" charset="0"/>
                <a:cs typeface="Arial" panose="020B0604020202020204" pitchFamily="34" charset="0"/>
              </a:rPr>
              <a:t>[click for animation] </a:t>
            </a:r>
            <a:r>
              <a:rPr lang="en-US" sz="1200" baseline="0" dirty="0" smtClean="0">
                <a:latin typeface="Arial" panose="020B0604020202020204" pitchFamily="34" charset="0"/>
                <a:cs typeface="Arial" panose="020B0604020202020204" pitchFamily="34" charset="0"/>
              </a:rPr>
              <a:t>The second section holds the address and structure type information.</a:t>
            </a:r>
          </a:p>
          <a:p>
            <a:pPr marL="438912" lvl="1" indent="-219456">
              <a:spcAft>
                <a:spcPts val="600"/>
              </a:spcAft>
              <a:buSzPct val="75000"/>
              <a:buFont typeface="Courier New" panose="02070309020205020404" pitchFamily="49" charset="0"/>
              <a:buChar char="o"/>
            </a:pPr>
            <a:r>
              <a:rPr lang="en-US" sz="1200" baseline="0" dirty="0" smtClean="0">
                <a:latin typeface="Arial" panose="020B0604020202020204" pitchFamily="34" charset="0"/>
                <a:cs typeface="Arial" panose="020B0604020202020204" pitchFamily="34" charset="0"/>
              </a:rPr>
              <a:t>If the structure is a group quarters facility, a box to record the facility name is given</a:t>
            </a:r>
          </a:p>
          <a:p>
            <a:pPr marL="438912" lvl="1" indent="-219456">
              <a:spcAft>
                <a:spcPts val="600"/>
              </a:spcAft>
              <a:buSzPct val="75000"/>
              <a:buFont typeface="Courier New" panose="02070309020205020404" pitchFamily="49" charset="0"/>
              <a:buChar char="o"/>
            </a:pPr>
            <a:r>
              <a:rPr lang="en-US" sz="1200" baseline="0" dirty="0" smtClean="0">
                <a:latin typeface="Arial" panose="020B0604020202020204" pitchFamily="34" charset="0"/>
                <a:cs typeface="Arial" panose="020B0604020202020204" pitchFamily="34" charset="0"/>
              </a:rPr>
              <a:t>If the structure is a special housing unit, a box to record the type of special is given</a:t>
            </a:r>
          </a:p>
          <a:p>
            <a:pPr marL="219456" lvl="0" indent="-219456">
              <a:spcAft>
                <a:spcPts val="600"/>
              </a:spcAft>
              <a:buFont typeface="Arial" panose="020B0604020202020204" pitchFamily="34" charset="0"/>
              <a:buChar char="•"/>
            </a:pPr>
            <a:r>
              <a:rPr lang="en-US" sz="1200" b="1" baseline="0" dirty="0" smtClean="0">
                <a:latin typeface="Arial" panose="020B0604020202020204" pitchFamily="34" charset="0"/>
                <a:cs typeface="Arial" panose="020B0604020202020204" pitchFamily="34" charset="0"/>
              </a:rPr>
              <a:t>[click for animation] </a:t>
            </a:r>
            <a:r>
              <a:rPr lang="en-US" sz="1200" baseline="0" dirty="0" smtClean="0">
                <a:latin typeface="Arial" panose="020B0604020202020204" pitchFamily="34" charset="0"/>
                <a:cs typeface="Arial" panose="020B0604020202020204" pitchFamily="34" charset="0"/>
              </a:rPr>
              <a:t>The third section is where the residents’ names are written, one name per line. If the housing unit is vacant, no names will be written down. Write the word “vacant” in this section.</a:t>
            </a:r>
          </a:p>
          <a:p>
            <a:pPr marL="219456" lvl="0" indent="-219456">
              <a:spcAft>
                <a:spcPts val="600"/>
              </a:spcAft>
              <a:buFont typeface="Arial" panose="020B0604020202020204" pitchFamily="34" charset="0"/>
              <a:buChar char="•"/>
            </a:pPr>
            <a:r>
              <a:rPr lang="en-US" sz="1200" b="1" baseline="0" dirty="0" smtClean="0">
                <a:latin typeface="Arial" panose="020B0604020202020204" pitchFamily="34" charset="0"/>
                <a:cs typeface="Arial" panose="020B0604020202020204" pitchFamily="34" charset="0"/>
              </a:rPr>
              <a:t>[click for animation] </a:t>
            </a:r>
            <a:r>
              <a:rPr lang="en-US" sz="1200" baseline="0" dirty="0" smtClean="0">
                <a:latin typeface="Arial" panose="020B0604020202020204" pitchFamily="34" charset="0"/>
                <a:cs typeface="Arial" panose="020B0604020202020204" pitchFamily="34" charset="0"/>
              </a:rPr>
              <a:t>The fourth section contains the questions that help determine residency status. The respondents often give the names of persons who do not count as a resident. These questions help identify who does or does not qualify as a resident. This is the section where the housing unit is labeled as vacant or not.</a:t>
            </a:r>
          </a:p>
          <a:p>
            <a:pPr marL="0" lvl="1" indent="0">
              <a:buFont typeface="Arial" panose="020B0604020202020204" pitchFamily="34" charset="0"/>
              <a:buNone/>
            </a:pPr>
            <a:r>
              <a:rPr lang="en-US" sz="1200" baseline="0" dirty="0" smtClean="0">
                <a:latin typeface="Arial" panose="020B0604020202020204" pitchFamily="34" charset="0"/>
                <a:cs typeface="Arial" panose="020B0604020202020204" pitchFamily="34" charset="0"/>
              </a:rPr>
              <a:t>Each section will be discussed in detail on the following slides. </a:t>
            </a:r>
          </a:p>
        </p:txBody>
      </p:sp>
      <p:sp>
        <p:nvSpPr>
          <p:cNvPr id="4" name="Slide Number Placeholder 3"/>
          <p:cNvSpPr>
            <a:spLocks noGrp="1"/>
          </p:cNvSpPr>
          <p:nvPr>
            <p:ph type="sldNum" sz="quarter" idx="10"/>
          </p:nvPr>
        </p:nvSpPr>
        <p:spPr/>
        <p:txBody>
          <a:bodyPr/>
          <a:lstStyle/>
          <a:p>
            <a:fld id="{E30E955C-EC8F-4C6F-BA26-1ED8BA53ACE2}" type="slidenum">
              <a:rPr lang="en-US" smtClean="0"/>
              <a:t>46</a:t>
            </a:fld>
            <a:endParaRPr lang="en-US" dirty="0"/>
          </a:p>
        </p:txBody>
      </p:sp>
    </p:spTree>
    <p:extLst>
      <p:ext uri="{BB962C8B-B14F-4D97-AF65-F5344CB8AC3E}">
        <p14:creationId xmlns:p14="http://schemas.microsoft.com/office/powerpoint/2010/main" val="22630062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This is the first section of the Field Enumeration Sheet</a:t>
            </a:r>
            <a:r>
              <a:rPr lang="en-US" sz="1200" baseline="0" dirty="0" smtClean="0">
                <a:latin typeface="Arial" panose="020B0604020202020204" pitchFamily="34" charset="0"/>
                <a:cs typeface="Arial" panose="020B0604020202020204" pitchFamily="34" charset="0"/>
              </a:rPr>
              <a:t>.  This section must be filled out for each form prior to your interview. </a:t>
            </a:r>
            <a:r>
              <a:rPr lang="en-US" sz="1200" dirty="0" smtClean="0">
                <a:latin typeface="Arial" panose="020B0604020202020204" pitchFamily="34" charset="0"/>
                <a:cs typeface="Arial" panose="020B0604020202020204" pitchFamily="34" charset="0"/>
              </a:rPr>
              <a:t> It is used to record location and enumerator information.  Enter the following information</a:t>
            </a:r>
            <a:r>
              <a:rPr lang="en-US" sz="1200" baseline="0" dirty="0" smtClean="0">
                <a:latin typeface="Arial" panose="020B0604020202020204" pitchFamily="34" charset="0"/>
                <a:cs typeface="Arial" panose="020B0604020202020204" pitchFamily="34" charset="0"/>
              </a:rPr>
              <a:t> in the appropriate cell:</a:t>
            </a:r>
            <a:endParaRPr lang="en-US" sz="1200" dirty="0" smtClean="0">
              <a:latin typeface="Arial" panose="020B0604020202020204" pitchFamily="34" charset="0"/>
              <a:cs typeface="Arial" panose="020B0604020202020204" pitchFamily="34" charset="0"/>
            </a:endParaRPr>
          </a:p>
          <a:p>
            <a:pPr marL="219456" indent="-219456">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The name of the city/town</a:t>
            </a:r>
          </a:p>
          <a:p>
            <a:pPr marL="219456" indent="-219456">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The calendar year, if it is April 1 census, or ordinance number if for an annexation.</a:t>
            </a:r>
          </a:p>
          <a:p>
            <a:pPr marL="219456" indent="-219456">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The initials of each enumerator that works on this housing unit.</a:t>
            </a:r>
          </a:p>
          <a:p>
            <a:pPr marL="219456" indent="-219456">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Fill in the block group and block number. </a:t>
            </a:r>
          </a:p>
          <a:p>
            <a:pPr marL="219456" indent="-219456">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In the upper right corner, the page number </a:t>
            </a:r>
            <a:r>
              <a:rPr lang="en-US" sz="1200" dirty="0" smtClean="0">
                <a:latin typeface="Arial" panose="020B0604020202020204" pitchFamily="34" charset="0"/>
                <a:cs typeface="Arial" panose="020B0604020202020204" pitchFamily="34" charset="0"/>
              </a:rPr>
              <a:t>and the callback box.  If this is a return</a:t>
            </a:r>
            <a:r>
              <a:rPr lang="en-US" sz="1200" baseline="0" dirty="0" smtClean="0">
                <a:latin typeface="Arial" panose="020B0604020202020204" pitchFamily="34" charset="0"/>
                <a:cs typeface="Arial" panose="020B0604020202020204" pitchFamily="34" charset="0"/>
              </a:rPr>
              <a:t> visit, this box should have a “C” entered. </a:t>
            </a:r>
          </a:p>
          <a:p>
            <a:pPr marL="171450" indent="-171450">
              <a:buFont typeface="Arial" panose="020B0604020202020204" pitchFamily="34" charset="0"/>
              <a:buChar char="•"/>
            </a:pPr>
            <a:endParaRPr lang="en-US" sz="12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47</a:t>
            </a:fld>
            <a:endParaRPr lang="en-US" dirty="0"/>
          </a:p>
        </p:txBody>
      </p:sp>
    </p:spTree>
    <p:extLst>
      <p:ext uri="{BB962C8B-B14F-4D97-AF65-F5344CB8AC3E}">
        <p14:creationId xmlns:p14="http://schemas.microsoft.com/office/powerpoint/2010/main" val="33280362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200" dirty="0" smtClean="0">
                <a:latin typeface="Arial" panose="020B0604020202020204" pitchFamily="34" charset="0"/>
                <a:cs typeface="Arial" panose="020B0604020202020204" pitchFamily="34" charset="0"/>
              </a:rPr>
              <a:t>The second section is</a:t>
            </a:r>
            <a:r>
              <a:rPr lang="en-US" sz="1200" baseline="0" dirty="0" smtClean="0">
                <a:latin typeface="Arial" panose="020B0604020202020204" pitchFamily="34" charset="0"/>
                <a:cs typeface="Arial" panose="020B0604020202020204" pitchFamily="34" charset="0"/>
              </a:rPr>
              <a:t> to record information about the housing unit at your next interview. Enter this information before the interview starts as you walk to the unit. </a:t>
            </a:r>
            <a:endParaRPr lang="en-US" sz="1200" dirty="0" smtClean="0">
              <a:latin typeface="Arial" panose="020B0604020202020204" pitchFamily="34" charset="0"/>
              <a:cs typeface="Arial" panose="020B0604020202020204" pitchFamily="34" charset="0"/>
            </a:endParaRPr>
          </a:p>
          <a:p>
            <a:pPr>
              <a:lnSpc>
                <a:spcPct val="100000"/>
              </a:lnSpc>
              <a:spcBef>
                <a:spcPts val="0"/>
              </a:spcBef>
              <a:spcAft>
                <a:spcPts val="600"/>
              </a:spcAft>
            </a:pPr>
            <a:r>
              <a:rPr lang="en-US" sz="1200" baseline="0" dirty="0" smtClean="0">
                <a:latin typeface="Arial" panose="020B0604020202020204" pitchFamily="34" charset="0"/>
                <a:cs typeface="Arial" panose="020B0604020202020204" pitchFamily="34" charset="0"/>
              </a:rPr>
              <a:t>The information needed is: street name, house address, apartment number if applicable, housing unit sequence number, and structure type. </a:t>
            </a:r>
          </a:p>
          <a:p>
            <a:pPr>
              <a:lnSpc>
                <a:spcPct val="100000"/>
              </a:lnSpc>
              <a:spcBef>
                <a:spcPts val="0"/>
              </a:spcBef>
              <a:spcAft>
                <a:spcPts val="600"/>
              </a:spcAft>
            </a:pPr>
            <a:r>
              <a:rPr lang="en-US" sz="1200" baseline="0" dirty="0" smtClean="0">
                <a:latin typeface="Arial" panose="020B0604020202020204" pitchFamily="34" charset="0"/>
                <a:cs typeface="Arial" panose="020B0604020202020204" pitchFamily="34" charset="0"/>
              </a:rPr>
              <a:t>The street name is the street the housing unit’s front door faces.  Of course, the house address is the number assigned to the housing unit. The apartment number/letter helps uniquely identify a multi-unit if it does not have a separate house address.  Since the housing structure type is needed, if a unit is stick built, enter a number from 1 to 5 in column 5. If the unit is a manufactured home or a special, circle the relevant type in either column 6 or 7.</a:t>
            </a:r>
          </a:p>
          <a:p>
            <a:pPr>
              <a:lnSpc>
                <a:spcPct val="100000"/>
              </a:lnSpc>
              <a:spcBef>
                <a:spcPts val="0"/>
              </a:spcBef>
              <a:spcAft>
                <a:spcPts val="600"/>
              </a:spcAft>
            </a:pPr>
            <a:r>
              <a:rPr lang="en-US" sz="1200" baseline="0" dirty="0" smtClean="0">
                <a:latin typeface="Arial" panose="020B0604020202020204" pitchFamily="34" charset="0"/>
                <a:cs typeface="Arial" panose="020B0604020202020204" pitchFamily="34" charset="0"/>
              </a:rPr>
              <a:t>The housing unit sequence number is assigned to a housing unit sequentially as you do your interviews. Start with sequence number “1” with the first housing unit in each block.</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smtClean="0">
                <a:latin typeface="Arial" panose="020B0604020202020204" pitchFamily="34" charset="0"/>
                <a:cs typeface="Arial" panose="020B0604020202020204" pitchFamily="34" charset="0"/>
              </a:rPr>
              <a:t>When you interview the residents, make sure to verify the address.</a:t>
            </a:r>
          </a:p>
          <a:p>
            <a:endParaRPr lang="en-US" sz="12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48</a:t>
            </a:fld>
            <a:endParaRPr lang="en-US" dirty="0"/>
          </a:p>
        </p:txBody>
      </p:sp>
    </p:spTree>
    <p:extLst>
      <p:ext uri="{BB962C8B-B14F-4D97-AF65-F5344CB8AC3E}">
        <p14:creationId xmlns:p14="http://schemas.microsoft.com/office/powerpoint/2010/main" val="24576246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anose="020B0604020202020204" pitchFamily="34" charset="0"/>
                <a:cs typeface="Arial" panose="020B0604020202020204" pitchFamily="34" charset="0"/>
              </a:rPr>
              <a:t>This is an example of the top section filled with appropriate information.</a:t>
            </a: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49</a:t>
            </a:fld>
            <a:endParaRPr lang="en-US" dirty="0"/>
          </a:p>
        </p:txBody>
      </p:sp>
    </p:spTree>
    <p:extLst>
      <p:ext uri="{BB962C8B-B14F-4D97-AF65-F5344CB8AC3E}">
        <p14:creationId xmlns:p14="http://schemas.microsoft.com/office/powerpoint/2010/main" val="264617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smtClean="0">
                <a:latin typeface="Arial" panose="020B0604020202020204" pitchFamily="34" charset="0"/>
                <a:cs typeface="Arial" panose="020B0604020202020204" pitchFamily="34" charset="0"/>
              </a:rPr>
              <a:t>All the information you collect</a:t>
            </a:r>
            <a:r>
              <a:rPr lang="en-US" sz="1200" b="0" baseline="0" dirty="0" smtClean="0">
                <a:latin typeface="Arial" panose="020B0604020202020204" pitchFamily="34" charset="0"/>
                <a:cs typeface="Arial" panose="020B0604020202020204" pitchFamily="34" charset="0"/>
              </a:rPr>
              <a:t> is confidential and is protected by law. Tell no one about anything you learn.</a:t>
            </a:r>
            <a:r>
              <a:rPr lang="en-US" sz="1200" b="0" dirty="0" smtClean="0">
                <a:latin typeface="Arial" panose="020B0604020202020204" pitchFamily="34" charset="0"/>
                <a:cs typeface="Arial" panose="020B0604020202020204" pitchFamily="34" charset="0"/>
              </a:rPr>
              <a:t>  </a:t>
            </a:r>
            <a:r>
              <a:rPr lang="en-US" sz="1200" b="0" baseline="0" dirty="0" smtClean="0">
                <a:latin typeface="Arial" panose="020B0604020202020204" pitchFamily="34" charset="0"/>
                <a:cs typeface="Arial" panose="020B0604020202020204" pitchFamily="34" charset="0"/>
              </a:rPr>
              <a:t>If someone insists on looking at your paperwork, lock the paperwork in your car.  No one is allowed to see the sheets except you and others working on the census.  This includes law enforcement, elected officials, city government staff, coworkers and regular citizens. </a:t>
            </a:r>
            <a:r>
              <a:rPr lang="en-US" sz="1200" dirty="0" smtClean="0">
                <a:latin typeface="Arial" panose="020B0604020202020204" pitchFamily="34" charset="0"/>
                <a:cs typeface="Arial" panose="020B0604020202020204" pitchFamily="34" charset="0"/>
              </a:rPr>
              <a:t>Copied below is RCW 42.56.615 that guarantees confidentiality.                                                                                                                                                                                                                                                                                                                                                                                                                                                                                                                                                                                                                                                                                                                                          </a:t>
            </a:r>
          </a:p>
          <a:p>
            <a:pPr>
              <a:spcAft>
                <a:spcPts val="600"/>
              </a:spcAft>
            </a:pPr>
            <a:endParaRPr lang="en-US" sz="1200" b="0" baseline="0" dirty="0" smtClean="0">
              <a:latin typeface="Arial" panose="020B0604020202020204" pitchFamily="34" charset="0"/>
              <a:cs typeface="Arial" panose="020B0604020202020204" pitchFamily="34" charset="0"/>
            </a:endParaRPr>
          </a:p>
          <a:p>
            <a:pPr>
              <a:spcAft>
                <a:spcPts val="600"/>
              </a:spcAft>
            </a:pPr>
            <a:r>
              <a:rPr lang="en-US" sz="1200" b="0" dirty="0" smtClean="0">
                <a:latin typeface="Arial" panose="020B0604020202020204" pitchFamily="34" charset="0"/>
                <a:cs typeface="Arial" panose="020B0604020202020204" pitchFamily="34" charset="0"/>
              </a:rPr>
              <a:t>If someone wants to pursue disclosure,</a:t>
            </a:r>
            <a:r>
              <a:rPr lang="en-US" sz="1200" b="0" baseline="0" dirty="0" smtClean="0">
                <a:latin typeface="Arial" panose="020B0604020202020204" pitchFamily="34" charset="0"/>
                <a:cs typeface="Arial" panose="020B0604020202020204" pitchFamily="34" charset="0"/>
              </a:rPr>
              <a:t> he/she has to file a public records request with the Office of Financial Management in Olympia. RCW 42.56.615 protects the confidentiality of the data collected.  Any request for census data will be denied.  There is no exception.</a:t>
            </a:r>
          </a:p>
        </p:txBody>
      </p:sp>
      <p:sp>
        <p:nvSpPr>
          <p:cNvPr id="4" name="Slide Number Placeholder 3"/>
          <p:cNvSpPr>
            <a:spLocks noGrp="1"/>
          </p:cNvSpPr>
          <p:nvPr>
            <p:ph type="sldNum" sz="quarter" idx="10"/>
          </p:nvPr>
        </p:nvSpPr>
        <p:spPr/>
        <p:txBody>
          <a:bodyPr/>
          <a:lstStyle/>
          <a:p>
            <a:fld id="{E30E955C-EC8F-4C6F-BA26-1ED8BA53ACE2}" type="slidenum">
              <a:rPr lang="en-US" smtClean="0"/>
              <a:t>5</a:t>
            </a:fld>
            <a:endParaRPr lang="en-US" dirty="0"/>
          </a:p>
        </p:txBody>
      </p:sp>
    </p:spTree>
    <p:extLst>
      <p:ext uri="{BB962C8B-B14F-4D97-AF65-F5344CB8AC3E}">
        <p14:creationId xmlns:p14="http://schemas.microsoft.com/office/powerpoint/2010/main" val="3062347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lvl="1"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third section is for recording residents’ names. Names are required.</a:t>
            </a:r>
          </a:p>
          <a:p>
            <a:pPr marL="219456" lvl="1"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form  has room to write ten names. If there are more than ten names to record, just write “over” and continue writing on the back.</a:t>
            </a:r>
          </a:p>
          <a:p>
            <a:pPr marL="219456" lvl="1"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Do not erase unless you either wrote a wrong name or misspelled a name</a:t>
            </a:r>
          </a:p>
          <a:p>
            <a:pPr marL="219456" lvl="1"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Get complete names, not just first names, or not just a number of persons living in the unit.</a:t>
            </a:r>
          </a:p>
          <a:p>
            <a:pPr marL="219456" lvl="2"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names are refused, record that fact.</a:t>
            </a:r>
          </a:p>
          <a:p>
            <a:pPr marL="438912" lvl="3"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Refused names should be recorded as “adult male” “adult female” “child male” “child female”</a:t>
            </a:r>
          </a:p>
          <a:p>
            <a:pPr marL="438912" lvl="3"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Try to get names from neighbors.</a:t>
            </a:r>
          </a:p>
        </p:txBody>
      </p:sp>
      <p:sp>
        <p:nvSpPr>
          <p:cNvPr id="4" name="Slide Number Placeholder 3"/>
          <p:cNvSpPr>
            <a:spLocks noGrp="1"/>
          </p:cNvSpPr>
          <p:nvPr>
            <p:ph type="sldNum" sz="quarter" idx="10"/>
          </p:nvPr>
        </p:nvSpPr>
        <p:spPr/>
        <p:txBody>
          <a:bodyPr/>
          <a:lstStyle/>
          <a:p>
            <a:fld id="{E30E955C-EC8F-4C6F-BA26-1ED8BA53ACE2}" type="slidenum">
              <a:rPr lang="en-US" smtClean="0"/>
              <a:t>50</a:t>
            </a:fld>
            <a:endParaRPr lang="en-US" dirty="0"/>
          </a:p>
        </p:txBody>
      </p:sp>
    </p:spTree>
    <p:extLst>
      <p:ext uri="{BB962C8B-B14F-4D97-AF65-F5344CB8AC3E}">
        <p14:creationId xmlns:p14="http://schemas.microsoft.com/office/powerpoint/2010/main" val="5895297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600"/>
              </a:spcAft>
            </a:pPr>
            <a:r>
              <a:rPr lang="en-US" sz="1200" dirty="0" smtClean="0">
                <a:latin typeface="Arial" panose="020B0604020202020204" pitchFamily="34" charset="0"/>
                <a:cs typeface="Arial" panose="020B0604020202020204" pitchFamily="34" charset="0"/>
              </a:rPr>
              <a:t>When</a:t>
            </a:r>
            <a:r>
              <a:rPr lang="en-US" sz="1200" baseline="0" dirty="0" smtClean="0">
                <a:latin typeface="Arial" panose="020B0604020202020204" pitchFamily="34" charset="0"/>
                <a:cs typeface="Arial" panose="020B0604020202020204" pitchFamily="34" charset="0"/>
              </a:rPr>
              <a:t> you walk to the house, you should always wear a picture badge. When the resident answers the door, identify who you are, and why you are there. You should hand out any city promotion material and ask for a competent person to answer your questions.</a:t>
            </a:r>
          </a:p>
          <a:p>
            <a:pPr marL="219456" indent="-219456" eaLnBrk="1" hangingPunct="1">
              <a:spcBef>
                <a:spcPts val="0"/>
              </a:spcBef>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Show the mayor’s letter and pledge of confidentiality. And your ID badge.</a:t>
            </a:r>
          </a:p>
          <a:p>
            <a:pPr marL="219456" indent="-219456" eaLnBrk="1" hangingPunct="1">
              <a:spcBef>
                <a:spcPts val="0"/>
              </a:spcBef>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Please remember to never go inside the housing unit even if you are invited.</a:t>
            </a:r>
          </a:p>
          <a:p>
            <a:pPr marL="219456" indent="-219456" eaLnBrk="1" hangingPunct="1">
              <a:spcBef>
                <a:spcPts val="0"/>
              </a:spcBef>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Once the resident agrees to do the interview, you can start by saying something like ”I need the names of the persons living here, starting with an adult.” As mentioned before, full names are needed, not just first names.</a:t>
            </a:r>
          </a:p>
          <a:p>
            <a:pPr marL="219456" indent="-219456" eaLnBrk="1" hangingPunct="1">
              <a:spcBef>
                <a:spcPts val="0"/>
              </a:spcBef>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You should write the names in pencil, and erase only to correct names and addresses.</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Ask about potential other housing units on the property</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Ask a business if the building contains units for people to live in permanently</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51</a:t>
            </a:fld>
            <a:endParaRPr lang="en-US" dirty="0"/>
          </a:p>
        </p:txBody>
      </p:sp>
    </p:spTree>
    <p:extLst>
      <p:ext uri="{BB962C8B-B14F-4D97-AF65-F5344CB8AC3E}">
        <p14:creationId xmlns:p14="http://schemas.microsoft.com/office/powerpoint/2010/main" val="33577360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eaLnBrk="1" hangingPunct="1">
              <a:spcAft>
                <a:spcPts val="600"/>
              </a:spcAft>
              <a:buFont typeface="Arial" panose="020B0604020202020204" pitchFamily="34" charset="0"/>
              <a:buNone/>
            </a:pPr>
            <a:r>
              <a:rPr lang="en-US" sz="1200" dirty="0" smtClean="0">
                <a:latin typeface="Arial" panose="020B0604020202020204" pitchFamily="34" charset="0"/>
                <a:cs typeface="Arial" panose="020B0604020202020204" pitchFamily="34" charset="0"/>
              </a:rPr>
              <a:t>It is a good practice and is very helpful to ask information about a neighbor</a:t>
            </a:r>
            <a:r>
              <a:rPr lang="en-US" sz="1200" baseline="0" dirty="0" smtClean="0">
                <a:latin typeface="Arial" panose="020B0604020202020204" pitchFamily="34" charset="0"/>
                <a:cs typeface="Arial" panose="020B0604020202020204" pitchFamily="34" charset="0"/>
              </a:rPr>
              <a:t> during an interview.  You can say something like: </a:t>
            </a:r>
            <a:r>
              <a:rPr lang="en-US" sz="1200" dirty="0" smtClean="0">
                <a:latin typeface="Arial" panose="020B0604020202020204" pitchFamily="34" charset="0"/>
                <a:cs typeface="Arial" panose="020B0604020202020204" pitchFamily="34" charset="0"/>
              </a:rPr>
              <a:t>“ Could you tell me who lives next door in case they’re not home?” This</a:t>
            </a:r>
            <a:r>
              <a:rPr lang="en-US" sz="1200" baseline="0" dirty="0" smtClean="0">
                <a:latin typeface="Arial" panose="020B0604020202020204" pitchFamily="34" charset="0"/>
                <a:cs typeface="Arial" panose="020B0604020202020204" pitchFamily="34" charset="0"/>
              </a:rPr>
              <a:t> will give you valuable information on how much the neighbor knows. If you lack information concerning the prior house, go ahead and ask. </a:t>
            </a:r>
            <a:endParaRPr lang="en-US" sz="1200" dirty="0" smtClean="0">
              <a:latin typeface="Arial" panose="020B0604020202020204" pitchFamily="34" charset="0"/>
              <a:cs typeface="Arial" panose="020B0604020202020204" pitchFamily="34" charset="0"/>
            </a:endParaRP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no one answers the door, make sure you have created an OFM Census Sheet A - Field Enumeration sheet for it.</a:t>
            </a:r>
          </a:p>
          <a:p>
            <a:pPr marL="438912" lvl="2"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Note on the back the date and time you were there.</a:t>
            </a:r>
          </a:p>
          <a:p>
            <a:pPr marL="438912" lvl="2"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Put a “C” in the “Callback” box in the upper right corner</a:t>
            </a:r>
          </a:p>
          <a:p>
            <a:pPr marL="438912" lvl="1"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Leave a door hanger at the time of initial canvass. Note this action in your comments.</a:t>
            </a:r>
          </a:p>
          <a:p>
            <a:pPr marL="438912" lvl="1"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Continue to the next housing unit.</a:t>
            </a:r>
            <a:r>
              <a:rPr lang="en-US" sz="1200" baseline="0" dirty="0" smtClean="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52</a:t>
            </a:fld>
            <a:endParaRPr lang="en-US" dirty="0"/>
          </a:p>
        </p:txBody>
      </p:sp>
    </p:spTree>
    <p:extLst>
      <p:ext uri="{BB962C8B-B14F-4D97-AF65-F5344CB8AC3E}">
        <p14:creationId xmlns:p14="http://schemas.microsoft.com/office/powerpoint/2010/main" val="4131250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Screen the information you have recorded. Ask about persons who may be away for a short time but normally live in this household</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Ask if there is a new baby still in the hospital. </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Next, use the first four screening questions at the bottom of the form to help determine residency status.</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needed, void wrong entries. Do not erase. To void, draw a line through</a:t>
            </a:r>
            <a:r>
              <a:rPr lang="en-US" sz="1200" baseline="0" dirty="0" smtClean="0">
                <a:latin typeface="Arial" panose="020B0604020202020204" pitchFamily="34" charset="0"/>
                <a:cs typeface="Arial" panose="020B0604020202020204" pitchFamily="34" charset="0"/>
              </a:rPr>
              <a:t> the name and write “void” beside the name</a:t>
            </a:r>
            <a:endParaRPr lang="en-US" sz="1200" dirty="0" smtClean="0">
              <a:latin typeface="Arial" panose="020B0604020202020204" pitchFamily="34" charset="0"/>
              <a:cs typeface="Arial" panose="020B0604020202020204" pitchFamily="34" charset="0"/>
            </a:endParaRPr>
          </a:p>
          <a:p>
            <a:pPr marL="438912" lvl="1"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Void if person mistakenly gives a wrong name</a:t>
            </a:r>
          </a:p>
          <a:p>
            <a:pPr marL="438912" lvl="1"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Void if person listed is not a resident.  But do not void in front of respondent.  Respondent tends to object when a family member is eliminated from the census. Write the reason next to name (e.g., “at college”). Do the “void” on your way to the</a:t>
            </a:r>
            <a:r>
              <a:rPr lang="en-US" sz="1200" baseline="0" dirty="0" smtClean="0">
                <a:latin typeface="Arial" panose="020B0604020202020204" pitchFamily="34" charset="0"/>
                <a:cs typeface="Arial" panose="020B0604020202020204" pitchFamily="34" charset="0"/>
              </a:rPr>
              <a:t> next housing unit</a:t>
            </a:r>
            <a:endParaRPr lang="en-US" sz="1200" dirty="0" smtClean="0">
              <a:latin typeface="Arial" panose="020B0604020202020204" pitchFamily="34" charset="0"/>
              <a:cs typeface="Arial" panose="020B0604020202020204" pitchFamily="34" charset="0"/>
            </a:endParaRPr>
          </a:p>
          <a:p>
            <a:pPr marL="205549"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fifth screening question is designed to find hidden housing units that may be on the property. A relative or friend may be staying in an RV or onsite apartment. The person(s) in this unit may or may not have been included with the main family. A separate Field Enumeration Sheet is needed</a:t>
            </a:r>
            <a:r>
              <a:rPr lang="en-US" sz="1200" baseline="0" dirty="0" smtClean="0">
                <a:latin typeface="Arial" panose="020B0604020202020204" pitchFamily="34" charset="0"/>
                <a:cs typeface="Arial" panose="020B0604020202020204" pitchFamily="34" charset="0"/>
              </a:rPr>
              <a:t> for an additional housing unit.</a:t>
            </a:r>
            <a:endParaRPr lang="en-US" sz="1200" dirty="0" smtClean="0">
              <a:latin typeface="Arial" panose="020B0604020202020204" pitchFamily="34" charset="0"/>
              <a:cs typeface="Arial" panose="020B0604020202020204" pitchFamily="34" charset="0"/>
            </a:endParaRPr>
          </a:p>
          <a:p>
            <a:pPr marL="438912" indent="-219456">
              <a:spcBef>
                <a:spcPts val="0"/>
              </a:spcBef>
              <a:spcAft>
                <a:spcPts val="600"/>
              </a:spcAft>
              <a:buFont typeface="Arial" panose="020B0604020202020204" pitchFamily="34" charset="0"/>
              <a:buChar char="•"/>
            </a:pPr>
            <a:endParaRPr lang="en-US" sz="2000" dirty="0" smtClean="0">
              <a:latin typeface="+mn-lt"/>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53</a:t>
            </a:fld>
            <a:endParaRPr lang="en-US" dirty="0"/>
          </a:p>
        </p:txBody>
      </p:sp>
    </p:spTree>
    <p:extLst>
      <p:ext uri="{BB962C8B-B14F-4D97-AF65-F5344CB8AC3E}">
        <p14:creationId xmlns:p14="http://schemas.microsoft.com/office/powerpoint/2010/main" val="4228126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This</a:t>
            </a:r>
            <a:r>
              <a:rPr lang="en-US" sz="1200" baseline="0" dirty="0" smtClean="0">
                <a:latin typeface="Arial" panose="020B0604020202020204" pitchFamily="34" charset="0"/>
                <a:cs typeface="Arial" panose="020B0604020202020204" pitchFamily="34" charset="0"/>
              </a:rPr>
              <a:t> example demonstrates the result of a complete interview of a household.  The census worker originally recorded three persons living in this household.  During screening he found out that Kyle is a college student who lives where he is attending college.  So the census worker wrote void next to Kyle’s name and counted two persons as eligible residents in this household.</a:t>
            </a:r>
          </a:p>
        </p:txBody>
      </p:sp>
      <p:sp>
        <p:nvSpPr>
          <p:cNvPr id="4" name="Slide Number Placeholder 3"/>
          <p:cNvSpPr>
            <a:spLocks noGrp="1"/>
          </p:cNvSpPr>
          <p:nvPr>
            <p:ph type="sldNum" sz="quarter" idx="10"/>
          </p:nvPr>
        </p:nvSpPr>
        <p:spPr/>
        <p:txBody>
          <a:bodyPr/>
          <a:lstStyle/>
          <a:p>
            <a:fld id="{E30E955C-EC8F-4C6F-BA26-1ED8BA53ACE2}" type="slidenum">
              <a:rPr lang="en-US" smtClean="0"/>
              <a:t>54</a:t>
            </a:fld>
            <a:endParaRPr lang="en-US" dirty="0"/>
          </a:p>
        </p:txBody>
      </p:sp>
    </p:spTree>
    <p:extLst>
      <p:ext uri="{BB962C8B-B14F-4D97-AF65-F5344CB8AC3E}">
        <p14:creationId xmlns:p14="http://schemas.microsoft.com/office/powerpoint/2010/main" val="13021848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smtClean="0">
                <a:latin typeface="Arial" panose="020B0604020202020204" pitchFamily="34" charset="0"/>
                <a:cs typeface="Arial" panose="020B0604020202020204" pitchFamily="34" charset="0"/>
              </a:rPr>
              <a:t>When no one is home to</a:t>
            </a:r>
            <a:r>
              <a:rPr lang="en-US" sz="1200" baseline="0" dirty="0" smtClean="0">
                <a:latin typeface="Arial" panose="020B0604020202020204" pitchFamily="34" charset="0"/>
                <a:cs typeface="Arial" panose="020B0604020202020204" pitchFamily="34" charset="0"/>
              </a:rPr>
              <a:t> answer the door, you still need to complete the top section of the Field Enumeration Sheet, put a “C” in the callback box and record the date and time you visit the housing unit.  Do the same if someone answers the door but absolutely refuses any information. Be sure to write a note about this situation.</a:t>
            </a:r>
          </a:p>
          <a:p>
            <a:pPr marL="0" lvl="5" indent="0">
              <a:lnSpc>
                <a:spcPct val="100000"/>
              </a:lnSpc>
              <a:spcBef>
                <a:spcPts val="0"/>
              </a:spcBef>
              <a:spcAft>
                <a:spcPts val="600"/>
              </a:spcAft>
              <a:buSzPct val="75000"/>
              <a:buFontTx/>
              <a:buNone/>
            </a:pPr>
            <a:r>
              <a:rPr lang="en-US" sz="1200" dirty="0" smtClean="0">
                <a:latin typeface="Arial" panose="020B0604020202020204" pitchFamily="34" charset="0"/>
                <a:cs typeface="Arial" panose="020B0604020202020204" pitchFamily="34" charset="0"/>
              </a:rPr>
              <a:t>If you can verify the same information from </a:t>
            </a:r>
            <a:r>
              <a:rPr lang="en-US" sz="1200" b="1" i="1" dirty="0" smtClean="0">
                <a:latin typeface="Arial" panose="020B0604020202020204" pitchFamily="34" charset="0"/>
                <a:cs typeface="Arial" panose="020B0604020202020204" pitchFamily="34" charset="0"/>
              </a:rPr>
              <a:t>two</a:t>
            </a:r>
            <a:r>
              <a:rPr lang="en-US" sz="1200" dirty="0" smtClean="0">
                <a:latin typeface="Arial" panose="020B0604020202020204" pitchFamily="34" charset="0"/>
                <a:cs typeface="Arial" panose="020B0604020202020204" pitchFamily="34" charset="0"/>
              </a:rPr>
              <a:t> neighbors, you do not need to try to contact residents again. Just complete the form with the information provided by the neighbors, and document from whom you received information. Then clear the callback, by making a diagonal cross through the letter “C” you entered in the box in the upper right corner of the form.  </a:t>
            </a:r>
          </a:p>
        </p:txBody>
      </p:sp>
      <p:sp>
        <p:nvSpPr>
          <p:cNvPr id="4" name="Slide Number Placeholder 3"/>
          <p:cNvSpPr>
            <a:spLocks noGrp="1"/>
          </p:cNvSpPr>
          <p:nvPr>
            <p:ph type="sldNum" sz="quarter" idx="10"/>
          </p:nvPr>
        </p:nvSpPr>
        <p:spPr/>
        <p:txBody>
          <a:bodyPr/>
          <a:lstStyle/>
          <a:p>
            <a:fld id="{E30E955C-EC8F-4C6F-BA26-1ED8BA53ACE2}" type="slidenum">
              <a:rPr lang="en-US" smtClean="0"/>
              <a:t>55</a:t>
            </a:fld>
            <a:endParaRPr lang="en-US" dirty="0"/>
          </a:p>
        </p:txBody>
      </p:sp>
    </p:spTree>
    <p:extLst>
      <p:ext uri="{BB962C8B-B14F-4D97-AF65-F5344CB8AC3E}">
        <p14:creationId xmlns:p14="http://schemas.microsoft.com/office/powerpoint/2010/main" val="8571823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You are at</a:t>
            </a:r>
            <a:r>
              <a:rPr lang="en-US" sz="1200" baseline="0" dirty="0" smtClean="0">
                <a:latin typeface="Arial" panose="020B0604020202020204" pitchFamily="34" charset="0"/>
                <a:cs typeface="Arial" panose="020B0604020202020204" pitchFamily="34" charset="0"/>
              </a:rPr>
              <a:t> the front door of a housing unit. You are able to determine that it is vacant.</a:t>
            </a:r>
            <a:endParaRPr lang="en-US" sz="1200" dirty="0" smtClean="0">
              <a:latin typeface="Arial" panose="020B0604020202020204" pitchFamily="34" charset="0"/>
              <a:cs typeface="Arial" panose="020B0604020202020204" pitchFamily="34" charset="0"/>
            </a:endParaRP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You still need to complete</a:t>
            </a:r>
            <a:r>
              <a:rPr lang="en-US" sz="1200" baseline="0" dirty="0" smtClean="0">
                <a:latin typeface="Arial" panose="020B0604020202020204" pitchFamily="34" charset="0"/>
                <a:cs typeface="Arial" panose="020B0604020202020204" pitchFamily="34" charset="0"/>
              </a:rPr>
              <a:t> a </a:t>
            </a:r>
            <a:r>
              <a:rPr lang="en-US" sz="1200" dirty="0" smtClean="0">
                <a:latin typeface="Arial" panose="020B0604020202020204" pitchFamily="34" charset="0"/>
                <a:cs typeface="Arial" panose="020B0604020202020204" pitchFamily="34" charset="0"/>
              </a:rPr>
              <a:t>Field Enumeration Sheet </a:t>
            </a:r>
            <a:r>
              <a:rPr lang="en-US" sz="1200" baseline="0" dirty="0" smtClean="0">
                <a:latin typeface="Arial" panose="020B0604020202020204" pitchFamily="34" charset="0"/>
                <a:cs typeface="Arial" panose="020B0604020202020204" pitchFamily="34" charset="0"/>
              </a:rPr>
              <a:t>for the unit.  Complete the first and second sections</a:t>
            </a:r>
            <a:r>
              <a:rPr lang="en-US" sz="1200" dirty="0" smtClean="0">
                <a:latin typeface="Arial" panose="020B0604020202020204" pitchFamily="34" charset="0"/>
                <a:cs typeface="Arial" panose="020B0604020202020204" pitchFamily="34" charset="0"/>
              </a:rPr>
              <a:t>.  In the middle section instead of names,</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just write “vacant.” If it is a new construction that qualifies for inclusion</a:t>
            </a:r>
            <a:r>
              <a:rPr lang="en-US" sz="1200" baseline="0" dirty="0" smtClean="0">
                <a:latin typeface="Arial" panose="020B0604020202020204" pitchFamily="34" charset="0"/>
                <a:cs typeface="Arial" panose="020B0604020202020204" pitchFamily="34" charset="0"/>
              </a:rPr>
              <a:t> in the census, write “VNC.” </a:t>
            </a:r>
            <a:endParaRPr lang="en-US" sz="1200" dirty="0" smtClean="0">
              <a:latin typeface="Arial" panose="020B0604020202020204" pitchFamily="34" charset="0"/>
              <a:cs typeface="Arial" panose="020B0604020202020204" pitchFamily="34" charset="0"/>
            </a:endParaRP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no housing units are found in a block, a Field Enumeration Sheet needs to be completed for the block. Complete the top sections of the form and write “empty block” in the middle section</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No need for a Field Enumeration Sheet if the structure is not considered a housing unit such as dilapidated house, or special like RV or tent.</a:t>
            </a:r>
          </a:p>
        </p:txBody>
      </p:sp>
      <p:sp>
        <p:nvSpPr>
          <p:cNvPr id="4" name="Slide Number Placeholder 3"/>
          <p:cNvSpPr>
            <a:spLocks noGrp="1"/>
          </p:cNvSpPr>
          <p:nvPr>
            <p:ph type="sldNum" sz="quarter" idx="10"/>
          </p:nvPr>
        </p:nvSpPr>
        <p:spPr/>
        <p:txBody>
          <a:bodyPr/>
          <a:lstStyle/>
          <a:p>
            <a:fld id="{E30E955C-EC8F-4C6F-BA26-1ED8BA53ACE2}" type="slidenum">
              <a:rPr lang="en-US" smtClean="0"/>
              <a:t>56</a:t>
            </a:fld>
            <a:endParaRPr lang="en-US" dirty="0"/>
          </a:p>
        </p:txBody>
      </p:sp>
    </p:spTree>
    <p:extLst>
      <p:ext uri="{BB962C8B-B14F-4D97-AF65-F5344CB8AC3E}">
        <p14:creationId xmlns:p14="http://schemas.microsoft.com/office/powerpoint/2010/main" val="24158210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Here is a completed sample Field Enumeration Sheet  for a vacant house. The top sections are filled in normally. The middle section does not have any names.  The word “Vacant” is written in this section on an angle.</a:t>
            </a:r>
            <a:r>
              <a:rPr lang="en-US" sz="1200" baseline="0" dirty="0" smtClean="0">
                <a:latin typeface="Arial" panose="020B0604020202020204" pitchFamily="34" charset="0"/>
                <a:cs typeface="Arial" panose="020B0604020202020204" pitchFamily="34" charset="0"/>
              </a:rPr>
              <a:t> The angle helps assure that population will not be counted accidentally.</a:t>
            </a:r>
          </a:p>
          <a:p>
            <a:pPr>
              <a:spcAft>
                <a:spcPts val="600"/>
              </a:spcAft>
            </a:pPr>
            <a:r>
              <a:rPr lang="en-US" sz="1200" baseline="0" dirty="0" smtClean="0">
                <a:latin typeface="Arial" panose="020B0604020202020204" pitchFamily="34" charset="0"/>
                <a:cs typeface="Arial" panose="020B0604020202020204" pitchFamily="34" charset="0"/>
              </a:rPr>
              <a:t>There is no need to answer the questions since no one lives here.  Check “yes” that this unit is vacant down at the bottom. In the “Total Persons” box, enter a “V.”</a:t>
            </a:r>
          </a:p>
        </p:txBody>
      </p:sp>
      <p:sp>
        <p:nvSpPr>
          <p:cNvPr id="4" name="Slide Number Placeholder 3"/>
          <p:cNvSpPr>
            <a:spLocks noGrp="1"/>
          </p:cNvSpPr>
          <p:nvPr>
            <p:ph type="sldNum" sz="quarter" idx="10"/>
          </p:nvPr>
        </p:nvSpPr>
        <p:spPr/>
        <p:txBody>
          <a:bodyPr/>
          <a:lstStyle/>
          <a:p>
            <a:fld id="{E30E955C-EC8F-4C6F-BA26-1ED8BA53ACE2}" type="slidenum">
              <a:rPr lang="en-US" smtClean="0"/>
              <a:t>57</a:t>
            </a:fld>
            <a:endParaRPr lang="en-US" dirty="0"/>
          </a:p>
        </p:txBody>
      </p:sp>
    </p:spTree>
    <p:extLst>
      <p:ext uri="{BB962C8B-B14F-4D97-AF65-F5344CB8AC3E}">
        <p14:creationId xmlns:p14="http://schemas.microsoft.com/office/powerpoint/2010/main" val="33846270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The last situation you may encounter</a:t>
            </a:r>
            <a:r>
              <a:rPr lang="en-US" sz="1200" baseline="0" dirty="0" smtClean="0">
                <a:latin typeface="Arial" panose="020B0604020202020204" pitchFamily="34" charset="0"/>
                <a:cs typeface="Arial" panose="020B0604020202020204" pitchFamily="34" charset="0"/>
              </a:rPr>
              <a:t> is a homeless person.  </a:t>
            </a:r>
            <a:r>
              <a:rPr lang="en-US" sz="1200" dirty="0" smtClean="0">
                <a:latin typeface="Arial" panose="020B0604020202020204" pitchFamily="34" charset="0"/>
                <a:cs typeface="Arial" panose="020B0604020202020204" pitchFamily="34" charset="0"/>
              </a:rPr>
              <a:t>If you encounter homeless</a:t>
            </a:r>
            <a:r>
              <a:rPr lang="en-US" sz="1200" baseline="0" dirty="0" smtClean="0">
                <a:latin typeface="Arial" panose="020B0604020202020204" pitchFamily="34" charset="0"/>
                <a:cs typeface="Arial" panose="020B0604020202020204" pitchFamily="34" charset="0"/>
              </a:rPr>
              <a:t> people who do not live in any shelter, list street location where you found him/her as the home. Write the person’s name and “homeless” on GQ “Name of Facility” line.  Do not write anything in the middle section.</a:t>
            </a:r>
          </a:p>
        </p:txBody>
      </p:sp>
      <p:sp>
        <p:nvSpPr>
          <p:cNvPr id="4" name="Slide Number Placeholder 3"/>
          <p:cNvSpPr>
            <a:spLocks noGrp="1"/>
          </p:cNvSpPr>
          <p:nvPr>
            <p:ph type="sldNum" sz="quarter" idx="10"/>
          </p:nvPr>
        </p:nvSpPr>
        <p:spPr/>
        <p:txBody>
          <a:bodyPr/>
          <a:lstStyle/>
          <a:p>
            <a:fld id="{E30E955C-EC8F-4C6F-BA26-1ED8BA53ACE2}" type="slidenum">
              <a:rPr lang="en-US" smtClean="0"/>
              <a:t>58</a:t>
            </a:fld>
            <a:endParaRPr lang="en-US" dirty="0"/>
          </a:p>
        </p:txBody>
      </p:sp>
    </p:spTree>
    <p:extLst>
      <p:ext uri="{BB962C8B-B14F-4D97-AF65-F5344CB8AC3E}">
        <p14:creationId xmlns:p14="http://schemas.microsoft.com/office/powerpoint/2010/main" val="33054397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lvl="1"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you encounter people who appear to be resistant and angry, politely excuse yourself.</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Try to get information from neighbors.</a:t>
            </a:r>
          </a:p>
          <a:p>
            <a:pPr marL="438912" lvl="2"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Names are preferred, but descriptions such as: “adult male, female child, etc.” are acceptable. </a:t>
            </a:r>
          </a:p>
          <a:p>
            <a:pPr marL="438912" lvl="2"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Document situation – use the back of the form if needed.</a:t>
            </a:r>
          </a:p>
          <a:p>
            <a:pPr marL="438912" lvl="2"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If you have questions please</a:t>
            </a:r>
            <a:r>
              <a:rPr lang="en-US" sz="1200" baseline="0" dirty="0" smtClean="0">
                <a:latin typeface="Arial" panose="020B0604020202020204" pitchFamily="34" charset="0"/>
                <a:cs typeface="Arial" panose="020B0604020202020204" pitchFamily="34" charset="0"/>
              </a:rPr>
              <a:t> contact OFM.</a:t>
            </a:r>
            <a:endParaRPr lang="en-US" sz="1200" dirty="0" smtClean="0">
              <a:latin typeface="Arial" panose="020B0604020202020204" pitchFamily="34" charset="0"/>
              <a:cs typeface="Arial" panose="020B0604020202020204" pitchFamily="34" charset="0"/>
            </a:endParaRP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When you see “No Trespassing” signs, do not walk to the door. </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Feel free to give our phone number to people who would like to verify the census: 360-902-0599 </a:t>
            </a: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59</a:t>
            </a:fld>
            <a:endParaRPr lang="en-US" dirty="0"/>
          </a:p>
        </p:txBody>
      </p:sp>
    </p:spTree>
    <p:extLst>
      <p:ext uri="{BB962C8B-B14F-4D97-AF65-F5344CB8AC3E}">
        <p14:creationId xmlns:p14="http://schemas.microsoft.com/office/powerpoint/2010/main" val="355880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aseline="0" dirty="0" smtClean="0">
                <a:latin typeface="Arial" panose="020B0604020202020204" pitchFamily="34" charset="0"/>
                <a:cs typeface="Arial" panose="020B0604020202020204" pitchFamily="34" charset="0"/>
              </a:rPr>
              <a:t>A census is an investment of time and resources for both the city and OFM.  In order to ensure the quality of the census, OFM has developed specific procedures and rules as to how the census should be conducted.  During the certifying process, all the census sheets will be reviewed.  It is OFM’s responsibility to ensure that all the housing units and residents are appropriately counted.   A census with many obvious duplicates or missing names, or that is disorganized and/or incomplete, can be wholly or partially rejected by OFM.</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aseline="0" dirty="0" smtClean="0">
                <a:latin typeface="Arial" panose="020B0604020202020204" pitchFamily="34" charset="0"/>
                <a:cs typeface="Arial" panose="020B0604020202020204" pitchFamily="34" charset="0"/>
              </a:rPr>
              <a:t>For an annexation census this means the whole census or certain sections need to be re-canvassed at the city’s expense.</a:t>
            </a:r>
            <a:endParaRPr lang="en-US"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6</a:t>
            </a:fld>
            <a:endParaRPr lang="en-US" dirty="0"/>
          </a:p>
        </p:txBody>
      </p:sp>
    </p:spTree>
    <p:extLst>
      <p:ext uri="{BB962C8B-B14F-4D97-AF65-F5344CB8AC3E}">
        <p14:creationId xmlns:p14="http://schemas.microsoft.com/office/powerpoint/2010/main" val="19749637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This</a:t>
            </a:r>
            <a:r>
              <a:rPr lang="en-US" sz="1200" baseline="0" dirty="0" smtClean="0">
                <a:latin typeface="Arial" panose="020B0604020202020204" pitchFamily="34" charset="0"/>
                <a:cs typeface="Arial" panose="020B0604020202020204" pitchFamily="34" charset="0"/>
              </a:rPr>
              <a:t> is Section 5, frequently asked questions, important considerations, and paperwork submittal</a:t>
            </a:r>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60</a:t>
            </a:fld>
            <a:endParaRPr lang="en-US" dirty="0"/>
          </a:p>
        </p:txBody>
      </p:sp>
    </p:spTree>
    <p:extLst>
      <p:ext uri="{BB962C8B-B14F-4D97-AF65-F5344CB8AC3E}">
        <p14:creationId xmlns:p14="http://schemas.microsoft.com/office/powerpoint/2010/main" val="39453148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Who receives this information?</a:t>
            </a:r>
            <a:r>
              <a:rPr lang="en-US" sz="1200" baseline="0" dirty="0" smtClean="0">
                <a:latin typeface="Arial" panose="020B0604020202020204" pitchFamily="34" charset="0"/>
                <a:cs typeface="Arial" panose="020B0604020202020204" pitchFamily="34" charset="0"/>
              </a:rPr>
              <a:t> Is it protected?</a:t>
            </a:r>
            <a:endParaRPr lang="en-US" sz="1200" dirty="0" smtClean="0">
              <a:latin typeface="Arial" panose="020B0604020202020204" pitchFamily="34" charset="0"/>
              <a:cs typeface="Arial" panose="020B0604020202020204" pitchFamily="34" charset="0"/>
            </a:endParaRPr>
          </a:p>
          <a:p>
            <a:pPr>
              <a:spcAft>
                <a:spcPts val="600"/>
              </a:spcAft>
            </a:pPr>
            <a:r>
              <a:rPr lang="en-US" sz="1200" dirty="0" smtClean="0">
                <a:latin typeface="Arial" panose="020B0604020202020204" pitchFamily="34" charset="0"/>
                <a:cs typeface="Arial" panose="020B0604020202020204" pitchFamily="34" charset="0"/>
              </a:rPr>
              <a:t>The first most</a:t>
            </a:r>
            <a:r>
              <a:rPr lang="en-US" sz="1200" baseline="0" dirty="0" smtClean="0">
                <a:latin typeface="Arial" panose="020B0604020202020204" pitchFamily="34" charset="0"/>
                <a:cs typeface="Arial" panose="020B0604020202020204" pitchFamily="34" charset="0"/>
              </a:rPr>
              <a:t> asked question is about confidentiality.  Census data are protected by state law. No one is allowed to give the field enumeration sheets to anyone not involved in the census. None of the paperwork is kept or copied by the city.  It all is sent in to the state who destroys confidential papers when finished with them. </a:t>
            </a:r>
          </a:p>
          <a:p>
            <a:pPr>
              <a:spcAft>
                <a:spcPts val="600"/>
              </a:spcAft>
            </a:pPr>
            <a:r>
              <a:rPr lang="en-US" sz="1200" baseline="0" dirty="0" smtClean="0">
                <a:latin typeface="Arial" panose="020B0604020202020204" pitchFamily="34" charset="0"/>
                <a:cs typeface="Arial" panose="020B0604020202020204" pitchFamily="34" charset="0"/>
              </a:rPr>
              <a:t>You can also show your mayor paragraph and signed confidentiality statement to the residents to reassure them.</a:t>
            </a:r>
          </a:p>
        </p:txBody>
      </p:sp>
      <p:sp>
        <p:nvSpPr>
          <p:cNvPr id="4" name="Slide Number Placeholder 3"/>
          <p:cNvSpPr>
            <a:spLocks noGrp="1"/>
          </p:cNvSpPr>
          <p:nvPr>
            <p:ph type="sldNum" sz="quarter" idx="10"/>
          </p:nvPr>
        </p:nvSpPr>
        <p:spPr/>
        <p:txBody>
          <a:bodyPr/>
          <a:lstStyle/>
          <a:p>
            <a:fld id="{E30E955C-EC8F-4C6F-BA26-1ED8BA53ACE2}" type="slidenum">
              <a:rPr lang="en-US" smtClean="0"/>
              <a:t>61</a:t>
            </a:fld>
            <a:endParaRPr lang="en-US" dirty="0"/>
          </a:p>
        </p:txBody>
      </p:sp>
    </p:spTree>
    <p:extLst>
      <p:ext uri="{BB962C8B-B14F-4D97-AF65-F5344CB8AC3E}">
        <p14:creationId xmlns:p14="http://schemas.microsoft.com/office/powerpoint/2010/main" val="21429599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600"/>
              </a:spcAft>
            </a:pPr>
            <a:r>
              <a:rPr lang="en-US" sz="1200" dirty="0" smtClean="0">
                <a:latin typeface="Arial" panose="020B0604020202020204" pitchFamily="34" charset="0"/>
                <a:cs typeface="Arial" panose="020B0604020202020204" pitchFamily="34" charset="0"/>
              </a:rPr>
              <a:t>What is the purpose of this census?</a:t>
            </a:r>
          </a:p>
          <a:p>
            <a:pPr eaLnBrk="1" hangingPunct="1">
              <a:spcAft>
                <a:spcPts val="600"/>
              </a:spcAft>
            </a:pPr>
            <a:r>
              <a:rPr lang="en-US" sz="1200" dirty="0" smtClean="0">
                <a:latin typeface="Arial" panose="020B0604020202020204" pitchFamily="34" charset="0"/>
                <a:cs typeface="Arial" panose="020B0604020202020204" pitchFamily="34" charset="0"/>
              </a:rPr>
              <a:t>The purpose of this census is</a:t>
            </a:r>
            <a:r>
              <a:rPr lang="en-US" sz="1200" baseline="0" dirty="0" smtClean="0">
                <a:latin typeface="Arial" panose="020B0604020202020204" pitchFamily="34" charset="0"/>
                <a:cs typeface="Arial" panose="020B0604020202020204" pitchFamily="34" charset="0"/>
              </a:rPr>
              <a:t> to collect as accurate a population count as possible.  There are monies that are disbursed to cities and towns based upon population.</a:t>
            </a:r>
          </a:p>
          <a:p>
            <a:pPr eaLnBrk="1" hangingPunct="1">
              <a:spcAft>
                <a:spcPts val="600"/>
              </a:spcAft>
            </a:pPr>
            <a:r>
              <a:rPr lang="en-US" sz="1200" baseline="0" dirty="0" smtClean="0">
                <a:latin typeface="Arial" panose="020B0604020202020204" pitchFamily="34" charset="0"/>
                <a:cs typeface="Arial" panose="020B0604020202020204" pitchFamily="34" charset="0"/>
              </a:rPr>
              <a:t>There are approximately 200 RCWs that use population numbers in one way or another for funding and other purposes.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62</a:t>
            </a:fld>
            <a:endParaRPr lang="en-US" dirty="0"/>
          </a:p>
        </p:txBody>
      </p:sp>
    </p:spTree>
    <p:extLst>
      <p:ext uri="{BB962C8B-B14F-4D97-AF65-F5344CB8AC3E}">
        <p14:creationId xmlns:p14="http://schemas.microsoft.com/office/powerpoint/2010/main" val="25626901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600"/>
              </a:spcAft>
            </a:pPr>
            <a:r>
              <a:rPr lang="en-US" sz="1200" dirty="0" smtClean="0">
                <a:latin typeface="Arial" panose="020B0604020202020204" pitchFamily="34" charset="0"/>
                <a:cs typeface="Arial" panose="020B0604020202020204" pitchFamily="34" charset="0"/>
              </a:rPr>
              <a:t>Why are the full names required?</a:t>
            </a:r>
          </a:p>
          <a:p>
            <a:pPr eaLnBrk="1" hangingPunct="1">
              <a:spcAft>
                <a:spcPts val="600"/>
              </a:spcAft>
            </a:pPr>
            <a:r>
              <a:rPr lang="en-US" sz="1200" dirty="0" smtClean="0">
                <a:latin typeface="Arial" panose="020B0604020202020204" pitchFamily="34" charset="0"/>
                <a:cs typeface="Arial" panose="020B0604020202020204" pitchFamily="34" charset="0"/>
              </a:rPr>
              <a:t>Names are used to verify</a:t>
            </a:r>
            <a:r>
              <a:rPr lang="en-US" sz="1200" baseline="0" dirty="0" smtClean="0">
                <a:latin typeface="Arial" panose="020B0604020202020204" pitchFamily="34" charset="0"/>
                <a:cs typeface="Arial" panose="020B0604020202020204" pitchFamily="34" charset="0"/>
              </a:rPr>
              <a:t> that persons are only counted once. Also, they help to add any missed persons and eliminate double counts.</a:t>
            </a:r>
          </a:p>
          <a:p>
            <a:pPr eaLnBrk="1" hangingPunct="1">
              <a:spcAft>
                <a:spcPts val="600"/>
              </a:spcAft>
            </a:pPr>
            <a:r>
              <a:rPr lang="en-US" sz="1200" baseline="0" dirty="0" smtClean="0">
                <a:latin typeface="Arial" panose="020B0604020202020204" pitchFamily="34" charset="0"/>
                <a:cs typeface="Arial" panose="020B0604020202020204" pitchFamily="34" charset="0"/>
              </a:rPr>
              <a:t>OFM can randomly check census results.</a:t>
            </a:r>
          </a:p>
          <a:p>
            <a:pPr eaLnBrk="1" hangingPunct="1">
              <a:spcAft>
                <a:spcPts val="600"/>
              </a:spcAft>
            </a:pPr>
            <a:r>
              <a:rPr lang="en-US" sz="1200" baseline="0" dirty="0" smtClean="0">
                <a:latin typeface="Arial" panose="020B0604020202020204" pitchFamily="34" charset="0"/>
                <a:cs typeface="Arial" panose="020B0604020202020204" pitchFamily="34" charset="0"/>
              </a:rPr>
              <a:t>If there are more than 5% no names tabulated, census workers may have to re-canvass an area.</a:t>
            </a: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63</a:t>
            </a:fld>
            <a:endParaRPr lang="en-US" dirty="0"/>
          </a:p>
        </p:txBody>
      </p:sp>
    </p:spTree>
    <p:extLst>
      <p:ext uri="{BB962C8B-B14F-4D97-AF65-F5344CB8AC3E}">
        <p14:creationId xmlns:p14="http://schemas.microsoft.com/office/powerpoint/2010/main" val="32004556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indent="-219456">
              <a:spcBef>
                <a:spcPts val="0"/>
              </a:spcBef>
              <a:spcAft>
                <a:spcPts val="600"/>
              </a:spcAft>
              <a:buNone/>
            </a:pPr>
            <a:r>
              <a:rPr lang="en-US" sz="1200" dirty="0" smtClean="0">
                <a:latin typeface="Arial" panose="020B0604020202020204" pitchFamily="34" charset="0"/>
                <a:cs typeface="Arial" panose="020B0604020202020204" pitchFamily="34" charset="0"/>
              </a:rPr>
              <a:t>You should also try</a:t>
            </a:r>
            <a:r>
              <a:rPr lang="en-US" sz="1200" baseline="0" dirty="0" smtClean="0">
                <a:latin typeface="Arial" panose="020B0604020202020204" pitchFamily="34" charset="0"/>
                <a:cs typeface="Arial" panose="020B0604020202020204" pitchFamily="34" charset="0"/>
              </a:rPr>
              <a:t> to safeguard the census worker’s safety best you can.   Several things you can do to achieve that. </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Contact the local police to let them know a census is being conducted.</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Provide enumeration dates, the enumeration location, and census workers’ names.</a:t>
            </a:r>
          </a:p>
          <a:p>
            <a:pPr marL="219456" indent="-219456">
              <a:spcBef>
                <a:spcPts val="0"/>
              </a:spcBef>
              <a:spcAft>
                <a:spcPts val="600"/>
              </a:spcAft>
              <a:buNone/>
            </a:pPr>
            <a:r>
              <a:rPr lang="en-US" sz="1200" dirty="0" smtClean="0">
                <a:latin typeface="Arial" panose="020B0604020202020204" pitchFamily="34" charset="0"/>
                <a:cs typeface="Arial" panose="020B0604020202020204" pitchFamily="34" charset="0"/>
              </a:rPr>
              <a:t>•	Each census worker should carry a cell phone. They may need to contact help in an emergency. </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 an emergency situation census</a:t>
            </a:r>
            <a:r>
              <a:rPr lang="en-US" sz="1200" baseline="0" dirty="0" smtClean="0">
                <a:latin typeface="Arial" panose="020B0604020202020204" pitchFamily="34" charset="0"/>
                <a:cs typeface="Arial" panose="020B0604020202020204" pitchFamily="34" charset="0"/>
              </a:rPr>
              <a:t> workers</a:t>
            </a:r>
            <a:r>
              <a:rPr lang="en-US" sz="1200" dirty="0" smtClean="0">
                <a:latin typeface="Arial" panose="020B0604020202020204" pitchFamily="34" charset="0"/>
                <a:cs typeface="Arial" panose="020B0604020202020204" pitchFamily="34" charset="0"/>
              </a:rPr>
              <a:t> should contact emergency services (e.g. 911) </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Send census workers to the field in pairs when there is concern about safety. This may be due to hazardous weather, poor roads, high crime or hostility toward the census.</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Be sure your census</a:t>
            </a:r>
            <a:r>
              <a:rPr lang="en-US" sz="1200" baseline="0" dirty="0" smtClean="0">
                <a:latin typeface="Arial" panose="020B0604020202020204" pitchFamily="34" charset="0"/>
                <a:cs typeface="Arial" panose="020B0604020202020204" pitchFamily="34" charset="0"/>
              </a:rPr>
              <a:t> workers</a:t>
            </a:r>
            <a:r>
              <a:rPr lang="en-US" sz="1200" dirty="0" smtClean="0">
                <a:latin typeface="Arial" panose="020B0604020202020204" pitchFamily="34" charset="0"/>
                <a:cs typeface="Arial" panose="020B0604020202020204" pitchFamily="34" charset="0"/>
              </a:rPr>
              <a:t> understand safety policies and  procedures</a:t>
            </a:r>
          </a:p>
          <a:p>
            <a:pPr marL="219456" indent="-219456">
              <a:spcBef>
                <a:spcPts val="0"/>
              </a:spcBef>
              <a:spcAft>
                <a:spcPts val="600"/>
              </a:spcAft>
              <a:buNone/>
            </a:pPr>
            <a:r>
              <a:rPr lang="en-US" sz="1200" dirty="0" smtClean="0">
                <a:latin typeface="Arial" panose="020B0604020202020204" pitchFamily="34" charset="0"/>
                <a:cs typeface="Arial" panose="020B0604020202020204" pitchFamily="34" charset="0"/>
              </a:rPr>
              <a:t>•	Be dressed appropriately for the weather</a:t>
            </a:r>
          </a:p>
          <a:p>
            <a:pPr marL="219456" indent="-219456">
              <a:spcBef>
                <a:spcPts val="0"/>
              </a:spcBef>
              <a:spcAft>
                <a:spcPts val="600"/>
              </a:spcAft>
              <a:buNone/>
            </a:pPr>
            <a:r>
              <a:rPr lang="en-US" sz="1200" dirty="0" smtClean="0">
                <a:latin typeface="Arial" panose="020B0604020202020204" pitchFamily="34" charset="0"/>
                <a:cs typeface="Arial" panose="020B0604020202020204" pitchFamily="34" charset="0"/>
              </a:rPr>
              <a:t>•	Wear high visibility clothing and bring flashlights for night work. </a:t>
            </a:r>
          </a:p>
          <a:p>
            <a:pPr marL="0" indent="-219456">
              <a:spcBef>
                <a:spcPts val="0"/>
              </a:spcBef>
              <a:buNone/>
            </a:pPr>
            <a:endParaRPr lang="en-US" sz="1200" dirty="0" smtClean="0">
              <a:latin typeface="Arial" panose="020B0604020202020204" pitchFamily="34" charset="0"/>
              <a:cs typeface="Arial" panose="020B0604020202020204" pitchFamily="34" charset="0"/>
            </a:endParaRPr>
          </a:p>
          <a:p>
            <a:pPr marL="0" indent="-219456">
              <a:spcBef>
                <a:spcPts val="0"/>
              </a:spcBef>
              <a:spcAft>
                <a:spcPts val="600"/>
              </a:spcAft>
              <a:buNone/>
            </a:pPr>
            <a:r>
              <a:rPr lang="en-US" sz="1200" dirty="0" smtClean="0">
                <a:latin typeface="Arial" panose="020B0604020202020204" pitchFamily="34" charset="0"/>
                <a:cs typeface="Arial" panose="020B0604020202020204" pitchFamily="34" charset="0"/>
              </a:rPr>
              <a:t>IMPORTANT:</a:t>
            </a:r>
          </a:p>
          <a:p>
            <a:pPr marL="0" indent="-219456">
              <a:spcBef>
                <a:spcPts val="0"/>
              </a:spcBef>
              <a:spcAft>
                <a:spcPts val="600"/>
              </a:spcAft>
              <a:buNone/>
            </a:pPr>
            <a:r>
              <a:rPr lang="en-US" sz="1200" dirty="0" smtClean="0">
                <a:latin typeface="Arial" panose="020B0604020202020204" pitchFamily="34" charset="0"/>
                <a:cs typeface="Arial" panose="020B0604020202020204" pitchFamily="34" charset="0"/>
              </a:rPr>
              <a:t>Be alert and pay attention to current news. You may not be aware of hazardous situations until the census workers are in the field.  Be prepared to make adjustments like changing their work location as needed on a moments notice.</a:t>
            </a:r>
          </a:p>
          <a:p>
            <a:pPr>
              <a:spcBef>
                <a:spcPts val="0"/>
              </a:spcBef>
            </a:pPr>
            <a:endParaRPr lang="en-US" sz="1200" dirty="0" smtClean="0">
              <a:latin typeface="Arial" panose="020B0604020202020204" pitchFamily="34" charset="0"/>
              <a:cs typeface="Arial" panose="020B0604020202020204" pitchFamily="34" charset="0"/>
            </a:endParaRPr>
          </a:p>
          <a:p>
            <a:pPr>
              <a:spcBef>
                <a:spcPts val="0"/>
              </a:spcBef>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64</a:t>
            </a:fld>
            <a:endParaRPr lang="en-US" dirty="0"/>
          </a:p>
        </p:txBody>
      </p:sp>
    </p:spTree>
    <p:extLst>
      <p:ext uri="{BB962C8B-B14F-4D97-AF65-F5344CB8AC3E}">
        <p14:creationId xmlns:p14="http://schemas.microsoft.com/office/powerpoint/2010/main" val="20173700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kern="1200" dirty="0" smtClean="0">
                <a:solidFill>
                  <a:schemeClr val="tx1"/>
                </a:solidFill>
                <a:effectLst/>
                <a:latin typeface="Arial" panose="020B0604020202020204" pitchFamily="34" charset="0"/>
                <a:ea typeface="+mn-ea"/>
                <a:cs typeface="Arial" panose="020B0604020202020204" pitchFamily="34" charset="0"/>
              </a:rPr>
              <a:t>It is easy to make mistakes or to inadequately prepare for a census.  The most common mistakes are:</a:t>
            </a:r>
          </a:p>
          <a:p>
            <a:pPr marL="219456" lvl="1" indent="-219456">
              <a:spcAft>
                <a:spcPts val="60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Underestimating the time required to do a census.  The estimated time should include both the interview and the commute to the next housing unit. The average interview portion lasts about 4 minutes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but</a:t>
            </a:r>
            <a:r>
              <a:rPr lang="en-US" sz="1200" kern="1200" dirty="0" smtClean="0">
                <a:solidFill>
                  <a:schemeClr val="tx1"/>
                </a:solidFill>
                <a:effectLst/>
                <a:latin typeface="Arial" panose="020B0604020202020204" pitchFamily="34" charset="0"/>
                <a:ea typeface="+mn-ea"/>
                <a:cs typeface="Arial" panose="020B0604020202020204" pitchFamily="34" charset="0"/>
              </a:rPr>
              <a:t> commute time varies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depending on density. Following up on hard to reach households takes a lot of time and effort.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219456" lvl="1" indent="-219456">
              <a:spcAft>
                <a:spcPts val="60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Second, the census worker is unclear about the tasks and requirements of a census.</a:t>
            </a:r>
          </a:p>
          <a:p>
            <a:pPr marL="219456" lvl="1" indent="-219456">
              <a:spcAft>
                <a:spcPts val="60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Third, maps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used are not adequately prepared or updated.  This</a:t>
            </a:r>
            <a:r>
              <a:rPr lang="en-US" sz="1200" kern="1200" dirty="0" smtClean="0">
                <a:solidFill>
                  <a:schemeClr val="tx1"/>
                </a:solidFill>
                <a:effectLst/>
                <a:latin typeface="Arial" panose="020B0604020202020204" pitchFamily="34" charset="0"/>
                <a:ea typeface="+mn-ea"/>
                <a:cs typeface="Arial" panose="020B0604020202020204" pitchFamily="34" charset="0"/>
              </a:rPr>
              <a:t> can lead to confusion, double coverage, or missing housing units during canvassing.</a:t>
            </a:r>
          </a:p>
          <a:p>
            <a:pPr marL="219456" lvl="1" indent="-219456">
              <a:spcAft>
                <a:spcPts val="60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Forth, census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workers need to be detail oriented and double check their work looking for mistakes or missed housing units.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indent="0">
              <a:spcAft>
                <a:spcPts val="60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65</a:t>
            </a:fld>
            <a:endParaRPr lang="en-US" dirty="0"/>
          </a:p>
        </p:txBody>
      </p:sp>
    </p:spTree>
    <p:extLst>
      <p:ext uri="{BB962C8B-B14F-4D97-AF65-F5344CB8AC3E}">
        <p14:creationId xmlns:p14="http://schemas.microsoft.com/office/powerpoint/2010/main" val="22985461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spcAft>
                <a:spcPts val="600"/>
              </a:spcAft>
              <a:buNone/>
            </a:pPr>
            <a:r>
              <a:rPr lang="en-US" dirty="0" smtClean="0">
                <a:latin typeface="Arial Narrow" panose="020B0606020202030204" pitchFamily="34" charset="0"/>
              </a:rPr>
              <a:t>View the tabulation training for instructions on how to fill out the various tabulation sheets and send all documentation to:</a:t>
            </a:r>
          </a:p>
          <a:p>
            <a:pPr indent="0">
              <a:spcAft>
                <a:spcPts val="281"/>
              </a:spcAft>
              <a:buNone/>
            </a:pPr>
            <a:endParaRPr lang="en-US" dirty="0" smtClean="0">
              <a:latin typeface="Arial" panose="020B0604020202020204" pitchFamily="34" charset="0"/>
              <a:cs typeface="Arial" panose="020B0604020202020204" pitchFamily="34" charset="0"/>
            </a:endParaRPr>
          </a:p>
          <a:p>
            <a:pPr marL="0" lvl="1" indent="0">
              <a:buNone/>
            </a:pPr>
            <a:r>
              <a:rPr lang="en-US" dirty="0" smtClean="0">
                <a:latin typeface="Arial" panose="020B0604020202020204" pitchFamily="34" charset="0"/>
                <a:cs typeface="Arial" panose="020B0604020202020204" pitchFamily="34" charset="0"/>
              </a:rPr>
              <a:t>Forecasting and Research Division</a:t>
            </a:r>
          </a:p>
          <a:p>
            <a:pPr marL="0" lvl="1" indent="0">
              <a:buNone/>
            </a:pPr>
            <a:r>
              <a:rPr lang="en-US" dirty="0" smtClean="0">
                <a:latin typeface="Arial" panose="020B0604020202020204" pitchFamily="34" charset="0"/>
                <a:cs typeface="Arial" panose="020B0604020202020204" pitchFamily="34" charset="0"/>
              </a:rPr>
              <a:t>Office of Financial Management</a:t>
            </a:r>
          </a:p>
          <a:p>
            <a:pPr marL="0" lvl="1" indent="0">
              <a:buNone/>
            </a:pPr>
            <a:r>
              <a:rPr lang="en-US" dirty="0" smtClean="0">
                <a:latin typeface="Arial" panose="020B0604020202020204" pitchFamily="34" charset="0"/>
                <a:cs typeface="Arial" panose="020B0604020202020204" pitchFamily="34" charset="0"/>
              </a:rPr>
              <a:t>Room 318</a:t>
            </a:r>
          </a:p>
          <a:p>
            <a:pPr marL="0" lvl="1" indent="0">
              <a:buNone/>
            </a:pPr>
            <a:r>
              <a:rPr lang="en-US" dirty="0" smtClean="0">
                <a:latin typeface="Arial" panose="020B0604020202020204" pitchFamily="34" charset="0"/>
                <a:cs typeface="Arial" panose="020B0604020202020204" pitchFamily="34" charset="0"/>
              </a:rPr>
              <a:t>210 11</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Ave SW </a:t>
            </a:r>
          </a:p>
          <a:p>
            <a:pPr marL="0" lvl="1" indent="0">
              <a:buNone/>
            </a:pPr>
            <a:r>
              <a:rPr lang="en-US" dirty="0" smtClean="0">
                <a:latin typeface="Arial" panose="020B0604020202020204" pitchFamily="34" charset="0"/>
                <a:cs typeface="Arial" panose="020B0604020202020204" pitchFamily="34" charset="0"/>
              </a:rPr>
              <a:t>P.O. Box 43124 </a:t>
            </a:r>
          </a:p>
          <a:p>
            <a:pPr marL="0" lvl="1" indent="0">
              <a:buNone/>
            </a:pPr>
            <a:r>
              <a:rPr lang="en-US" dirty="0" smtClean="0">
                <a:latin typeface="Arial" panose="020B0604020202020204" pitchFamily="34" charset="0"/>
                <a:cs typeface="Arial" panose="020B0604020202020204" pitchFamily="34" charset="0"/>
              </a:rPr>
              <a:t>Olympia WA 98504-3124</a:t>
            </a:r>
          </a:p>
          <a:p>
            <a:pPr marL="288925" lvl="1" indent="0">
              <a:spcBef>
                <a:spcPts val="600"/>
              </a:spcBef>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using FedEx, UPS, etc., the zip code is 98501.</a:t>
            </a:r>
          </a:p>
          <a:p>
            <a:endParaRPr lang="en-US"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If you have questions about a census, census definitions and/or procedures, please contact us at:</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Forecasting and Research Division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Pop.annexations@ofm.wa.gov</a:t>
            </a:r>
          </a:p>
          <a:p>
            <a:r>
              <a:rPr lang="en-US" baseline="0" dirty="0" smtClean="0">
                <a:latin typeface="Arial" panose="020B0604020202020204" pitchFamily="34" charset="0"/>
                <a:cs typeface="Arial" panose="020B0604020202020204" pitchFamily="34" charset="0"/>
              </a:rPr>
              <a:t>360-902-0599</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0" indent="0">
              <a:spcBef>
                <a:spcPts val="400"/>
              </a:spcBef>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66</a:t>
            </a:fld>
            <a:endParaRPr lang="en-US" dirty="0"/>
          </a:p>
        </p:txBody>
      </p:sp>
    </p:spTree>
    <p:extLst>
      <p:ext uri="{BB962C8B-B14F-4D97-AF65-F5344CB8AC3E}">
        <p14:creationId xmlns:p14="http://schemas.microsoft.com/office/powerpoint/2010/main" val="416331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lvl="1" indent="0">
              <a:spcBef>
                <a:spcPts val="0"/>
              </a:spcBef>
              <a:spcAft>
                <a:spcPts val="600"/>
              </a:spcAft>
              <a:buFont typeface="Arial" panose="020B0604020202020204" pitchFamily="34" charset="0"/>
              <a:buNone/>
            </a:pPr>
            <a:r>
              <a:rPr lang="en-US" sz="1200" dirty="0" smtClean="0">
                <a:latin typeface="Arial" panose="020B0604020202020204" pitchFamily="34" charset="0"/>
                <a:cs typeface="Arial" panose="020B0604020202020204" pitchFamily="34" charset="0"/>
              </a:rPr>
              <a:t>A census should take no more than 30 days from the first day in the field to</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mailing it in to OFM.  </a:t>
            </a:r>
          </a:p>
          <a:p>
            <a:pPr marL="438912" lvl="1" indent="-219456">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An annexation census cannot start before it is legally effective. A city has no jurisdiction in the annexed area until it officially becomes part of the city. With preapproval from OFM the enumeration period may be extended up to two weeks prior to the effective date.</a:t>
            </a:r>
            <a:r>
              <a:rPr lang="en-US" sz="1200" baseline="0" dirty="0" smtClean="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E30E955C-EC8F-4C6F-BA26-1ED8BA53ACE2}" type="slidenum">
              <a:rPr lang="en-US" smtClean="0"/>
              <a:t>7</a:t>
            </a:fld>
            <a:endParaRPr lang="en-US" dirty="0"/>
          </a:p>
        </p:txBody>
      </p:sp>
    </p:spTree>
    <p:extLst>
      <p:ext uri="{BB962C8B-B14F-4D97-AF65-F5344CB8AC3E}">
        <p14:creationId xmlns:p14="http://schemas.microsoft.com/office/powerpoint/2010/main" val="194660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0000"/>
              </a:lnSpc>
              <a:spcBef>
                <a:spcPts val="0"/>
              </a:spcBef>
              <a:spcAft>
                <a:spcPts val="600"/>
              </a:spcAft>
            </a:pPr>
            <a:r>
              <a:rPr lang="en-US" dirty="0" smtClean="0">
                <a:solidFill>
                  <a:schemeClr val="tx1"/>
                </a:solidFill>
                <a:latin typeface="Arial" panose="020B0604020202020204" pitchFamily="34" charset="0"/>
                <a:cs typeface="Arial" panose="020B0604020202020204" pitchFamily="34" charset="0"/>
              </a:rPr>
              <a:t>A city must decide whether</a:t>
            </a:r>
            <a:r>
              <a:rPr lang="en-US" baseline="0" dirty="0" smtClean="0">
                <a:solidFill>
                  <a:schemeClr val="tx1"/>
                </a:solidFill>
                <a:latin typeface="Arial" panose="020B0604020202020204" pitchFamily="34" charset="0"/>
                <a:cs typeface="Arial" panose="020B0604020202020204" pitchFamily="34" charset="0"/>
              </a:rPr>
              <a:t> to conduct the census on its own or to hire a contractor.  Here are some considerations: </a:t>
            </a:r>
          </a:p>
          <a:p>
            <a:pPr marL="219456" indent="-219456">
              <a:lnSpc>
                <a:spcPct val="100000"/>
              </a:lnSpc>
              <a:spcBef>
                <a:spcPts val="0"/>
              </a:spcBef>
              <a:spcAft>
                <a:spcPts val="600"/>
              </a:spcAft>
              <a:buFont typeface="Arial" panose="020B0604020202020204" pitchFamily="34" charset="0"/>
              <a:buChar char="•"/>
            </a:pPr>
            <a:r>
              <a:rPr lang="en-US" baseline="0" dirty="0" smtClean="0">
                <a:solidFill>
                  <a:schemeClr val="tx1"/>
                </a:solidFill>
                <a:latin typeface="Arial" panose="020B0604020202020204" pitchFamily="34" charset="0"/>
                <a:cs typeface="Arial" panose="020B0604020202020204" pitchFamily="34" charset="0"/>
              </a:rPr>
              <a:t>Use an estimated population for the area to get a sense of the time needed.</a:t>
            </a:r>
          </a:p>
          <a:p>
            <a:pPr marL="219456" indent="-219456">
              <a:lnSpc>
                <a:spcPct val="100000"/>
              </a:lnSpc>
              <a:spcBef>
                <a:spcPts val="0"/>
              </a:spcBef>
              <a:spcAft>
                <a:spcPts val="600"/>
              </a:spcAft>
              <a:buFont typeface="Arial" panose="020B0604020202020204" pitchFamily="34" charset="0"/>
              <a:buChar char="•"/>
            </a:pPr>
            <a:r>
              <a:rPr lang="en-US" baseline="0" dirty="0" smtClean="0">
                <a:solidFill>
                  <a:schemeClr val="tx1"/>
                </a:solidFill>
                <a:latin typeface="Arial" panose="020B0604020202020204" pitchFamily="34" charset="0"/>
                <a:cs typeface="Arial" panose="020B0604020202020204" pitchFamily="34" charset="0"/>
              </a:rPr>
              <a:t>If the census workers will be comprised of city staff, make sure other duties will not conflict with census work. Census work takes priority. Remember, weekend and evening hours should be considered as those are the best times to capture residents at home. </a:t>
            </a:r>
          </a:p>
          <a:p>
            <a:pPr marL="219456" marR="0" lvl="0"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solidFill>
                  <a:schemeClr val="tx1"/>
                </a:solidFill>
                <a:latin typeface="Arial" panose="020B0604020202020204" pitchFamily="34" charset="0"/>
                <a:cs typeface="Arial" panose="020B0604020202020204" pitchFamily="34" charset="0"/>
              </a:rPr>
              <a:t>If city staff do not have the time/skills needed to conduct a census, consider hiring a contractor to do the entire census for the city. </a:t>
            </a:r>
          </a:p>
          <a:p>
            <a:pPr marL="219456" indent="-219456">
              <a:lnSpc>
                <a:spcPct val="100000"/>
              </a:lnSpc>
              <a:spcBef>
                <a:spcPts val="0"/>
              </a:spcBef>
              <a:spcAft>
                <a:spcPts val="600"/>
              </a:spcAft>
              <a:buFont typeface="Arial" panose="020B0604020202020204" pitchFamily="34" charset="0"/>
              <a:buChar char="•"/>
            </a:pPr>
            <a:r>
              <a:rPr lang="en-US" baseline="0" dirty="0" smtClean="0">
                <a:solidFill>
                  <a:schemeClr val="tx1"/>
                </a:solidFill>
                <a:latin typeface="Arial" panose="020B0604020202020204" pitchFamily="34" charset="0"/>
                <a:cs typeface="Arial" panose="020B0604020202020204" pitchFamily="34" charset="0"/>
              </a:rPr>
              <a:t>If you decide to hire a contractor, keep in mind that they may need to be onboard 1 week before fieldwork begins depending on the size of the census and the amount of preparation needed.</a:t>
            </a:r>
          </a:p>
          <a:p>
            <a:pPr marL="219456" indent="-219456">
              <a:lnSpc>
                <a:spcPct val="100000"/>
              </a:lnSpc>
              <a:spcBef>
                <a:spcPts val="0"/>
              </a:spcBef>
              <a:spcAft>
                <a:spcPts val="600"/>
              </a:spcAft>
              <a:buFont typeface="Arial" panose="020B0604020202020204" pitchFamily="34" charset="0"/>
              <a:buChar char="•"/>
            </a:pPr>
            <a:r>
              <a:rPr lang="en-US" baseline="0" dirty="0" smtClean="0">
                <a:solidFill>
                  <a:schemeClr val="tx1"/>
                </a:solidFill>
                <a:latin typeface="Arial" panose="020B0604020202020204" pitchFamily="34" charset="0"/>
                <a:cs typeface="Arial" panose="020B0604020202020204" pitchFamily="34" charset="0"/>
              </a:rPr>
              <a:t>Make sure the contractor has read the manuals.  If the contractor is new, they should contact OFM directly regarding the training and preparation they need to make before starting the census.</a:t>
            </a:r>
          </a:p>
          <a:p>
            <a:pPr marL="219456" indent="-219456">
              <a:lnSpc>
                <a:spcPct val="100000"/>
              </a:lnSpc>
              <a:spcBef>
                <a:spcPts val="0"/>
              </a:spcBef>
              <a:spcAft>
                <a:spcPts val="600"/>
              </a:spcAft>
              <a:buFont typeface="Arial" panose="020B0604020202020204" pitchFamily="34" charset="0"/>
              <a:buChar char="•"/>
            </a:pPr>
            <a:r>
              <a:rPr lang="en-US" b="0" i="0" baseline="0" dirty="0" smtClean="0">
                <a:solidFill>
                  <a:schemeClr val="tx1"/>
                </a:solidFill>
                <a:latin typeface="Arial" panose="020B0604020202020204" pitchFamily="34" charset="0"/>
                <a:cs typeface="Arial" panose="020B0604020202020204" pitchFamily="34" charset="0"/>
              </a:rPr>
              <a:t>Even if a contractor is hired, it is still the city’s responsibility to ensure the census meets OFM’s standards. </a:t>
            </a:r>
            <a:r>
              <a:rPr lang="en-US" baseline="0" dirty="0" smtClean="0">
                <a:solidFill>
                  <a:schemeClr val="tx1"/>
                </a:solidFill>
                <a:latin typeface="Arial" panose="020B0604020202020204" pitchFamily="34" charset="0"/>
                <a:cs typeface="Arial" panose="020B0604020202020204" pitchFamily="34" charset="0"/>
              </a:rPr>
              <a:t>The city/town should assign someone to oversee the contractor and make sure all requirements are followed.</a:t>
            </a:r>
          </a:p>
          <a:p>
            <a:pPr>
              <a:lnSpc>
                <a:spcPct val="100000"/>
              </a:lnSpc>
              <a:spcBef>
                <a:spcPts val="0"/>
              </a:spcBef>
              <a:spcAft>
                <a:spcPts val="600"/>
              </a:spcAft>
            </a:pPr>
            <a:endParaRPr lang="en-US" baseline="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8</a:t>
            </a:fld>
            <a:endParaRPr lang="en-US" dirty="0"/>
          </a:p>
        </p:txBody>
      </p:sp>
    </p:spTree>
    <p:extLst>
      <p:ext uri="{BB962C8B-B14F-4D97-AF65-F5344CB8AC3E}">
        <p14:creationId xmlns:p14="http://schemas.microsoft.com/office/powerpoint/2010/main" val="611709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marR="0" lvl="0"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Be advised that the OFM training presentation</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does not substitute for reading the manuals. </a:t>
            </a:r>
            <a:r>
              <a:rPr lang="en-US" sz="1200" kern="1200" dirty="0" smtClean="0">
                <a:solidFill>
                  <a:schemeClr val="tx1"/>
                </a:solidFill>
                <a:effectLst/>
                <a:latin typeface="Arial" panose="020B0604020202020204" pitchFamily="34" charset="0"/>
                <a:ea typeface="+mn-ea"/>
                <a:cs typeface="Arial" panose="020B0604020202020204" pitchFamily="34" charset="0"/>
              </a:rPr>
              <a:t>OFM does not provide copies of the manuals.  Each city/town or contractor is responsible for printing them from our website.  </a:t>
            </a:r>
          </a:p>
          <a:p>
            <a:pPr marL="219456" indent="-219456">
              <a:lnSpc>
                <a:spcPct val="100000"/>
              </a:lnSpc>
              <a:spcBef>
                <a:spcPts val="0"/>
              </a:spcBef>
              <a:spcAft>
                <a:spcPts val="60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PDF versions of the manuals are available online at: </a:t>
            </a:r>
            <a:r>
              <a:rPr lang="en-US" sz="1200" u="sng" kern="1200" dirty="0" smtClean="0">
                <a:solidFill>
                  <a:schemeClr val="tx1"/>
                </a:solidFill>
                <a:effectLst/>
                <a:latin typeface="Arial" panose="020B0604020202020204" pitchFamily="34" charset="0"/>
                <a:ea typeface="+mn-ea"/>
                <a:cs typeface="Arial" panose="020B0604020202020204" pitchFamily="34" charset="0"/>
              </a:rPr>
              <a:t>http://www.ofm.wa.gov/pop/annex/forms/default.asp.</a:t>
            </a:r>
          </a:p>
          <a:p>
            <a:pPr marL="219456" indent="-219456">
              <a:lnSpc>
                <a:spcPct val="100000"/>
              </a:lnSpc>
              <a:spcBef>
                <a:spcPts val="0"/>
              </a:spcBef>
              <a:spcAft>
                <a:spcPts val="60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The three manuals are:</a:t>
            </a:r>
          </a:p>
          <a:p>
            <a:pPr marL="438912" lvl="0" indent="-219456">
              <a:lnSpc>
                <a:spcPct val="100000"/>
              </a:lnSpc>
              <a:spcBef>
                <a:spcPts val="0"/>
              </a:spcBef>
              <a:spcAft>
                <a:spcPts val="600"/>
              </a:spcAft>
              <a:buSzPct val="75000"/>
              <a:buFont typeface="Courier New" panose="02070309020205020404" pitchFamily="49" charset="0"/>
              <a:buChar char="o"/>
            </a:pPr>
            <a:r>
              <a:rPr lang="en-US" sz="1200" kern="1200" dirty="0" smtClean="0">
                <a:solidFill>
                  <a:schemeClr val="tx1"/>
                </a:solidFill>
                <a:effectLst/>
                <a:latin typeface="Arial" panose="020B0604020202020204" pitchFamily="34" charset="0"/>
                <a:ea typeface="+mn-ea"/>
                <a:cs typeface="Arial" panose="020B0604020202020204" pitchFamily="34" charset="0"/>
              </a:rPr>
              <a:t>Census Administrator Manual:  this manual details pre-census preparations and census procedures. </a:t>
            </a:r>
          </a:p>
          <a:p>
            <a:pPr marL="438912" lvl="0" indent="-219456">
              <a:lnSpc>
                <a:spcPct val="100000"/>
              </a:lnSpc>
              <a:spcBef>
                <a:spcPts val="0"/>
              </a:spcBef>
              <a:spcAft>
                <a:spcPts val="600"/>
              </a:spcAft>
              <a:buSzPct val="75000"/>
              <a:buFont typeface="Courier New" panose="02070309020205020404" pitchFamily="49" charset="0"/>
              <a:buChar char="o"/>
            </a:pPr>
            <a:r>
              <a:rPr lang="en-US" sz="1200" kern="1200" dirty="0" smtClean="0">
                <a:solidFill>
                  <a:schemeClr val="tx1"/>
                </a:solidFill>
                <a:effectLst/>
                <a:latin typeface="Arial" panose="020B0604020202020204" pitchFamily="34" charset="0"/>
                <a:ea typeface="+mn-ea"/>
                <a:cs typeface="Arial" panose="020B0604020202020204" pitchFamily="34" charset="0"/>
              </a:rPr>
              <a:t>Census Enumerator’s Manual:  this manual details the definitions and procedures for counting people and housing units.  Required field canvassing procedures are also included. This is mandatory</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reading for all involved in the Census.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438912" lvl="0" indent="-219456">
              <a:lnSpc>
                <a:spcPct val="100000"/>
              </a:lnSpc>
              <a:spcBef>
                <a:spcPts val="0"/>
              </a:spcBef>
              <a:spcAft>
                <a:spcPts val="600"/>
              </a:spcAft>
              <a:buSzPct val="75000"/>
              <a:buFont typeface="Courier New" panose="02070309020205020404" pitchFamily="49" charset="0"/>
              <a:buChar char="o"/>
            </a:pPr>
            <a:r>
              <a:rPr lang="en-US" sz="1200" kern="1200" dirty="0" smtClean="0">
                <a:solidFill>
                  <a:schemeClr val="tx1"/>
                </a:solidFill>
                <a:effectLst/>
                <a:latin typeface="Arial" panose="020B0604020202020204" pitchFamily="34" charset="0"/>
                <a:ea typeface="+mn-ea"/>
                <a:cs typeface="Arial" panose="020B0604020202020204" pitchFamily="34" charset="0"/>
              </a:rPr>
              <a:t>Census Tabulation Manual: this manual details the procedures needed to complete three levels of summary sheets. </a:t>
            </a:r>
          </a:p>
          <a:p>
            <a:pPr marL="219456" indent="-219456">
              <a:lnSpc>
                <a:spcPct val="100000"/>
              </a:lnSpc>
              <a:spcBef>
                <a:spcPts val="0"/>
              </a:spcBef>
              <a:spcAft>
                <a:spcPts val="60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Each person should read the manual(s) that pertains to his/her job.</a:t>
            </a:r>
          </a:p>
        </p:txBody>
      </p:sp>
      <p:sp>
        <p:nvSpPr>
          <p:cNvPr id="4" name="Slide Number Placeholder 3"/>
          <p:cNvSpPr>
            <a:spLocks noGrp="1"/>
          </p:cNvSpPr>
          <p:nvPr>
            <p:ph type="sldNum" sz="quarter" idx="10"/>
          </p:nvPr>
        </p:nvSpPr>
        <p:spPr/>
        <p:txBody>
          <a:bodyPr/>
          <a:lstStyle/>
          <a:p>
            <a:fld id="{E30E955C-EC8F-4C6F-BA26-1ED8BA53ACE2}" type="slidenum">
              <a:rPr lang="en-US" smtClean="0"/>
              <a:t>9</a:t>
            </a:fld>
            <a:endParaRPr lang="en-US" dirty="0"/>
          </a:p>
        </p:txBody>
      </p:sp>
    </p:spTree>
    <p:extLst>
      <p:ext uri="{BB962C8B-B14F-4D97-AF65-F5344CB8AC3E}">
        <p14:creationId xmlns:p14="http://schemas.microsoft.com/office/powerpoint/2010/main" val="1497771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D637BF-6542-441A-B1A9-E6CF37898906}" type="datetimeFigureOut">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43E7A-D9DE-4EC5-99E0-60D2BA252341}" type="slidenum">
              <a:rPr lang="en-US" smtClean="0"/>
              <a:t>‹#›</a:t>
            </a:fld>
            <a:endParaRPr lang="en-US" dirty="0"/>
          </a:p>
        </p:txBody>
      </p:sp>
    </p:spTree>
    <p:extLst>
      <p:ext uri="{BB962C8B-B14F-4D97-AF65-F5344CB8AC3E}">
        <p14:creationId xmlns:p14="http://schemas.microsoft.com/office/powerpoint/2010/main" val="132086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637BF-6542-441A-B1A9-E6CF37898906}" type="datetimeFigureOut">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43E7A-D9DE-4EC5-99E0-60D2BA252341}" type="slidenum">
              <a:rPr lang="en-US" smtClean="0"/>
              <a:t>‹#›</a:t>
            </a:fld>
            <a:endParaRPr lang="en-US" dirty="0"/>
          </a:p>
        </p:txBody>
      </p:sp>
    </p:spTree>
    <p:extLst>
      <p:ext uri="{BB962C8B-B14F-4D97-AF65-F5344CB8AC3E}">
        <p14:creationId xmlns:p14="http://schemas.microsoft.com/office/powerpoint/2010/main" val="2846109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637BF-6542-441A-B1A9-E6CF37898906}" type="datetimeFigureOut">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43E7A-D9DE-4EC5-99E0-60D2BA252341}" type="slidenum">
              <a:rPr lang="en-US" smtClean="0"/>
              <a:t>‹#›</a:t>
            </a:fld>
            <a:endParaRPr lang="en-US" dirty="0"/>
          </a:p>
        </p:txBody>
      </p:sp>
    </p:spTree>
    <p:extLst>
      <p:ext uri="{BB962C8B-B14F-4D97-AF65-F5344CB8AC3E}">
        <p14:creationId xmlns:p14="http://schemas.microsoft.com/office/powerpoint/2010/main" val="1531936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forma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356352"/>
            <a:ext cx="2133600" cy="365125"/>
          </a:xfrm>
          <a:prstGeom prst="rect">
            <a:avLst/>
          </a:prstGeom>
        </p:spPr>
        <p:txBody>
          <a:bodyPr/>
          <a:lstStyle>
            <a:lvl1pPr algn="r">
              <a:defRPr sz="1200">
                <a:latin typeface="Arial Narrow" panose="020B0606020202030204" pitchFamily="34" charset="0"/>
              </a:defRPr>
            </a:lvl1pPr>
          </a:lstStyle>
          <a:p>
            <a:fld id="{1D7F1ABF-CE35-4BF2-A2ED-4F50B5C41B28}" type="slidenum">
              <a:rPr lang="en-US" smtClean="0"/>
              <a:pPr/>
              <a:t>‹#›</a:t>
            </a:fld>
            <a:endParaRPr lang="en-US" dirty="0"/>
          </a:p>
        </p:txBody>
      </p:sp>
    </p:spTree>
    <p:extLst>
      <p:ext uri="{BB962C8B-B14F-4D97-AF65-F5344CB8AC3E}">
        <p14:creationId xmlns:p14="http://schemas.microsoft.com/office/powerpoint/2010/main" val="654232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52400"/>
            <a:ext cx="953262" cy="955548"/>
          </a:xfrm>
          <a:prstGeom prst="rect">
            <a:avLst/>
          </a:prstGeom>
        </p:spPr>
      </p:pic>
      <p:sp>
        <p:nvSpPr>
          <p:cNvPr id="17" name="Rectangle 16"/>
          <p:cNvSpPr/>
          <p:nvPr userDrawn="1"/>
        </p:nvSpPr>
        <p:spPr>
          <a:xfrm>
            <a:off x="0" y="1219200"/>
            <a:ext cx="9144000" cy="563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0" y="222809"/>
            <a:ext cx="4722419" cy="814730"/>
          </a:xfrm>
          <a:prstGeom prst="rect">
            <a:avLst/>
          </a:prstGeom>
        </p:spPr>
      </p:pic>
    </p:spTree>
    <p:extLst>
      <p:ext uri="{BB962C8B-B14F-4D97-AF65-F5344CB8AC3E}">
        <p14:creationId xmlns:p14="http://schemas.microsoft.com/office/powerpoint/2010/main" val="13148560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forma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latin typeface="Arial Narrow" panose="020B0606020202030204" pitchFamily="34" charset="0"/>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lgn="r">
              <a:defRPr sz="1200">
                <a:latin typeface="Arial Narrow" panose="020B0606020202030204" pitchFamily="34" charset="0"/>
              </a:defRPr>
            </a:lvl1pPr>
          </a:lstStyle>
          <a:p>
            <a:fld id="{1D7F1ABF-CE35-4BF2-A2ED-4F50B5C41B28}" type="slidenum">
              <a:rPr lang="en-US" smtClean="0"/>
              <a:pPr/>
              <a:t>‹#›</a:t>
            </a:fld>
            <a:endParaRPr lang="en-US" dirty="0"/>
          </a:p>
        </p:txBody>
      </p:sp>
      <p:sp>
        <p:nvSpPr>
          <p:cNvPr id="12" name="Text Placeholder 11"/>
          <p:cNvSpPr>
            <a:spLocks noGrp="1"/>
          </p:cNvSpPr>
          <p:nvPr>
            <p:ph type="body" sz="quarter" idx="13"/>
          </p:nvPr>
        </p:nvSpPr>
        <p:spPr>
          <a:xfrm>
            <a:off x="762000" y="381000"/>
            <a:ext cx="7696200" cy="914400"/>
          </a:xfrm>
          <a:prstGeom prst="rect">
            <a:avLst/>
          </a:prstGeom>
        </p:spPr>
        <p:txBody>
          <a:bodyPr/>
          <a:lstStyle>
            <a:lvl1pPr marL="55562" indent="0" algn="ctr">
              <a:buFontTx/>
              <a:buNone/>
              <a:defRPr sz="3200" b="1" cap="none" baseline="0"/>
            </a:lvl1pPr>
          </a:lstStyle>
          <a:p>
            <a:pPr lvl="0"/>
            <a:endParaRPr lang="en-US" dirty="0"/>
          </a:p>
        </p:txBody>
      </p:sp>
    </p:spTree>
    <p:extLst>
      <p:ext uri="{BB962C8B-B14F-4D97-AF65-F5344CB8AC3E}">
        <p14:creationId xmlns:p14="http://schemas.microsoft.com/office/powerpoint/2010/main" val="13479380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ed list forma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r">
              <a:defRPr sz="1200">
                <a:latin typeface="Arial Narrow" panose="020B0606020202030204" pitchFamily="34" charset="0"/>
              </a:defRPr>
            </a:lvl1pPr>
          </a:lstStyle>
          <a:p>
            <a:fld id="{1D7F1ABF-CE35-4BF2-A2ED-4F50B5C41B28}" type="slidenum">
              <a:rPr lang="en-US" smtClean="0"/>
              <a:pPr/>
              <a:t>‹#›</a:t>
            </a:fld>
            <a:endParaRPr lang="en-US" dirty="0"/>
          </a:p>
        </p:txBody>
      </p:sp>
      <p:sp>
        <p:nvSpPr>
          <p:cNvPr id="3" name="Text Placeholder 2"/>
          <p:cNvSpPr>
            <a:spLocks noGrp="1"/>
          </p:cNvSpPr>
          <p:nvPr>
            <p:ph type="body" sz="quarter" idx="13"/>
          </p:nvPr>
        </p:nvSpPr>
        <p:spPr>
          <a:xfrm>
            <a:off x="1295400" y="1524000"/>
            <a:ext cx="6477000" cy="4267200"/>
          </a:xfrm>
          <a:prstGeom prst="rect">
            <a:avLst/>
          </a:prstGeom>
        </p:spPr>
        <p:txBody>
          <a:bodyPr/>
          <a:lstStyle>
            <a:lvl1pPr marL="228600" indent="-173038">
              <a:buFont typeface="Garamond" panose="02020404030301010803" pitchFamily="18" charset="0"/>
              <a:buChar char="»"/>
              <a:defRPr sz="2200"/>
            </a:lvl1pPr>
            <a:lvl2pPr marL="461963" indent="-177800">
              <a:spcBef>
                <a:spcPts val="1800"/>
              </a:spcBef>
              <a:buFont typeface="Arial Narrow" panose="020B0606020202030204" pitchFamily="34" charset="0"/>
              <a:buChar char="›"/>
              <a:defRPr sz="2000"/>
            </a:lvl2pPr>
          </a:lstStyle>
          <a:p>
            <a:pPr lvl="0"/>
            <a:r>
              <a:rPr lang="en-US" dirty="0" smtClean="0"/>
              <a:t>Click to edit Master text styles</a:t>
            </a:r>
          </a:p>
          <a:p>
            <a:pPr lvl="1"/>
            <a:r>
              <a:rPr lang="en-US" dirty="0" smtClean="0"/>
              <a:t>Second level</a:t>
            </a:r>
          </a:p>
        </p:txBody>
      </p:sp>
      <p:sp>
        <p:nvSpPr>
          <p:cNvPr id="4" name="Text Placeholder 11"/>
          <p:cNvSpPr>
            <a:spLocks noGrp="1"/>
          </p:cNvSpPr>
          <p:nvPr>
            <p:ph type="body" sz="quarter" idx="14"/>
          </p:nvPr>
        </p:nvSpPr>
        <p:spPr>
          <a:xfrm>
            <a:off x="762000" y="381000"/>
            <a:ext cx="7696200" cy="914400"/>
          </a:xfrm>
          <a:prstGeom prst="rect">
            <a:avLst/>
          </a:prstGeom>
        </p:spPr>
        <p:txBody>
          <a:bodyPr/>
          <a:lstStyle>
            <a:lvl1pPr marL="55562" indent="0" algn="ctr">
              <a:buFontTx/>
              <a:buNone/>
              <a:defRPr sz="3200" b="1" cap="none" baseline="0"/>
            </a:lvl1pPr>
          </a:lstStyle>
          <a:p>
            <a:pPr lvl="0"/>
            <a:endParaRPr lang="en-US" dirty="0"/>
          </a:p>
        </p:txBody>
      </p:sp>
    </p:spTree>
    <p:extLst>
      <p:ext uri="{BB962C8B-B14F-4D97-AF65-F5344CB8AC3E}">
        <p14:creationId xmlns:p14="http://schemas.microsoft.com/office/powerpoint/2010/main" val="26780934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75" y="508993"/>
            <a:ext cx="7772251" cy="1342430"/>
          </a:xfrm>
          <a:prstGeom prst="rect">
            <a:avLst/>
          </a:prstGeom>
        </p:spPr>
        <p:txBody>
          <a:bodyPr lIns="85707" tIns="42853" rIns="85707" bIns="42853"/>
          <a:lstStyle/>
          <a:p>
            <a:r>
              <a:rPr lang="en-US" smtClean="0"/>
              <a:t>Click to edit Master title style</a:t>
            </a:r>
            <a:endParaRPr lang="en-US"/>
          </a:p>
        </p:txBody>
      </p:sp>
      <p:sp>
        <p:nvSpPr>
          <p:cNvPr id="3" name="Text Placeholder 2"/>
          <p:cNvSpPr>
            <a:spLocks noGrp="1"/>
          </p:cNvSpPr>
          <p:nvPr>
            <p:ph type="body" sz="half" idx="1"/>
          </p:nvPr>
        </p:nvSpPr>
        <p:spPr>
          <a:xfrm>
            <a:off x="685875" y="1982391"/>
            <a:ext cx="7772251" cy="1985367"/>
          </a:xfrm>
          <a:prstGeom prst="rect">
            <a:avLst/>
          </a:prstGeom>
        </p:spPr>
        <p:txBody>
          <a:bodyPr lIns="85707" tIns="42853" rIns="85707" bIns="428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75" y="4110633"/>
            <a:ext cx="7772251" cy="1985367"/>
          </a:xfrm>
          <a:prstGeom prst="rect">
            <a:avLst/>
          </a:prstGeom>
        </p:spPr>
        <p:txBody>
          <a:bodyPr lIns="85707" tIns="42853" rIns="85707" bIns="428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2655" y="6313289"/>
            <a:ext cx="1904380" cy="458391"/>
          </a:xfrm>
          <a:prstGeom prst="rect">
            <a:avLst/>
          </a:prstGeom>
        </p:spPr>
        <p:txBody>
          <a:bodyPr lIns="85707" tIns="42853" rIns="85707" bIns="42853"/>
          <a:lstStyle>
            <a:lvl1pPr>
              <a:defRPr/>
            </a:lvl1pPr>
          </a:lstStyle>
          <a:p>
            <a:pPr>
              <a:defRPr/>
            </a:pPr>
            <a:endParaRPr lang="en-US" dirty="0"/>
          </a:p>
        </p:txBody>
      </p:sp>
      <p:sp>
        <p:nvSpPr>
          <p:cNvPr id="6" name="Footer Placeholder 5"/>
          <p:cNvSpPr>
            <a:spLocks noGrp="1"/>
          </p:cNvSpPr>
          <p:nvPr>
            <p:ph type="ftr" sz="quarter" idx="11"/>
          </p:nvPr>
        </p:nvSpPr>
        <p:spPr>
          <a:xfrm>
            <a:off x="3151154" y="6313289"/>
            <a:ext cx="2895253" cy="458391"/>
          </a:xfrm>
          <a:prstGeom prst="rect">
            <a:avLst/>
          </a:prstGeom>
        </p:spPr>
        <p:txBody>
          <a:bodyPr lIns="85707" tIns="42853" rIns="85707" bIns="42853"/>
          <a:lstStyle>
            <a:lvl1pPr>
              <a:defRPr/>
            </a:lvl1pPr>
          </a:lstStyle>
          <a:p>
            <a:pPr>
              <a:defRPr/>
            </a:pPr>
            <a:endParaRPr lang="en-US" dirty="0"/>
          </a:p>
        </p:txBody>
      </p:sp>
      <p:sp>
        <p:nvSpPr>
          <p:cNvPr id="7" name="Slide Number Placeholder 6"/>
          <p:cNvSpPr>
            <a:spLocks noGrp="1"/>
          </p:cNvSpPr>
          <p:nvPr>
            <p:ph type="sldNum" sz="quarter" idx="12"/>
          </p:nvPr>
        </p:nvSpPr>
        <p:spPr>
          <a:xfrm>
            <a:off x="6580526" y="6313289"/>
            <a:ext cx="1904380" cy="458391"/>
          </a:xfrm>
          <a:prstGeom prst="rect">
            <a:avLst/>
          </a:prstGeom>
        </p:spPr>
        <p:txBody>
          <a:bodyPr lIns="85707" tIns="42853" rIns="85707" bIns="42853"/>
          <a:lstStyle>
            <a:lvl1pPr>
              <a:defRPr/>
            </a:lvl1pPr>
          </a:lstStyle>
          <a:p>
            <a:pPr>
              <a:defRPr/>
            </a:pPr>
            <a:fld id="{3AEE712D-3AB6-4A9D-9674-98851C8E6662}" type="slidenum">
              <a:rPr lang="en-US"/>
              <a:pPr>
                <a:defRPr/>
              </a:pPr>
              <a:t>‹#›</a:t>
            </a:fld>
            <a:endParaRPr lang="en-US" dirty="0"/>
          </a:p>
        </p:txBody>
      </p:sp>
    </p:spTree>
    <p:extLst>
      <p:ext uri="{BB962C8B-B14F-4D97-AF65-F5344CB8AC3E}">
        <p14:creationId xmlns:p14="http://schemas.microsoft.com/office/powerpoint/2010/main" val="177115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with dat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356350"/>
            <a:ext cx="2133600" cy="365125"/>
          </a:xfrm>
          <a:prstGeom prst="rect">
            <a:avLst/>
          </a:prstGeom>
        </p:spPr>
        <p:txBody>
          <a:bodyPr/>
          <a:lstStyle>
            <a:lvl1pPr>
              <a:defRPr sz="1200">
                <a:latin typeface="Arial Narrow" panose="020B0606020202030204"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sz="1200">
                <a:latin typeface="Arial Narrow" panose="020B0606020202030204" pitchFamily="34" charset="0"/>
              </a:defRPr>
            </a:lvl1pPr>
          </a:lstStyle>
          <a:p>
            <a:fld id="{1D7F1ABF-CE35-4BF2-A2ED-4F50B5C41B28}" type="slidenum">
              <a:rPr lang="en-US" smtClean="0"/>
              <a:pPr/>
              <a:t>‹#›</a:t>
            </a:fld>
            <a:endParaRPr lang="en-US" dirty="0"/>
          </a:p>
        </p:txBody>
      </p:sp>
      <p:sp>
        <p:nvSpPr>
          <p:cNvPr id="4" name="Text Placeholder 11"/>
          <p:cNvSpPr>
            <a:spLocks noGrp="1"/>
          </p:cNvSpPr>
          <p:nvPr>
            <p:ph type="body" sz="quarter" idx="13"/>
          </p:nvPr>
        </p:nvSpPr>
        <p:spPr>
          <a:xfrm>
            <a:off x="762000" y="381000"/>
            <a:ext cx="7696200" cy="914400"/>
          </a:xfrm>
          <a:prstGeom prst="rect">
            <a:avLst/>
          </a:prstGeom>
        </p:spPr>
        <p:txBody>
          <a:bodyPr/>
          <a:lstStyle>
            <a:lvl1pPr marL="55562" indent="0" algn="ctr">
              <a:buFontTx/>
              <a:buNone/>
              <a:defRPr sz="3200" b="1" cap="none" baseline="0"/>
            </a:lvl1pPr>
          </a:lstStyle>
          <a:p>
            <a:pPr lvl="0"/>
            <a:endParaRPr lang="en-US" dirty="0"/>
          </a:p>
        </p:txBody>
      </p:sp>
    </p:spTree>
    <p:extLst>
      <p:ext uri="{BB962C8B-B14F-4D97-AF65-F5344CB8AC3E}">
        <p14:creationId xmlns:p14="http://schemas.microsoft.com/office/powerpoint/2010/main" val="36366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637BF-6542-441A-B1A9-E6CF37898906}" type="datetimeFigureOut">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43E7A-D9DE-4EC5-99E0-60D2BA252341}" type="slidenum">
              <a:rPr lang="en-US" smtClean="0"/>
              <a:t>‹#›</a:t>
            </a:fld>
            <a:endParaRPr lang="en-US" dirty="0"/>
          </a:p>
        </p:txBody>
      </p:sp>
    </p:spTree>
    <p:extLst>
      <p:ext uri="{BB962C8B-B14F-4D97-AF65-F5344CB8AC3E}">
        <p14:creationId xmlns:p14="http://schemas.microsoft.com/office/powerpoint/2010/main" val="109172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D637BF-6542-441A-B1A9-E6CF37898906}" type="datetimeFigureOut">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43E7A-D9DE-4EC5-99E0-60D2BA252341}" type="slidenum">
              <a:rPr lang="en-US" smtClean="0"/>
              <a:t>‹#›</a:t>
            </a:fld>
            <a:endParaRPr lang="en-US" dirty="0"/>
          </a:p>
        </p:txBody>
      </p:sp>
    </p:spTree>
    <p:extLst>
      <p:ext uri="{BB962C8B-B14F-4D97-AF65-F5344CB8AC3E}">
        <p14:creationId xmlns:p14="http://schemas.microsoft.com/office/powerpoint/2010/main" val="79921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D637BF-6542-441A-B1A9-E6CF37898906}" type="datetimeFigureOut">
              <a:rPr lang="en-US" smtClean="0"/>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43E7A-D9DE-4EC5-99E0-60D2BA252341}" type="slidenum">
              <a:rPr lang="en-US" smtClean="0"/>
              <a:t>‹#›</a:t>
            </a:fld>
            <a:endParaRPr lang="en-US" dirty="0"/>
          </a:p>
        </p:txBody>
      </p:sp>
    </p:spTree>
    <p:extLst>
      <p:ext uri="{BB962C8B-B14F-4D97-AF65-F5344CB8AC3E}">
        <p14:creationId xmlns:p14="http://schemas.microsoft.com/office/powerpoint/2010/main" val="135880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637BF-6542-441A-B1A9-E6CF37898906}" type="datetimeFigureOut">
              <a:rPr lang="en-US" smtClean="0"/>
              <a:t>6/28/2017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C43E7A-D9DE-4EC5-99E0-60D2BA252341}" type="slidenum">
              <a:rPr lang="en-US" smtClean="0"/>
              <a:t>‹#›</a:t>
            </a:fld>
            <a:endParaRPr lang="en-US" dirty="0"/>
          </a:p>
        </p:txBody>
      </p:sp>
    </p:spTree>
    <p:extLst>
      <p:ext uri="{BB962C8B-B14F-4D97-AF65-F5344CB8AC3E}">
        <p14:creationId xmlns:p14="http://schemas.microsoft.com/office/powerpoint/2010/main" val="175720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D637BF-6542-441A-B1A9-E6CF37898906}" type="datetimeFigureOut">
              <a:rPr lang="en-US" smtClean="0"/>
              <a:t>6/28/2017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C43E7A-D9DE-4EC5-99E0-60D2BA252341}" type="slidenum">
              <a:rPr lang="en-US" smtClean="0"/>
              <a:t>‹#›</a:t>
            </a:fld>
            <a:endParaRPr lang="en-US" dirty="0"/>
          </a:p>
        </p:txBody>
      </p:sp>
    </p:spTree>
    <p:extLst>
      <p:ext uri="{BB962C8B-B14F-4D97-AF65-F5344CB8AC3E}">
        <p14:creationId xmlns:p14="http://schemas.microsoft.com/office/powerpoint/2010/main" val="420477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637BF-6542-441A-B1A9-E6CF37898906}" type="datetimeFigureOut">
              <a:rPr lang="en-US" smtClean="0"/>
              <a:t>6/28/2017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C43E7A-D9DE-4EC5-99E0-60D2BA252341}" type="slidenum">
              <a:rPr lang="en-US" smtClean="0"/>
              <a:t>‹#›</a:t>
            </a:fld>
            <a:endParaRPr lang="en-US" dirty="0"/>
          </a:p>
        </p:txBody>
      </p:sp>
    </p:spTree>
    <p:extLst>
      <p:ext uri="{BB962C8B-B14F-4D97-AF65-F5344CB8AC3E}">
        <p14:creationId xmlns:p14="http://schemas.microsoft.com/office/powerpoint/2010/main" val="189530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637BF-6542-441A-B1A9-E6CF37898906}" type="datetimeFigureOut">
              <a:rPr lang="en-US" smtClean="0"/>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43E7A-D9DE-4EC5-99E0-60D2BA252341}" type="slidenum">
              <a:rPr lang="en-US" smtClean="0"/>
              <a:t>‹#›</a:t>
            </a:fld>
            <a:endParaRPr lang="en-US" dirty="0"/>
          </a:p>
        </p:txBody>
      </p:sp>
    </p:spTree>
    <p:extLst>
      <p:ext uri="{BB962C8B-B14F-4D97-AF65-F5344CB8AC3E}">
        <p14:creationId xmlns:p14="http://schemas.microsoft.com/office/powerpoint/2010/main" val="429092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637BF-6542-441A-B1A9-E6CF37898906}" type="datetimeFigureOut">
              <a:rPr lang="en-US" smtClean="0"/>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43E7A-D9DE-4EC5-99E0-60D2BA252341}" type="slidenum">
              <a:rPr lang="en-US" smtClean="0"/>
              <a:t>‹#›</a:t>
            </a:fld>
            <a:endParaRPr lang="en-US" dirty="0"/>
          </a:p>
        </p:txBody>
      </p:sp>
    </p:spTree>
    <p:extLst>
      <p:ext uri="{BB962C8B-B14F-4D97-AF65-F5344CB8AC3E}">
        <p14:creationId xmlns:p14="http://schemas.microsoft.com/office/powerpoint/2010/main" val="189417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637BF-6542-441A-B1A9-E6CF37898906}" type="datetimeFigureOut">
              <a:rPr lang="en-US" smtClean="0"/>
              <a:t>6/28/2017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43E7A-D9DE-4EC5-99E0-60D2BA252341}" type="slidenum">
              <a:rPr lang="en-US" smtClean="0"/>
              <a:t>‹#›</a:t>
            </a:fld>
            <a:endParaRPr lang="en-US" dirty="0"/>
          </a:p>
        </p:txBody>
      </p:sp>
    </p:spTree>
    <p:extLst>
      <p:ext uri="{BB962C8B-B14F-4D97-AF65-F5344CB8AC3E}">
        <p14:creationId xmlns:p14="http://schemas.microsoft.com/office/powerpoint/2010/main" val="36462097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20.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1.xml"/><Relationship Id="rId4" Type="http://schemas.openxmlformats.org/officeDocument/2006/relationships/hyperlink" Target="http://www.ofm.wa.gov/pop/annex/forms/default.asp"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2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pp.leg.wa.gov/RCW/default.aspx?cite=43.62"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5.xml"/><Relationship Id="rId1" Type="http://schemas.openxmlformats.org/officeDocument/2006/relationships/tags" Target="../tags/tag2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5.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6354" y="2514600"/>
            <a:ext cx="7371292" cy="1938992"/>
          </a:xfrm>
          <a:prstGeom prst="rect">
            <a:avLst/>
          </a:prstGeom>
          <a:noFill/>
        </p:spPr>
        <p:txBody>
          <a:bodyPr wrap="square" rtlCol="0">
            <a:spAutoFit/>
          </a:bodyPr>
          <a:lstStyle/>
          <a:p>
            <a:pPr algn="ctr"/>
            <a:r>
              <a:rPr lang="en-US" sz="4000" b="1" cap="small" baseline="0" dirty="0" smtClean="0">
                <a:solidFill>
                  <a:schemeClr val="bg1"/>
                </a:solidFill>
                <a:latin typeface="Arial" panose="020B0604020202020204" pitchFamily="34" charset="0"/>
                <a:cs typeface="Arial" panose="020B0604020202020204" pitchFamily="34" charset="0"/>
              </a:rPr>
              <a:t>Census Worker Training</a:t>
            </a:r>
            <a:r>
              <a:rPr lang="en-US" sz="4000" b="1" cap="small" dirty="0" smtClean="0">
                <a:solidFill>
                  <a:schemeClr val="bg1"/>
                </a:solidFill>
                <a:latin typeface="Arial" panose="020B0604020202020204" pitchFamily="34" charset="0"/>
                <a:cs typeface="Arial" panose="020B0604020202020204" pitchFamily="34" charset="0"/>
              </a:rPr>
              <a:t> for </a:t>
            </a:r>
            <a:r>
              <a:rPr lang="en-US" sz="4000" b="1" cap="small" baseline="0" dirty="0" smtClean="0">
                <a:solidFill>
                  <a:schemeClr val="bg1"/>
                </a:solidFill>
                <a:latin typeface="Arial" panose="020B0604020202020204" pitchFamily="34" charset="0"/>
                <a:cs typeface="Arial" panose="020B0604020202020204" pitchFamily="34" charset="0"/>
              </a:rPr>
              <a:t>A Small Census</a:t>
            </a:r>
          </a:p>
          <a:p>
            <a:pPr algn="ctr"/>
            <a:endParaRPr lang="en-US" sz="4000" b="1" cap="small" baseline="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64829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10</a:t>
            </a:fld>
            <a:endParaRPr lang="en-US" dirty="0"/>
          </a:p>
        </p:txBody>
      </p:sp>
      <p:sp>
        <p:nvSpPr>
          <p:cNvPr id="3" name="Text Placeholder 2"/>
          <p:cNvSpPr>
            <a:spLocks noGrp="1"/>
          </p:cNvSpPr>
          <p:nvPr>
            <p:ph type="body" sz="quarter" idx="13"/>
          </p:nvPr>
        </p:nvSpPr>
        <p:spPr>
          <a:xfrm>
            <a:off x="685800" y="1097280"/>
            <a:ext cx="7772400" cy="4495800"/>
          </a:xfrm>
        </p:spPr>
        <p:txBody>
          <a:bodyPr/>
          <a:lstStyle/>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rPr>
              <a:t>Do not approach a house with a “No-trespassing” sign</a:t>
            </a:r>
          </a:p>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rPr>
              <a:t>Talk </a:t>
            </a:r>
            <a:r>
              <a:rPr lang="en-US" sz="1800" dirty="0">
                <a:latin typeface="Arial Narrow" panose="020B0606020202030204" pitchFamily="34" charset="0"/>
              </a:rPr>
              <a:t>to city/town attorney and/or sheriff in advance about “No Trespassing” signs and how they affect enumeration</a:t>
            </a:r>
          </a:p>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rPr>
              <a:t>Try to collect information from the neighbors</a:t>
            </a:r>
          </a:p>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rPr>
              <a:t>Try to find phone number of the household and enumerate over the phone</a:t>
            </a:r>
            <a:endParaRPr lang="en-US" sz="1800" dirty="0">
              <a:latin typeface="Arial Narrow" panose="020B0606020202030204" pitchFamily="34" charset="0"/>
            </a:endParaRPr>
          </a:p>
          <a:p>
            <a:endParaRPr lang="en-US" dirty="0"/>
          </a:p>
        </p:txBody>
      </p:sp>
      <p:sp>
        <p:nvSpPr>
          <p:cNvPr id="4" name="Text Placeholder 3"/>
          <p:cNvSpPr>
            <a:spLocks noGrp="1"/>
          </p:cNvSpPr>
          <p:nvPr>
            <p:ph type="body" sz="quarter" idx="14"/>
          </p:nvPr>
        </p:nvSpPr>
        <p:spPr>
          <a:xfrm>
            <a:off x="685800" y="228600"/>
            <a:ext cx="7772400" cy="914400"/>
          </a:xfrm>
        </p:spPr>
        <p:txBody>
          <a:bodyPr/>
          <a:lstStyle/>
          <a:p>
            <a:r>
              <a:rPr lang="en-US" dirty="0" smtClean="0">
                <a:latin typeface="Arial Narrow" panose="020B0606020202030204" pitchFamily="34" charset="0"/>
              </a:rPr>
              <a:t>Residences with No-Trespassing Sign</a:t>
            </a:r>
            <a:endParaRPr lang="en-US"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2082335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11</a:t>
            </a:fld>
            <a:endParaRPr lang="en-US" dirty="0"/>
          </a:p>
        </p:txBody>
      </p:sp>
      <p:sp>
        <p:nvSpPr>
          <p:cNvPr id="3" name="Text Placeholder 2"/>
          <p:cNvSpPr>
            <a:spLocks noGrp="1"/>
          </p:cNvSpPr>
          <p:nvPr>
            <p:ph type="body" sz="quarter" idx="13"/>
          </p:nvPr>
        </p:nvSpPr>
        <p:spPr>
          <a:xfrm>
            <a:off x="685800" y="1097280"/>
            <a:ext cx="7772400" cy="2271562"/>
          </a:xfrm>
        </p:spPr>
        <p:txBody>
          <a:bodyPr/>
          <a:lstStyle/>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rPr>
              <a:t>The census map needs to be created and marked in a specific manner.</a:t>
            </a:r>
          </a:p>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rPr>
              <a:t>Instructions on how to create the census maps are included in census mapping training  section.</a:t>
            </a:r>
            <a:endParaRPr lang="en-US" sz="1800" dirty="0">
              <a:latin typeface="Arial Narrow" panose="020B0606020202030204" pitchFamily="34" charset="0"/>
            </a:endParaRPr>
          </a:p>
          <a:p>
            <a:pPr marL="55562" indent="0">
              <a:spcBef>
                <a:spcPts val="0"/>
              </a:spcBef>
              <a:buNone/>
            </a:pPr>
            <a:endParaRPr lang="en-US" sz="2000" dirty="0"/>
          </a:p>
        </p:txBody>
      </p:sp>
      <p:sp>
        <p:nvSpPr>
          <p:cNvPr id="4" name="Text Placeholder 3"/>
          <p:cNvSpPr>
            <a:spLocks noGrp="1"/>
          </p:cNvSpPr>
          <p:nvPr>
            <p:ph type="body" sz="quarter" idx="14"/>
          </p:nvPr>
        </p:nvSpPr>
        <p:spPr>
          <a:xfrm>
            <a:off x="685800" y="228600"/>
            <a:ext cx="7772400" cy="685800"/>
          </a:xfrm>
        </p:spPr>
        <p:txBody>
          <a:bodyPr/>
          <a:lstStyle/>
          <a:p>
            <a:r>
              <a:rPr lang="en-US" dirty="0" smtClean="0">
                <a:latin typeface="Arial Narrow" panose="020B0606020202030204" pitchFamily="34" charset="0"/>
              </a:rPr>
              <a:t>Create Census Map</a:t>
            </a:r>
            <a:endParaRPr lang="en-US"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3050114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12</a:t>
            </a:fld>
            <a:endParaRPr lang="en-US" dirty="0"/>
          </a:p>
        </p:txBody>
      </p:sp>
      <p:sp>
        <p:nvSpPr>
          <p:cNvPr id="3" name="Text Placeholder 2"/>
          <p:cNvSpPr>
            <a:spLocks noGrp="1"/>
          </p:cNvSpPr>
          <p:nvPr>
            <p:ph type="body" sz="quarter" idx="13"/>
          </p:nvPr>
        </p:nvSpPr>
        <p:spPr>
          <a:xfrm>
            <a:off x="685800" y="1097280"/>
            <a:ext cx="7772400" cy="3561412"/>
          </a:xfrm>
        </p:spPr>
        <p:txBody>
          <a:bodyPr/>
          <a:lstStyle/>
          <a:p>
            <a:pPr marL="0" indent="0">
              <a:lnSpc>
                <a:spcPct val="100000"/>
              </a:lnSpc>
              <a:spcBef>
                <a:spcPts val="0"/>
              </a:spcBef>
              <a:spcAft>
                <a:spcPts val="600"/>
              </a:spcAft>
              <a:buNone/>
            </a:pPr>
            <a:r>
              <a:rPr lang="en-US" sz="1800" dirty="0" smtClean="0">
                <a:latin typeface="Arial Narrow" panose="020B0606020202030204" pitchFamily="34" charset="0"/>
              </a:rPr>
              <a:t>A confidential agreement proves to be a very useful tool for the census.  This document is signed by both the mayor and the census worker. It serves two purposes.  It verifies that the census worker is hired by the city and he/she has sworn to never share the census information with anybody.</a:t>
            </a:r>
          </a:p>
          <a:p>
            <a:pPr marL="0" indent="0">
              <a:lnSpc>
                <a:spcPct val="100000"/>
              </a:lnSpc>
              <a:spcBef>
                <a:spcPts val="0"/>
              </a:spcBef>
              <a:spcAft>
                <a:spcPts val="600"/>
              </a:spcAft>
              <a:buNone/>
            </a:pPr>
            <a:r>
              <a:rPr lang="en-US" sz="1800" dirty="0" smtClean="0">
                <a:latin typeface="Arial Narrow" panose="020B0606020202030204" pitchFamily="34" charset="0"/>
              </a:rPr>
              <a:t>The census worker needs to show this agreement to the residents before the interview.  Once the authenticity of the census worker and the confidentiality of the data are established, residents are more cooperative.</a:t>
            </a:r>
          </a:p>
        </p:txBody>
      </p:sp>
      <p:sp>
        <p:nvSpPr>
          <p:cNvPr id="4" name="Text Placeholder 3"/>
          <p:cNvSpPr>
            <a:spLocks noGrp="1"/>
          </p:cNvSpPr>
          <p:nvPr>
            <p:ph type="body" sz="quarter" idx="14"/>
          </p:nvPr>
        </p:nvSpPr>
        <p:spPr>
          <a:xfrm>
            <a:off x="685800" y="228600"/>
            <a:ext cx="7772400" cy="914400"/>
          </a:xfrm>
        </p:spPr>
        <p:txBody>
          <a:bodyPr>
            <a:normAutofit fontScale="92500" lnSpcReduction="20000"/>
          </a:bodyPr>
          <a:lstStyle/>
          <a:p>
            <a:r>
              <a:rPr lang="en-US" sz="3500" dirty="0" smtClean="0">
                <a:latin typeface="Arial Narrow" panose="020B0606020202030204" pitchFamily="34" charset="0"/>
              </a:rPr>
              <a:t>Prepare Confidentiality Agreement</a:t>
            </a:r>
            <a:endParaRPr lang="en-US" sz="3500" dirty="0">
              <a:latin typeface="Arial Narrow" panose="020B0606020202030204" pitchFamily="34" charset="0"/>
            </a:endParaRPr>
          </a:p>
          <a:p>
            <a:r>
              <a:rPr lang="en-US" dirty="0" smtClean="0"/>
              <a:t> </a:t>
            </a:r>
            <a:endParaRPr lang="en-US" dirty="0"/>
          </a:p>
        </p:txBody>
      </p:sp>
    </p:spTree>
    <p:custDataLst>
      <p:tags r:id="rId1"/>
    </p:custDataLst>
    <p:extLst>
      <p:ext uri="{BB962C8B-B14F-4D97-AF65-F5344CB8AC3E}">
        <p14:creationId xmlns:p14="http://schemas.microsoft.com/office/powerpoint/2010/main" val="1572528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13</a:t>
            </a:fld>
            <a:endParaRPr lang="en-US" dirty="0"/>
          </a:p>
        </p:txBody>
      </p:sp>
      <p:pic>
        <p:nvPicPr>
          <p:cNvPr id="5" name="Picture 4"/>
          <p:cNvPicPr>
            <a:picLocks noChangeAspect="1"/>
          </p:cNvPicPr>
          <p:nvPr/>
        </p:nvPicPr>
        <p:blipFill rotWithShape="1">
          <a:blip r:embed="rId4"/>
          <a:srcRect t="4992" b="4796"/>
          <a:stretch/>
        </p:blipFill>
        <p:spPr>
          <a:xfrm>
            <a:off x="685800" y="1471613"/>
            <a:ext cx="7772400" cy="4943475"/>
          </a:xfrm>
          <a:prstGeom prst="rect">
            <a:avLst/>
          </a:prstGeom>
        </p:spPr>
      </p:pic>
      <p:sp>
        <p:nvSpPr>
          <p:cNvPr id="4" name="Text Placeholder 3"/>
          <p:cNvSpPr>
            <a:spLocks noGrp="1"/>
          </p:cNvSpPr>
          <p:nvPr>
            <p:ph type="body" sz="quarter" idx="14"/>
          </p:nvPr>
        </p:nvSpPr>
        <p:spPr>
          <a:xfrm>
            <a:off x="685800" y="228600"/>
            <a:ext cx="7772400" cy="990600"/>
          </a:xfrm>
        </p:spPr>
        <p:txBody>
          <a:bodyPr/>
          <a:lstStyle/>
          <a:p>
            <a:pPr>
              <a:spcBef>
                <a:spcPts val="0"/>
              </a:spcBef>
            </a:pPr>
            <a:r>
              <a:rPr lang="en-US" dirty="0" smtClean="0">
                <a:latin typeface="Arial Narrow" panose="020B0606020202030204" pitchFamily="34" charset="0"/>
              </a:rPr>
              <a:t>Example of  Mayor’s Letter/</a:t>
            </a:r>
          </a:p>
          <a:p>
            <a:pPr>
              <a:spcBef>
                <a:spcPts val="0"/>
              </a:spcBef>
            </a:pPr>
            <a:r>
              <a:rPr lang="en-US" dirty="0" smtClean="0">
                <a:latin typeface="Arial Narrow" panose="020B0606020202030204" pitchFamily="34" charset="0"/>
              </a:rPr>
              <a:t>Confidentiality Agreement</a:t>
            </a:r>
            <a:endParaRPr lang="en-US"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1123860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85800" y="228600"/>
            <a:ext cx="7772400" cy="609600"/>
          </a:xfrm>
        </p:spPr>
        <p:txBody>
          <a:bodyPr/>
          <a:lstStyle/>
          <a:p>
            <a:r>
              <a:rPr lang="en-US" dirty="0" smtClean="0">
                <a:latin typeface="Arial Narrow" panose="020B0606020202030204" pitchFamily="34" charset="0"/>
              </a:rPr>
              <a:t>Print </a:t>
            </a:r>
            <a:r>
              <a:rPr lang="en-US" dirty="0">
                <a:latin typeface="Arial Narrow" panose="020B0606020202030204" pitchFamily="34" charset="0"/>
              </a:rPr>
              <a:t>and </a:t>
            </a:r>
            <a:r>
              <a:rPr lang="en-US" dirty="0" smtClean="0">
                <a:latin typeface="Arial Narrow" panose="020B0606020202030204" pitchFamily="34" charset="0"/>
              </a:rPr>
              <a:t>Prepare Field Enumeration Sheet</a:t>
            </a:r>
            <a:endParaRPr lang="en-US" dirty="0">
              <a:latin typeface="Arial Narrow" panose="020B0606020202030204" pitchFamily="34" charset="0"/>
            </a:endParaRPr>
          </a:p>
        </p:txBody>
      </p:sp>
      <p:sp>
        <p:nvSpPr>
          <p:cNvPr id="4" name="Rectangle 3"/>
          <p:cNvSpPr/>
          <p:nvPr/>
        </p:nvSpPr>
        <p:spPr>
          <a:xfrm>
            <a:off x="685800" y="1351280"/>
            <a:ext cx="7772400" cy="2616101"/>
          </a:xfrm>
          <a:prstGeom prst="rect">
            <a:avLst/>
          </a:prstGeom>
        </p:spPr>
        <p:txBody>
          <a:bodyPr wrap="square">
            <a:spAutoFit/>
          </a:bodyPr>
          <a:lstStyle/>
          <a:p>
            <a:pPr>
              <a:spcAft>
                <a:spcPts val="600"/>
              </a:spcAft>
            </a:pPr>
            <a:r>
              <a:rPr lang="en-US" dirty="0">
                <a:latin typeface="Arial Narrow" panose="020B0606020202030204" pitchFamily="34" charset="0"/>
              </a:rPr>
              <a:t>The </a:t>
            </a:r>
            <a:r>
              <a:rPr lang="en-US" dirty="0" smtClean="0">
                <a:latin typeface="Arial Narrow" panose="020B0606020202030204" pitchFamily="34" charset="0"/>
              </a:rPr>
              <a:t>census worker </a:t>
            </a:r>
            <a:r>
              <a:rPr lang="en-US" dirty="0">
                <a:latin typeface="Arial Narrow" panose="020B0606020202030204" pitchFamily="34" charset="0"/>
              </a:rPr>
              <a:t>needs to know, and be familiar with, all census forms.  OFM paper forms must be used and can be found on our website </a:t>
            </a:r>
            <a:r>
              <a:rPr lang="en-US" dirty="0" smtClean="0">
                <a:latin typeface="Arial Narrow" panose="020B0606020202030204" pitchFamily="34" charset="0"/>
              </a:rPr>
              <a:t>at: </a:t>
            </a:r>
            <a:r>
              <a:rPr lang="en-US" dirty="0" smtClean="0">
                <a:latin typeface="Arial Narrow" panose="020B0606020202030204" pitchFamily="34" charset="0"/>
                <a:hlinkClick r:id="rId4"/>
              </a:rPr>
              <a:t>http</a:t>
            </a:r>
            <a:r>
              <a:rPr lang="en-US" dirty="0">
                <a:latin typeface="Arial Narrow" panose="020B0606020202030204" pitchFamily="34" charset="0"/>
                <a:hlinkClick r:id="rId4"/>
              </a:rPr>
              <a:t>://</a:t>
            </a:r>
            <a:r>
              <a:rPr lang="en-US" dirty="0" smtClean="0">
                <a:latin typeface="Arial Narrow" panose="020B0606020202030204" pitchFamily="34" charset="0"/>
                <a:hlinkClick r:id="rId4"/>
              </a:rPr>
              <a:t>www.ofm.wa.gov/pop/annex/forms/default.asp</a:t>
            </a:r>
            <a:endParaRPr lang="en-US" dirty="0" smtClean="0">
              <a:latin typeface="Arial Narrow" panose="020B0606020202030204" pitchFamily="34" charset="0"/>
            </a:endParaRPr>
          </a:p>
          <a:p>
            <a:pPr>
              <a:spcAft>
                <a:spcPts val="600"/>
              </a:spcAft>
            </a:pPr>
            <a:r>
              <a:rPr lang="en-US" dirty="0" smtClean="0">
                <a:latin typeface="Arial Narrow" panose="020B0606020202030204" pitchFamily="34" charset="0"/>
              </a:rPr>
              <a:t>For enumeration you need OFM Census Sheet A – Field Enumeration Sheet</a:t>
            </a:r>
          </a:p>
          <a:p>
            <a:pPr marL="219456" lvl="2" indent="-219456">
              <a:spcAft>
                <a:spcPts val="600"/>
              </a:spcAft>
              <a:buFont typeface="Arial" panose="020B0604020202020204" pitchFamily="34" charset="0"/>
              <a:buChar char="•"/>
            </a:pPr>
            <a:r>
              <a:rPr lang="en-US" dirty="0" smtClean="0">
                <a:latin typeface="Arial Narrow" panose="020B0606020202030204" pitchFamily="34" charset="0"/>
              </a:rPr>
              <a:t>Pre-enter the city/town name and year or ordinance number only.</a:t>
            </a:r>
          </a:p>
          <a:p>
            <a:pPr marL="219456" lvl="2" indent="-219456">
              <a:spcAft>
                <a:spcPts val="600"/>
              </a:spcAft>
              <a:buFont typeface="Arial" panose="020B0604020202020204" pitchFamily="34" charset="0"/>
              <a:buChar char="•"/>
            </a:pPr>
            <a:r>
              <a:rPr lang="en-US" dirty="0" smtClean="0">
                <a:latin typeface="Arial Narrow" panose="020B0606020202030204" pitchFamily="34" charset="0"/>
              </a:rPr>
              <a:t>Need </a:t>
            </a:r>
            <a:r>
              <a:rPr lang="en-US" dirty="0">
                <a:latin typeface="Arial Narrow" panose="020B0606020202030204" pitchFamily="34" charset="0"/>
              </a:rPr>
              <a:t>one sheet per housing </a:t>
            </a:r>
            <a:r>
              <a:rPr lang="en-US" dirty="0" smtClean="0">
                <a:latin typeface="Arial Narrow" panose="020B0606020202030204" pitchFamily="34" charset="0"/>
              </a:rPr>
              <a:t>unit, whether </a:t>
            </a:r>
            <a:r>
              <a:rPr lang="en-US" dirty="0">
                <a:latin typeface="Arial Narrow" panose="020B0606020202030204" pitchFamily="34" charset="0"/>
              </a:rPr>
              <a:t>occupied or vacant</a:t>
            </a:r>
          </a:p>
          <a:p>
            <a:pPr marL="219456" lvl="2" indent="-219456">
              <a:spcAft>
                <a:spcPts val="600"/>
              </a:spcAft>
              <a:buFont typeface="Arial" panose="020B0604020202020204" pitchFamily="34" charset="0"/>
              <a:buChar char="•"/>
            </a:pPr>
            <a:r>
              <a:rPr lang="en-US" dirty="0" smtClean="0">
                <a:latin typeface="Arial Narrow" panose="020B0606020202030204" pitchFamily="34" charset="0"/>
              </a:rPr>
              <a:t>Do not use any electronic means to collect and store name and address information. Confidentiality cannot be guaranteed.</a:t>
            </a:r>
          </a:p>
        </p:txBody>
      </p:sp>
      <p:sp>
        <p:nvSpPr>
          <p:cNvPr id="2" name="Slide Number Placeholder 1"/>
          <p:cNvSpPr>
            <a:spLocks noGrp="1"/>
          </p:cNvSpPr>
          <p:nvPr>
            <p:ph type="sldNum" sz="quarter" idx="12"/>
          </p:nvPr>
        </p:nvSpPr>
        <p:spPr/>
        <p:txBody>
          <a:bodyPr/>
          <a:lstStyle/>
          <a:p>
            <a:fld id="{1D7F1ABF-CE35-4BF2-A2ED-4F50B5C41B28}" type="slidenum">
              <a:rPr lang="en-US" smtClean="0">
                <a:cs typeface="Arial" panose="020B0604020202020204" pitchFamily="34" charset="0"/>
              </a:rPr>
              <a:pPr/>
              <a:t>14</a:t>
            </a:fld>
            <a:endParaRPr lang="en-US" dirty="0">
              <a:cs typeface="Arial" panose="020B0604020202020204" pitchFamily="34" charset="0"/>
            </a:endParaRPr>
          </a:p>
        </p:txBody>
      </p:sp>
    </p:spTree>
    <p:custDataLst>
      <p:tags r:id="rId1"/>
    </p:custDataLst>
    <p:extLst>
      <p:ext uri="{BB962C8B-B14F-4D97-AF65-F5344CB8AC3E}">
        <p14:creationId xmlns:p14="http://schemas.microsoft.com/office/powerpoint/2010/main" val="215107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15</a:t>
            </a:fld>
            <a:endParaRPr lang="en-US" dirty="0"/>
          </a:p>
        </p:txBody>
      </p:sp>
      <p:pic>
        <p:nvPicPr>
          <p:cNvPr id="5" name="Picture 2" title="Example of door hanger to use when no information is obta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25" y="522519"/>
            <a:ext cx="2697162" cy="6164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3"/>
          <p:cNvSpPr txBox="1">
            <a:spLocks/>
          </p:cNvSpPr>
          <p:nvPr/>
        </p:nvSpPr>
        <p:spPr>
          <a:xfrm>
            <a:off x="685800" y="-73924"/>
            <a:ext cx="7772400" cy="762000"/>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5562" indent="0" algn="ctr">
              <a:buNone/>
            </a:pPr>
            <a:r>
              <a:rPr lang="en-US" b="1" dirty="0"/>
              <a:t>Prepare </a:t>
            </a:r>
            <a:r>
              <a:rPr lang="en-US" b="1" dirty="0" smtClean="0"/>
              <a:t>a Call Back Form</a:t>
            </a:r>
            <a:endParaRPr lang="en-US" b="1" dirty="0"/>
          </a:p>
        </p:txBody>
      </p:sp>
    </p:spTree>
    <p:custDataLst>
      <p:tags r:id="rId1"/>
    </p:custDataLst>
    <p:extLst>
      <p:ext uri="{BB962C8B-B14F-4D97-AF65-F5344CB8AC3E}">
        <p14:creationId xmlns:p14="http://schemas.microsoft.com/office/powerpoint/2010/main" val="3653014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16</a:t>
            </a:fld>
            <a:endParaRPr lang="en-US" dirty="0"/>
          </a:p>
        </p:txBody>
      </p:sp>
      <p:sp>
        <p:nvSpPr>
          <p:cNvPr id="3" name="Text Placeholder 2"/>
          <p:cNvSpPr>
            <a:spLocks noGrp="1"/>
          </p:cNvSpPr>
          <p:nvPr>
            <p:ph type="body" sz="quarter" idx="13"/>
          </p:nvPr>
        </p:nvSpPr>
        <p:spPr>
          <a:xfrm>
            <a:off x="685800" y="1097280"/>
            <a:ext cx="7772400" cy="5329873"/>
          </a:xfrm>
        </p:spPr>
        <p:txBody>
          <a:bodyPr/>
          <a:lstStyle/>
          <a:p>
            <a:pPr marL="0" indent="-219456">
              <a:lnSpc>
                <a:spcPct val="100000"/>
              </a:lnSpc>
              <a:spcBef>
                <a:spcPts val="0"/>
              </a:spcBef>
              <a:spcAft>
                <a:spcPts val="600"/>
              </a:spcAft>
              <a:buNone/>
            </a:pPr>
            <a:r>
              <a:rPr lang="en-US" sz="1800" dirty="0" smtClean="0">
                <a:latin typeface="Arial Narrow" panose="020B0606020202030204" pitchFamily="34" charset="0"/>
              </a:rPr>
              <a:t>Each census worker should take the following materials out in the field:</a:t>
            </a:r>
          </a:p>
          <a:p>
            <a:pPr marL="219456" lvl="1"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rPr>
              <a:t>Photo ID badge</a:t>
            </a:r>
          </a:p>
          <a:p>
            <a:pPr marL="219456" lvl="1"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rPr>
              <a:t>Call back forms</a:t>
            </a:r>
          </a:p>
          <a:p>
            <a:pPr marL="219456" lvl="1"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rPr>
              <a:t>3-ring binders </a:t>
            </a:r>
          </a:p>
          <a:p>
            <a:pPr marL="219456" lvl="2" indent="-219456">
              <a:lnSpc>
                <a:spcPct val="100000"/>
              </a:lnSpc>
              <a:spcBef>
                <a:spcPts val="0"/>
              </a:spcBef>
              <a:spcAft>
                <a:spcPts val="600"/>
              </a:spcAft>
            </a:pPr>
            <a:r>
              <a:rPr lang="en-US" sz="1800" dirty="0" smtClean="0">
                <a:latin typeface="Arial Narrow" panose="020B0606020202030204" pitchFamily="34" charset="0"/>
              </a:rPr>
              <a:t>Individual </a:t>
            </a:r>
            <a:r>
              <a:rPr lang="en-US" sz="1800" dirty="0">
                <a:latin typeface="Arial Narrow" panose="020B0606020202030204" pitchFamily="34" charset="0"/>
              </a:rPr>
              <a:t>confidentiality </a:t>
            </a:r>
            <a:r>
              <a:rPr lang="en-US" sz="1800" dirty="0" smtClean="0">
                <a:latin typeface="Arial Narrow" panose="020B0606020202030204" pitchFamily="34" charset="0"/>
              </a:rPr>
              <a:t>agreements</a:t>
            </a:r>
            <a:endParaRPr lang="en-US" sz="1800" dirty="0" smtClean="0">
              <a:solidFill>
                <a:srgbClr val="FF0000"/>
              </a:solidFill>
              <a:latin typeface="Arial Narrow" panose="020B0606020202030204" pitchFamily="34" charset="0"/>
            </a:endParaRPr>
          </a:p>
          <a:p>
            <a:pPr marL="219456" lvl="2" indent="-219456">
              <a:lnSpc>
                <a:spcPct val="100000"/>
              </a:lnSpc>
              <a:spcBef>
                <a:spcPts val="0"/>
              </a:spcBef>
              <a:spcAft>
                <a:spcPts val="600"/>
              </a:spcAft>
            </a:pPr>
            <a:r>
              <a:rPr lang="en-US" sz="1800" dirty="0" smtClean="0">
                <a:latin typeface="Arial Narrow" panose="020B0606020202030204" pitchFamily="34" charset="0"/>
              </a:rPr>
              <a:t>Census </a:t>
            </a:r>
            <a:r>
              <a:rPr lang="en-US" sz="1800" dirty="0">
                <a:latin typeface="Arial Narrow" panose="020B0606020202030204" pitchFamily="34" charset="0"/>
              </a:rPr>
              <a:t>m</a:t>
            </a:r>
            <a:r>
              <a:rPr lang="en-US" sz="1800" dirty="0" smtClean="0">
                <a:latin typeface="Arial Narrow" panose="020B0606020202030204" pitchFamily="34" charset="0"/>
              </a:rPr>
              <a:t>ap (with block and enumeration path identified)</a:t>
            </a:r>
          </a:p>
          <a:p>
            <a:pPr marL="219456" lvl="2" indent="-219456">
              <a:lnSpc>
                <a:spcPct val="100000"/>
              </a:lnSpc>
              <a:spcBef>
                <a:spcPts val="0"/>
              </a:spcBef>
              <a:spcAft>
                <a:spcPts val="600"/>
              </a:spcAft>
            </a:pPr>
            <a:r>
              <a:rPr lang="en-US" sz="1800" dirty="0" smtClean="0">
                <a:latin typeface="Arial Narrow" panose="020B0606020202030204" pitchFamily="34" charset="0"/>
              </a:rPr>
              <a:t>No. 2 pencils (no pens)</a:t>
            </a:r>
          </a:p>
          <a:p>
            <a:pPr marL="219456" lvl="2" indent="-219456">
              <a:lnSpc>
                <a:spcPct val="100000"/>
              </a:lnSpc>
              <a:spcBef>
                <a:spcPts val="0"/>
              </a:spcBef>
              <a:spcAft>
                <a:spcPts val="600"/>
              </a:spcAft>
            </a:pPr>
            <a:r>
              <a:rPr lang="en-US" sz="1800" dirty="0" smtClean="0">
                <a:latin typeface="Arial Narrow" panose="020B0606020202030204" pitchFamily="34" charset="0"/>
              </a:rPr>
              <a:t>OFM Census Sheet A - Field Enumeration Sheet (with only city, ordinance number/year entered)</a:t>
            </a:r>
          </a:p>
          <a:p>
            <a:pPr marL="219456" lvl="2" indent="-219456">
              <a:lnSpc>
                <a:spcPct val="100000"/>
              </a:lnSpc>
              <a:spcBef>
                <a:spcPts val="0"/>
              </a:spcBef>
              <a:spcAft>
                <a:spcPts val="600"/>
              </a:spcAft>
            </a:pPr>
            <a:r>
              <a:rPr lang="en-US" sz="1800" dirty="0" smtClean="0">
                <a:latin typeface="Arial Narrow" panose="020B0606020202030204" pitchFamily="34" charset="0"/>
              </a:rPr>
              <a:t>Blank paper for recording questions for OFM</a:t>
            </a:r>
            <a:endParaRPr lang="en-US" sz="1800" dirty="0">
              <a:latin typeface="Arial Narrow" panose="020B0606020202030204" pitchFamily="34" charset="0"/>
            </a:endParaRPr>
          </a:p>
        </p:txBody>
      </p:sp>
      <p:sp>
        <p:nvSpPr>
          <p:cNvPr id="4" name="Text Placeholder 3"/>
          <p:cNvSpPr>
            <a:spLocks noGrp="1"/>
          </p:cNvSpPr>
          <p:nvPr>
            <p:ph type="body" sz="quarter" idx="14"/>
          </p:nvPr>
        </p:nvSpPr>
        <p:spPr>
          <a:xfrm>
            <a:off x="685800" y="228600"/>
            <a:ext cx="7772400" cy="713232"/>
          </a:xfrm>
        </p:spPr>
        <p:txBody>
          <a:bodyPr/>
          <a:lstStyle/>
          <a:p>
            <a:r>
              <a:rPr lang="en-US" dirty="0" smtClean="0">
                <a:latin typeface="Arial Narrow" panose="020B0606020202030204" pitchFamily="34" charset="0"/>
              </a:rPr>
              <a:t>Prepare Census Supplies</a:t>
            </a:r>
            <a:endParaRPr lang="en-US"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2370333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17</a:t>
            </a:fld>
            <a:endParaRPr lang="en-US" dirty="0"/>
          </a:p>
        </p:txBody>
      </p:sp>
      <p:sp>
        <p:nvSpPr>
          <p:cNvPr id="3" name="Text Placeholder 2"/>
          <p:cNvSpPr>
            <a:spLocks noGrp="1"/>
          </p:cNvSpPr>
          <p:nvPr>
            <p:ph type="body" sz="quarter" idx="13"/>
          </p:nvPr>
        </p:nvSpPr>
        <p:spPr>
          <a:xfrm>
            <a:off x="1295400" y="1774824"/>
            <a:ext cx="6477000" cy="4016375"/>
          </a:xfrm>
        </p:spPr>
        <p:txBody>
          <a:bodyPr/>
          <a:lstStyle/>
          <a:p>
            <a:pPr>
              <a:buFont typeface="Arial" panose="020B0604020202020204" pitchFamily="34" charset="0"/>
              <a:buChar char="•"/>
            </a:pPr>
            <a:endParaRPr lang="en-US" dirty="0" smtClean="0"/>
          </a:p>
          <a:p>
            <a:endParaRPr lang="en-US" dirty="0" smtClean="0"/>
          </a:p>
          <a:p>
            <a:endParaRPr lang="en-US" dirty="0"/>
          </a:p>
        </p:txBody>
      </p:sp>
      <p:sp>
        <p:nvSpPr>
          <p:cNvPr id="4" name="Text Placeholder 3"/>
          <p:cNvSpPr>
            <a:spLocks noGrp="1"/>
          </p:cNvSpPr>
          <p:nvPr>
            <p:ph type="body" sz="quarter" idx="14"/>
          </p:nvPr>
        </p:nvSpPr>
        <p:spPr>
          <a:xfrm>
            <a:off x="685800" y="1371600"/>
            <a:ext cx="7772400" cy="713232"/>
          </a:xfrm>
        </p:spPr>
        <p:txBody>
          <a:bodyPr/>
          <a:lstStyle/>
          <a:p>
            <a:r>
              <a:rPr lang="en-US" dirty="0" smtClean="0">
                <a:latin typeface="Arial Narrow" panose="020B0606020202030204" pitchFamily="34" charset="0"/>
              </a:rPr>
              <a:t>Housing Unit Definitions</a:t>
            </a:r>
            <a:endParaRPr lang="en-US" dirty="0">
              <a:latin typeface="Arial Narrow" panose="020B0606020202030204" pitchFamily="34" charset="0"/>
            </a:endParaRPr>
          </a:p>
        </p:txBody>
      </p:sp>
    </p:spTree>
    <p:extLst>
      <p:ext uri="{BB962C8B-B14F-4D97-AF65-F5344CB8AC3E}">
        <p14:creationId xmlns:p14="http://schemas.microsoft.com/office/powerpoint/2010/main" val="2341049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18</a:t>
            </a:fld>
            <a:endParaRPr lang="en-US" dirty="0"/>
          </a:p>
        </p:txBody>
      </p:sp>
      <p:sp>
        <p:nvSpPr>
          <p:cNvPr id="5" name="Rectangle 2"/>
          <p:cNvSpPr txBox="1">
            <a:spLocks noChangeArrowheads="1"/>
          </p:cNvSpPr>
          <p:nvPr/>
        </p:nvSpPr>
        <p:spPr>
          <a:xfrm>
            <a:off x="685577" y="228600"/>
            <a:ext cx="7772251" cy="714375"/>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What Is A Housing Unit?</a:t>
            </a:r>
          </a:p>
        </p:txBody>
      </p:sp>
      <p:sp>
        <p:nvSpPr>
          <p:cNvPr id="7" name="Rectangle 6"/>
          <p:cNvSpPr/>
          <p:nvPr/>
        </p:nvSpPr>
        <p:spPr>
          <a:xfrm>
            <a:off x="685800" y="988423"/>
            <a:ext cx="7772400" cy="2062103"/>
          </a:xfrm>
          <a:prstGeom prst="rect">
            <a:avLst/>
          </a:prstGeom>
        </p:spPr>
        <p:txBody>
          <a:bodyPr>
            <a:spAutoFit/>
          </a:bodyPr>
          <a:lstStyle/>
          <a:p>
            <a:pPr lvl="0">
              <a:spcAft>
                <a:spcPts val="600"/>
              </a:spcAft>
            </a:pPr>
            <a:r>
              <a:rPr lang="en-US" dirty="0">
                <a:latin typeface="Arial Narrow" panose="020B0606020202030204" pitchFamily="34" charset="0"/>
              </a:rPr>
              <a:t>A housing unit is one or more rooms intended for permanent occupancy with direct access from outside the building or through a common hall. </a:t>
            </a:r>
            <a:endParaRPr lang="en-US" dirty="0" smtClean="0">
              <a:latin typeface="Arial Narrow" panose="020B0606020202030204" pitchFamily="34" charset="0"/>
            </a:endParaRPr>
          </a:p>
          <a:p>
            <a:pPr lvl="0">
              <a:spcAft>
                <a:spcPts val="600"/>
              </a:spcAft>
            </a:pPr>
            <a:r>
              <a:rPr lang="en-US" dirty="0" smtClean="0">
                <a:latin typeface="Arial Narrow" panose="020B0606020202030204" pitchFamily="34" charset="0"/>
              </a:rPr>
              <a:t>A building is not a housing unit, no matter what it looks like, if</a:t>
            </a:r>
            <a:endParaRPr lang="en-US" dirty="0">
              <a:latin typeface="Arial Narrow" panose="020B0606020202030204" pitchFamily="34" charset="0"/>
            </a:endParaRPr>
          </a:p>
          <a:p>
            <a:pPr marL="219456" lvl="0" indent="-219456">
              <a:spcAft>
                <a:spcPts val="600"/>
              </a:spcAft>
              <a:buFont typeface="Arial" panose="020B0604020202020204" pitchFamily="34" charset="0"/>
              <a:buChar char="•"/>
            </a:pPr>
            <a:r>
              <a:rPr lang="en-US" dirty="0" smtClean="0">
                <a:latin typeface="Arial Narrow" panose="020B0606020202030204" pitchFamily="34" charset="0"/>
              </a:rPr>
              <a:t>It </a:t>
            </a:r>
            <a:r>
              <a:rPr lang="en-US" dirty="0">
                <a:latin typeface="Arial Narrow" panose="020B0606020202030204" pitchFamily="34" charset="0"/>
              </a:rPr>
              <a:t>is dilapidated/ unlivable, and no one lives in there.</a:t>
            </a:r>
          </a:p>
          <a:p>
            <a:pPr marL="219456" lvl="0" indent="-219456">
              <a:spcAft>
                <a:spcPts val="600"/>
              </a:spcAft>
              <a:buFont typeface="Arial" panose="020B0604020202020204" pitchFamily="34" charset="0"/>
              <a:buChar char="•"/>
            </a:pPr>
            <a:r>
              <a:rPr lang="en-US" dirty="0" smtClean="0">
                <a:latin typeface="Arial Narrow" panose="020B0606020202030204" pitchFamily="34" charset="0"/>
              </a:rPr>
              <a:t>It </a:t>
            </a:r>
            <a:r>
              <a:rPr lang="en-US" dirty="0">
                <a:latin typeface="Arial Narrow" panose="020B0606020202030204" pitchFamily="34" charset="0"/>
              </a:rPr>
              <a:t>is a new construction with no exterior in </a:t>
            </a:r>
            <a:r>
              <a:rPr lang="en-US" dirty="0" smtClean="0">
                <a:latin typeface="Arial Narrow" panose="020B0606020202030204" pitchFamily="34" charset="0"/>
              </a:rPr>
              <a:t>place (not weather tight).</a:t>
            </a:r>
            <a:endParaRPr lang="en-US" dirty="0">
              <a:latin typeface="Arial Narrow" panose="020B0606020202030204" pitchFamily="34" charset="0"/>
            </a:endParaRPr>
          </a:p>
          <a:p>
            <a:pPr marL="219456" lvl="0" indent="-219456">
              <a:spcAft>
                <a:spcPts val="600"/>
              </a:spcAft>
              <a:buFont typeface="Arial" panose="020B0604020202020204" pitchFamily="34" charset="0"/>
              <a:buChar char="•"/>
            </a:pPr>
            <a:r>
              <a:rPr lang="en-US" dirty="0" smtClean="0">
                <a:latin typeface="Arial Narrow" panose="020B0606020202030204" pitchFamily="34" charset="0"/>
              </a:rPr>
              <a:t>It </a:t>
            </a:r>
            <a:r>
              <a:rPr lang="en-US" dirty="0">
                <a:latin typeface="Arial Narrow" panose="020B0606020202030204" pitchFamily="34" charset="0"/>
              </a:rPr>
              <a:t>is used entirely for </a:t>
            </a:r>
            <a:r>
              <a:rPr lang="en-US" dirty="0" smtClean="0">
                <a:latin typeface="Arial Narrow" panose="020B0606020202030204" pitchFamily="34" charset="0"/>
              </a:rPr>
              <a:t>storage or commercial </a:t>
            </a:r>
            <a:r>
              <a:rPr lang="en-US" dirty="0">
                <a:latin typeface="Arial Narrow" panose="020B0606020202030204" pitchFamily="34" charset="0"/>
              </a:rPr>
              <a:t>purposes. </a:t>
            </a:r>
          </a:p>
        </p:txBody>
      </p:sp>
    </p:spTree>
    <p:extLst>
      <p:ext uri="{BB962C8B-B14F-4D97-AF65-F5344CB8AC3E}">
        <p14:creationId xmlns:p14="http://schemas.microsoft.com/office/powerpoint/2010/main" val="3922112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19</a:t>
            </a:fld>
            <a:endParaRPr lang="en-US" dirty="0"/>
          </a:p>
        </p:txBody>
      </p:sp>
      <p:sp>
        <p:nvSpPr>
          <p:cNvPr id="5" name="Rectangle 2"/>
          <p:cNvSpPr txBox="1">
            <a:spLocks noChangeArrowheads="1"/>
          </p:cNvSpPr>
          <p:nvPr/>
        </p:nvSpPr>
        <p:spPr>
          <a:xfrm>
            <a:off x="685577" y="228600"/>
            <a:ext cx="7772251" cy="714375"/>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What Is An Occupied/Vacant Housing Unit? </a:t>
            </a:r>
            <a:endParaRPr lang="en-US" sz="3200" b="1" i="1" dirty="0" smtClean="0">
              <a:solidFill>
                <a:schemeClr val="tx1"/>
              </a:solidFill>
              <a:latin typeface="Arial Narrow" panose="020B0606020202030204" pitchFamily="34" charset="0"/>
              <a:cs typeface="Arial" panose="020B0604020202020204" pitchFamily="34" charset="0"/>
            </a:endParaRPr>
          </a:p>
        </p:txBody>
      </p:sp>
      <p:sp>
        <p:nvSpPr>
          <p:cNvPr id="6" name="Rectangle 5"/>
          <p:cNvSpPr/>
          <p:nvPr/>
        </p:nvSpPr>
        <p:spPr>
          <a:xfrm>
            <a:off x="685800" y="977537"/>
            <a:ext cx="7772400" cy="2893100"/>
          </a:xfrm>
          <a:prstGeom prst="rect">
            <a:avLst/>
          </a:prstGeom>
        </p:spPr>
        <p:txBody>
          <a:bodyPr>
            <a:spAutoFit/>
          </a:bodyPr>
          <a:lstStyle/>
          <a:p>
            <a:pPr lvl="0">
              <a:spcAft>
                <a:spcPts val="600"/>
              </a:spcAft>
            </a:pPr>
            <a:r>
              <a:rPr lang="en-US" dirty="0" smtClean="0">
                <a:latin typeface="Arial Narrow" panose="020B0606020202030204" pitchFamily="34" charset="0"/>
              </a:rPr>
              <a:t>An </a:t>
            </a:r>
            <a:r>
              <a:rPr lang="en-US" dirty="0">
                <a:latin typeface="Arial Narrow" panose="020B0606020202030204" pitchFamily="34" charset="0"/>
              </a:rPr>
              <a:t>occupied housing unit is one with one or more residents usually living and sleeping there.</a:t>
            </a:r>
          </a:p>
          <a:p>
            <a:pPr lvl="0">
              <a:spcAft>
                <a:spcPts val="600"/>
              </a:spcAft>
            </a:pPr>
            <a:r>
              <a:rPr lang="en-US" dirty="0" smtClean="0">
                <a:latin typeface="Arial Narrow" panose="020B0606020202030204" pitchFamily="34" charset="0"/>
              </a:rPr>
              <a:t>A vacant housing unit is one where a resident person does not live in the unit as a primary home.  </a:t>
            </a:r>
          </a:p>
          <a:p>
            <a:pPr lvl="0">
              <a:spcAft>
                <a:spcPts val="600"/>
              </a:spcAft>
            </a:pPr>
            <a:r>
              <a:rPr lang="en-US" dirty="0" smtClean="0">
                <a:latin typeface="Arial Narrow" panose="020B0606020202030204" pitchFamily="34" charset="0"/>
              </a:rPr>
              <a:t>There </a:t>
            </a:r>
            <a:r>
              <a:rPr lang="en-US" dirty="0">
                <a:latin typeface="Arial Narrow" panose="020B0606020202030204" pitchFamily="34" charset="0"/>
              </a:rPr>
              <a:t>are two </a:t>
            </a:r>
            <a:r>
              <a:rPr lang="en-US" dirty="0" smtClean="0">
                <a:latin typeface="Arial Narrow" panose="020B0606020202030204" pitchFamily="34" charset="0"/>
              </a:rPr>
              <a:t>additional types of vacant housing unit situations: </a:t>
            </a:r>
            <a:endParaRPr lang="en-US" dirty="0">
              <a:latin typeface="Arial Narrow" panose="020B0606020202030204" pitchFamily="34" charset="0"/>
            </a:endParaRPr>
          </a:p>
          <a:p>
            <a:pPr marL="219456" lvl="0" indent="-219456">
              <a:spcAft>
                <a:spcPts val="600"/>
              </a:spcAft>
              <a:buFont typeface="Arial" panose="020B0604020202020204" pitchFamily="34" charset="0"/>
              <a:buChar char="•"/>
            </a:pPr>
            <a:r>
              <a:rPr lang="en-US" dirty="0" smtClean="0">
                <a:latin typeface="Arial Narrow" panose="020B0606020202030204" pitchFamily="34" charset="0"/>
              </a:rPr>
              <a:t>Housing </a:t>
            </a:r>
            <a:r>
              <a:rPr lang="en-US" dirty="0">
                <a:latin typeface="Arial Narrow" panose="020B0606020202030204" pitchFamily="34" charset="0"/>
              </a:rPr>
              <a:t>for temporary stay.  </a:t>
            </a:r>
            <a:r>
              <a:rPr lang="en-US" dirty="0" smtClean="0">
                <a:latin typeface="Arial Narrow" panose="020B0606020202030204" pitchFamily="34" charset="0"/>
              </a:rPr>
              <a:t>Examples are: a </a:t>
            </a:r>
            <a:r>
              <a:rPr lang="en-US" dirty="0">
                <a:latin typeface="Arial Narrow" panose="020B0606020202030204" pitchFamily="34" charset="0"/>
              </a:rPr>
              <a:t>corporate rental, vacation </a:t>
            </a:r>
            <a:r>
              <a:rPr lang="en-US" dirty="0" smtClean="0">
                <a:latin typeface="Arial Narrow" panose="020B0606020202030204" pitchFamily="34" charset="0"/>
              </a:rPr>
              <a:t>home, regular hotel/motel, </a:t>
            </a:r>
            <a:r>
              <a:rPr lang="en-US" dirty="0">
                <a:latin typeface="Arial Narrow" panose="020B0606020202030204" pitchFamily="34" charset="0"/>
              </a:rPr>
              <a:t>etc. The people in them usually have a different place to call home.</a:t>
            </a:r>
            <a:endParaRPr lang="en-US" dirty="0" smtClean="0">
              <a:latin typeface="Arial Narrow" panose="020B0606020202030204" pitchFamily="34" charset="0"/>
            </a:endParaRPr>
          </a:p>
          <a:p>
            <a:pPr marL="219456" indent="-219456">
              <a:spcAft>
                <a:spcPts val="600"/>
              </a:spcAft>
              <a:buFont typeface="Arial" panose="020B0604020202020204" pitchFamily="34" charset="0"/>
              <a:buChar char="•"/>
            </a:pPr>
            <a:r>
              <a:rPr lang="en-US" dirty="0" smtClean="0">
                <a:latin typeface="Arial Narrow" panose="020B0606020202030204" pitchFamily="34" charset="0"/>
              </a:rPr>
              <a:t>New construction in progress. If it is weather tight, count it. The interior does not have to be complete..</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839312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685800" y="1371600"/>
            <a:ext cx="7772400" cy="19180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1800" dirty="0" smtClean="0">
                <a:latin typeface="Arial Narrow" panose="020B0606020202030204" pitchFamily="34" charset="0"/>
              </a:rPr>
              <a:t>NOTE:  </a:t>
            </a:r>
            <a:r>
              <a:rPr lang="en-US" sz="1800" dirty="0">
                <a:latin typeface="Arial Narrow" panose="020B0606020202030204" pitchFamily="34" charset="0"/>
                <a:cs typeface="Arial" panose="020B0604020202020204" pitchFamily="34" charset="0"/>
              </a:rPr>
              <a:t>This training contains visual elements including data forms and geographical maps. To meet accessibility standards, visual elements are tagged and/or described in readable text. If you have any difficulty or need assistance accessing any of the information contained in this training, please contact the Office of Financial Management, Forecasting and Research Division, by phone at 360-902-0599, or by email at </a:t>
            </a:r>
            <a:r>
              <a:rPr lang="en-US" sz="1800" u="sng" dirty="0">
                <a:latin typeface="Arial Narrow" panose="020B0606020202030204" pitchFamily="34" charset="0"/>
                <a:cs typeface="Arial" panose="020B0604020202020204" pitchFamily="34" charset="0"/>
              </a:rPr>
              <a:t>pop.annexations@ofm.wa.gov</a:t>
            </a:r>
          </a:p>
          <a:p>
            <a:pPr>
              <a:lnSpc>
                <a:spcPct val="100000"/>
              </a:lnSpc>
              <a:spcBef>
                <a:spcPts val="0"/>
              </a:spcBef>
            </a:pPr>
            <a:endParaRPr lang="en-US" sz="1800" u="sng" dirty="0">
              <a:latin typeface="Arial" panose="020B0604020202020204" pitchFamily="34" charset="0"/>
              <a:cs typeface="Arial" panose="020B0604020202020204" pitchFamily="34" charset="0"/>
            </a:endParaRPr>
          </a:p>
          <a:p>
            <a:pPr marL="0">
              <a:lnSpc>
                <a:spcPct val="100000"/>
              </a:lnSpc>
              <a:spcBef>
                <a:spcPts val="0"/>
              </a:spcBef>
              <a:spcAft>
                <a:spcPts val="600"/>
              </a:spcAft>
            </a:pPr>
            <a:endParaRPr lang="en-US" sz="1800" u="sng" dirty="0"/>
          </a:p>
        </p:txBody>
      </p:sp>
    </p:spTree>
    <p:custDataLst>
      <p:tags r:id="rId1"/>
    </p:custDataLst>
    <p:extLst>
      <p:ext uri="{BB962C8B-B14F-4D97-AF65-F5344CB8AC3E}">
        <p14:creationId xmlns:p14="http://schemas.microsoft.com/office/powerpoint/2010/main" val="3082529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20</a:t>
            </a:fld>
            <a:endParaRPr lang="en-US" dirty="0"/>
          </a:p>
        </p:txBody>
      </p:sp>
      <p:sp>
        <p:nvSpPr>
          <p:cNvPr id="6" name="Rectangle 2"/>
          <p:cNvSpPr txBox="1">
            <a:spLocks noChangeArrowheads="1"/>
          </p:cNvSpPr>
          <p:nvPr/>
        </p:nvSpPr>
        <p:spPr>
          <a:xfrm>
            <a:off x="685800" y="228600"/>
            <a:ext cx="7772400" cy="1261872"/>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Structure Type: Single Detached </a:t>
            </a:r>
            <a:br>
              <a:rPr lang="en-US" sz="3200" b="1" dirty="0" smtClean="0">
                <a:solidFill>
                  <a:schemeClr val="tx1"/>
                </a:solidFill>
                <a:latin typeface="Arial Narrow" panose="020B0606020202030204" pitchFamily="34" charset="0"/>
                <a:cs typeface="Arial" panose="020B0604020202020204" pitchFamily="34" charset="0"/>
              </a:rPr>
            </a:br>
            <a:r>
              <a:rPr lang="en-US" sz="3200" b="1" dirty="0" smtClean="0">
                <a:solidFill>
                  <a:schemeClr val="tx1"/>
                </a:solidFill>
                <a:latin typeface="Arial Narrow" panose="020B0606020202030204" pitchFamily="34" charset="0"/>
                <a:cs typeface="Arial" panose="020B0604020202020204" pitchFamily="34" charset="0"/>
              </a:rPr>
              <a:t>Dwelling (1-Unit)</a:t>
            </a:r>
            <a:endParaRPr lang="en-US" sz="3200" b="1" dirty="0">
              <a:solidFill>
                <a:schemeClr val="tx1"/>
              </a:solidFill>
              <a:latin typeface="Arial Narrow" panose="020B0606020202030204" pitchFamily="34" charset="0"/>
              <a:cs typeface="Arial" panose="020B0604020202020204" pitchFamily="34" charset="0"/>
            </a:endParaRPr>
          </a:p>
        </p:txBody>
      </p:sp>
      <p:pic>
        <p:nvPicPr>
          <p:cNvPr id="7" name="Picture 4" descr="Picture of a single detached housing unit"/>
          <p:cNvPicPr>
            <a:picLocks noChangeAspect="1" noChangeArrowheads="1"/>
          </p:cNvPicPr>
          <p:nvPr/>
        </p:nvPicPr>
        <p:blipFill>
          <a:blip r:embed="rId3" cstate="print"/>
          <a:srcRect/>
          <a:stretch>
            <a:fillRect/>
          </a:stretch>
        </p:blipFill>
        <p:spPr bwMode="auto">
          <a:xfrm>
            <a:off x="2318952" y="3274923"/>
            <a:ext cx="4222368" cy="2699742"/>
          </a:xfrm>
          <a:prstGeom prst="rect">
            <a:avLst/>
          </a:prstGeom>
          <a:noFill/>
          <a:ln w="9525">
            <a:noFill/>
            <a:miter lim="800000"/>
            <a:headEnd/>
            <a:tailEnd/>
          </a:ln>
        </p:spPr>
      </p:pic>
      <p:sp>
        <p:nvSpPr>
          <p:cNvPr id="8" name="Rectangle 3"/>
          <p:cNvSpPr txBox="1">
            <a:spLocks noChangeArrowheads="1"/>
          </p:cNvSpPr>
          <p:nvPr/>
        </p:nvSpPr>
        <p:spPr>
          <a:xfrm>
            <a:off x="685800" y="1371600"/>
            <a:ext cx="7772251" cy="1371600"/>
          </a:xfrm>
          <a:prstGeom prst="rect">
            <a:avLst/>
          </a:prstGeom>
        </p:spPr>
        <p:txBody>
          <a:bodyPr lIns="85707" tIns="42853" rIns="85707" bIns="42853"/>
          <a:lstStyle>
            <a:lvl1pPr marL="342900" indent="-342900" algn="l" rtl="0" eaLnBrk="0" fontAlgn="base" hangingPunct="0">
              <a:spcBef>
                <a:spcPct val="20000"/>
              </a:spcBef>
              <a:spcAft>
                <a:spcPct val="0"/>
              </a:spcAft>
              <a:buSzPct val="85000"/>
              <a:buBlip>
                <a:blip r:embed="rId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a:lstStyle>
          <a:p>
            <a:pPr marL="219456" lvl="1" indent="-219456" eaLnBrk="1" hangingPunct="1">
              <a:spcBef>
                <a:spcPts val="0"/>
              </a:spcBef>
              <a:spcAft>
                <a:spcPts val="600"/>
              </a:spcAft>
              <a:buNone/>
            </a:pPr>
            <a:r>
              <a:rPr lang="en-US" sz="1800" dirty="0" smtClean="0">
                <a:latin typeface="Arial Narrow" panose="020B0606020202030204" pitchFamily="34" charset="0"/>
              </a:rPr>
              <a:t>The basic features for single family housing are:</a:t>
            </a:r>
          </a:p>
          <a:p>
            <a:pPr marL="219456" lvl="1" indent="-219456" eaLnBrk="1" hangingPunct="1">
              <a:spcBef>
                <a:spcPts val="0"/>
              </a:spcBef>
              <a:spcAft>
                <a:spcPts val="600"/>
              </a:spcAft>
              <a:buSzPct val="100000"/>
              <a:buFont typeface="Arial" panose="020B0604020202020204" pitchFamily="34" charset="0"/>
              <a:buChar char="•"/>
            </a:pPr>
            <a:r>
              <a:rPr lang="en-US" sz="1800" dirty="0" smtClean="0">
                <a:latin typeface="Arial Narrow" panose="020B0606020202030204" pitchFamily="34" charset="0"/>
              </a:rPr>
              <a:t>The structure is built </a:t>
            </a:r>
            <a:r>
              <a:rPr lang="en-US" sz="1800" dirty="0">
                <a:latin typeface="Arial Narrow" panose="020B0606020202030204" pitchFamily="34" charset="0"/>
              </a:rPr>
              <a:t>to house one </a:t>
            </a:r>
            <a:r>
              <a:rPr lang="en-US" sz="1800" dirty="0" smtClean="0">
                <a:latin typeface="Arial Narrow" panose="020B0606020202030204" pitchFamily="34" charset="0"/>
              </a:rPr>
              <a:t>family, or household.</a:t>
            </a:r>
            <a:endParaRPr lang="en-US" sz="1800" dirty="0">
              <a:latin typeface="Arial Narrow" panose="020B0606020202030204" pitchFamily="34" charset="0"/>
            </a:endParaRPr>
          </a:p>
          <a:p>
            <a:pPr marL="219456" lvl="1" indent="-219456" eaLnBrk="1" hangingPunct="1">
              <a:spcBef>
                <a:spcPts val="0"/>
              </a:spcBef>
              <a:spcAft>
                <a:spcPts val="600"/>
              </a:spcAft>
              <a:buSzPct val="100000"/>
              <a:buFont typeface="Arial" panose="020B0604020202020204" pitchFamily="34" charset="0"/>
              <a:buChar char="•"/>
            </a:pPr>
            <a:r>
              <a:rPr lang="en-US" sz="1800" dirty="0" smtClean="0">
                <a:latin typeface="Arial Narrow" panose="020B0606020202030204" pitchFamily="34" charset="0"/>
              </a:rPr>
              <a:t>It is detached </a:t>
            </a:r>
            <a:r>
              <a:rPr lang="en-US" sz="1800" dirty="0">
                <a:latin typeface="Arial Narrow" panose="020B0606020202030204" pitchFamily="34" charset="0"/>
              </a:rPr>
              <a:t>from any other residential </a:t>
            </a:r>
            <a:r>
              <a:rPr lang="en-US" sz="1800" dirty="0" smtClean="0">
                <a:latin typeface="Arial Narrow" panose="020B0606020202030204" pitchFamily="34" charset="0"/>
              </a:rPr>
              <a:t>building.</a:t>
            </a:r>
          </a:p>
          <a:p>
            <a:pPr marL="219456" lvl="1" indent="-219456" eaLnBrk="1" hangingPunct="1">
              <a:spcBef>
                <a:spcPts val="0"/>
              </a:spcBef>
              <a:spcAft>
                <a:spcPts val="600"/>
              </a:spcAft>
              <a:buSzPct val="100000"/>
              <a:buFont typeface="Arial" panose="020B0604020202020204" pitchFamily="34" charset="0"/>
              <a:buChar char="•"/>
            </a:pPr>
            <a:r>
              <a:rPr lang="en-US" sz="1800" dirty="0" smtClean="0">
                <a:latin typeface="Arial Narrow" panose="020B0606020202030204" pitchFamily="34" charset="0"/>
              </a:rPr>
              <a:t>This category includes modular and prefabricated homes</a:t>
            </a:r>
            <a:r>
              <a:rPr lang="en-US" sz="2000" dirty="0" smtClean="0">
                <a:latin typeface="Arial Narrow" panose="020B0606020202030204" pitchFamily="34" charset="0"/>
              </a:rPr>
              <a:t>.</a:t>
            </a:r>
            <a:endParaRPr lang="en-US" sz="2000" dirty="0">
              <a:latin typeface="Arial Narrow" panose="020B0606020202030204" pitchFamily="34" charset="0"/>
            </a:endParaRPr>
          </a:p>
        </p:txBody>
      </p:sp>
    </p:spTree>
    <p:extLst>
      <p:ext uri="{BB962C8B-B14F-4D97-AF65-F5344CB8AC3E}">
        <p14:creationId xmlns:p14="http://schemas.microsoft.com/office/powerpoint/2010/main" val="1125004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21</a:t>
            </a:fld>
            <a:endParaRPr lang="en-US" dirty="0"/>
          </a:p>
        </p:txBody>
      </p:sp>
      <p:sp>
        <p:nvSpPr>
          <p:cNvPr id="5" name="Rectangle 2"/>
          <p:cNvSpPr txBox="1">
            <a:spLocks noChangeArrowheads="1"/>
          </p:cNvSpPr>
          <p:nvPr/>
        </p:nvSpPr>
        <p:spPr>
          <a:xfrm>
            <a:off x="685800" y="228600"/>
            <a:ext cx="7772400" cy="713232"/>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Structure Type: Manufactured Home (MH)</a:t>
            </a:r>
          </a:p>
        </p:txBody>
      </p:sp>
      <p:pic>
        <p:nvPicPr>
          <p:cNvPr id="6" name="Picture 4" descr="Picture of a small single wide house trailer"/>
          <p:cNvPicPr>
            <a:picLocks noChangeAspect="1" noChangeArrowheads="1"/>
          </p:cNvPicPr>
          <p:nvPr/>
        </p:nvPicPr>
        <p:blipFill>
          <a:blip r:embed="rId3" cstate="print"/>
          <a:srcRect/>
          <a:stretch>
            <a:fillRect/>
          </a:stretch>
        </p:blipFill>
        <p:spPr bwMode="auto">
          <a:xfrm>
            <a:off x="568413" y="2780268"/>
            <a:ext cx="3713541" cy="2786063"/>
          </a:xfrm>
          <a:prstGeom prst="rect">
            <a:avLst/>
          </a:prstGeom>
          <a:noFill/>
          <a:ln w="9525">
            <a:solidFill>
              <a:schemeClr val="tx1"/>
            </a:solidFill>
            <a:miter lim="800000"/>
            <a:headEnd/>
            <a:tailEnd/>
          </a:ln>
        </p:spPr>
      </p:pic>
      <p:pic>
        <p:nvPicPr>
          <p:cNvPr id="7" name="Picture 5" descr="Picture of a double wide manufactured home"/>
          <p:cNvPicPr>
            <a:picLocks noChangeAspect="1" noChangeArrowheads="1"/>
          </p:cNvPicPr>
          <p:nvPr/>
        </p:nvPicPr>
        <p:blipFill>
          <a:blip r:embed="rId4" cstate="print"/>
          <a:srcRect/>
          <a:stretch>
            <a:fillRect/>
          </a:stretch>
        </p:blipFill>
        <p:spPr bwMode="auto">
          <a:xfrm>
            <a:off x="4717786" y="2780267"/>
            <a:ext cx="3713541" cy="2786063"/>
          </a:xfrm>
          <a:prstGeom prst="rect">
            <a:avLst/>
          </a:prstGeom>
          <a:noFill/>
          <a:ln w="9525">
            <a:noFill/>
            <a:miter lim="800000"/>
            <a:headEnd/>
            <a:tailEnd/>
          </a:ln>
        </p:spPr>
      </p:pic>
      <p:sp>
        <p:nvSpPr>
          <p:cNvPr id="8" name="TextBox 7"/>
          <p:cNvSpPr txBox="1"/>
          <p:nvPr/>
        </p:nvSpPr>
        <p:spPr>
          <a:xfrm>
            <a:off x="685800" y="914400"/>
            <a:ext cx="7772400" cy="1200329"/>
          </a:xfrm>
          <a:prstGeom prst="rect">
            <a:avLst/>
          </a:prstGeom>
          <a:noFill/>
        </p:spPr>
        <p:txBody>
          <a:bodyPr wrap="square" rtlCol="0">
            <a:spAutoFit/>
          </a:bodyPr>
          <a:lstStyle/>
          <a:p>
            <a:r>
              <a:rPr lang="en-US" dirty="0" smtClean="0">
                <a:latin typeface="Arial Narrow" panose="020B0606020202030204" pitchFamily="34" charset="0"/>
              </a:rPr>
              <a:t>A mobile home, also referred to as manufactured home, are </a:t>
            </a:r>
            <a:r>
              <a:rPr lang="en-US" dirty="0">
                <a:latin typeface="Arial Narrow" panose="020B0606020202030204" pitchFamily="34" charset="0"/>
              </a:rPr>
              <a:t>movable housing units intended for permanent occupancy </a:t>
            </a:r>
            <a:r>
              <a:rPr lang="en-US" dirty="0" smtClean="0">
                <a:latin typeface="Arial Narrow" panose="020B0606020202030204" pitchFamily="34" charset="0"/>
              </a:rPr>
              <a:t>on </a:t>
            </a:r>
            <a:r>
              <a:rPr lang="en-US" dirty="0">
                <a:latin typeface="Arial Narrow" panose="020B0606020202030204" pitchFamily="34" charset="0"/>
              </a:rPr>
              <a:t>private lots or in parks.  The special features for such units are: they are not built on </a:t>
            </a:r>
            <a:r>
              <a:rPr lang="en-US" dirty="0" smtClean="0">
                <a:latin typeface="Arial Narrow" panose="020B0606020202030204" pitchFamily="34" charset="0"/>
              </a:rPr>
              <a:t>site and can be moved. They </a:t>
            </a:r>
            <a:r>
              <a:rPr lang="en-US" dirty="0">
                <a:latin typeface="Arial Narrow" panose="020B0606020202030204" pitchFamily="34" charset="0"/>
              </a:rPr>
              <a:t>may or may not have a regular foundation</a:t>
            </a:r>
            <a:r>
              <a:rPr lang="en-US" dirty="0" smtClean="0">
                <a:latin typeface="Arial Narrow" panose="020B0606020202030204" pitchFamily="34" charset="0"/>
              </a:rPr>
              <a:t>.</a:t>
            </a:r>
            <a:endParaRPr lang="en-US" dirty="0">
              <a:latin typeface="Arial Narrow" panose="020B0606020202030204" pitchFamily="34" charset="0"/>
            </a:endParaRPr>
          </a:p>
        </p:txBody>
      </p:sp>
    </p:spTree>
    <p:extLst>
      <p:ext uri="{BB962C8B-B14F-4D97-AF65-F5344CB8AC3E}">
        <p14:creationId xmlns:p14="http://schemas.microsoft.com/office/powerpoint/2010/main" val="450769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22</a:t>
            </a:fld>
            <a:endParaRPr lang="en-US" dirty="0"/>
          </a:p>
        </p:txBody>
      </p:sp>
      <p:sp>
        <p:nvSpPr>
          <p:cNvPr id="5" name="Rectangle 2"/>
          <p:cNvSpPr txBox="1">
            <a:spLocks noChangeArrowheads="1"/>
          </p:cNvSpPr>
          <p:nvPr/>
        </p:nvSpPr>
        <p:spPr>
          <a:xfrm>
            <a:off x="685577" y="274320"/>
            <a:ext cx="7772251" cy="714375"/>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Structure Type: Duplex (2 Units)</a:t>
            </a:r>
          </a:p>
        </p:txBody>
      </p:sp>
      <p:pic>
        <p:nvPicPr>
          <p:cNvPr id="6" name="Picture 3" descr="Picture of a side by side duplex"/>
          <p:cNvPicPr>
            <a:picLocks noChangeAspect="1" noChangeArrowheads="1"/>
          </p:cNvPicPr>
          <p:nvPr/>
        </p:nvPicPr>
        <p:blipFill>
          <a:blip r:embed="rId3" cstate="print"/>
          <a:srcRect/>
          <a:stretch>
            <a:fillRect/>
          </a:stretch>
        </p:blipFill>
        <p:spPr bwMode="auto">
          <a:xfrm>
            <a:off x="457200" y="2693906"/>
            <a:ext cx="4024772" cy="2684055"/>
          </a:xfrm>
          <a:prstGeom prst="rect">
            <a:avLst/>
          </a:prstGeom>
          <a:noFill/>
          <a:ln w="9525">
            <a:noFill/>
            <a:miter lim="800000"/>
            <a:headEnd/>
            <a:tailEnd/>
          </a:ln>
        </p:spPr>
      </p:pic>
      <p:pic>
        <p:nvPicPr>
          <p:cNvPr id="7" name="Picture 4" descr="Picture of a top and bottom duplex"/>
          <p:cNvPicPr>
            <a:picLocks noChangeAspect="1" noChangeArrowheads="1"/>
          </p:cNvPicPr>
          <p:nvPr/>
        </p:nvPicPr>
        <p:blipFill>
          <a:blip r:embed="rId4" cstate="print"/>
          <a:srcRect/>
          <a:stretch>
            <a:fillRect/>
          </a:stretch>
        </p:blipFill>
        <p:spPr bwMode="auto">
          <a:xfrm>
            <a:off x="4744994" y="2703901"/>
            <a:ext cx="4055979" cy="2691781"/>
          </a:xfrm>
          <a:prstGeom prst="rect">
            <a:avLst/>
          </a:prstGeom>
          <a:noFill/>
          <a:ln w="9525">
            <a:noFill/>
            <a:miter lim="800000"/>
            <a:headEnd/>
            <a:tailEnd/>
          </a:ln>
        </p:spPr>
      </p:pic>
      <p:sp>
        <p:nvSpPr>
          <p:cNvPr id="8" name="TextBox 7"/>
          <p:cNvSpPr txBox="1"/>
          <p:nvPr/>
        </p:nvSpPr>
        <p:spPr>
          <a:xfrm>
            <a:off x="1331259" y="2208001"/>
            <a:ext cx="2057399" cy="369332"/>
          </a:xfrm>
          <a:prstGeom prst="rect">
            <a:avLst/>
          </a:prstGeom>
          <a:noFill/>
        </p:spPr>
        <p:txBody>
          <a:bodyPr wrap="square" rtlCol="0">
            <a:spAutoFit/>
          </a:bodyPr>
          <a:lstStyle/>
          <a:p>
            <a:r>
              <a:rPr lang="en-US" dirty="0" smtClean="0">
                <a:latin typeface="Arial Narrow" panose="020B0606020202030204" pitchFamily="34" charset="0"/>
              </a:rPr>
              <a:t>Units side by side</a:t>
            </a:r>
            <a:endParaRPr lang="en-US" dirty="0">
              <a:latin typeface="Arial Narrow" panose="020B0606020202030204" pitchFamily="34" charset="0"/>
            </a:endParaRPr>
          </a:p>
        </p:txBody>
      </p:sp>
      <p:sp>
        <p:nvSpPr>
          <p:cNvPr id="9" name="TextBox 8"/>
          <p:cNvSpPr txBox="1"/>
          <p:nvPr/>
        </p:nvSpPr>
        <p:spPr>
          <a:xfrm>
            <a:off x="5883314" y="2245072"/>
            <a:ext cx="2352092" cy="369332"/>
          </a:xfrm>
          <a:prstGeom prst="rect">
            <a:avLst/>
          </a:prstGeom>
          <a:noFill/>
        </p:spPr>
        <p:txBody>
          <a:bodyPr wrap="square" rtlCol="0">
            <a:spAutoFit/>
          </a:bodyPr>
          <a:lstStyle/>
          <a:p>
            <a:r>
              <a:rPr lang="en-US" dirty="0" smtClean="0">
                <a:latin typeface="Arial Narrow" panose="020B0606020202030204" pitchFamily="34" charset="0"/>
              </a:rPr>
              <a:t>Units top and bottom</a:t>
            </a:r>
            <a:endParaRPr lang="en-US" dirty="0">
              <a:latin typeface="Arial Narrow" panose="020B0606020202030204" pitchFamily="34" charset="0"/>
            </a:endParaRPr>
          </a:p>
        </p:txBody>
      </p:sp>
      <p:sp>
        <p:nvSpPr>
          <p:cNvPr id="10" name="TextBox 9"/>
          <p:cNvSpPr txBox="1"/>
          <p:nvPr/>
        </p:nvSpPr>
        <p:spPr>
          <a:xfrm>
            <a:off x="685577" y="838200"/>
            <a:ext cx="7799329" cy="1200329"/>
          </a:xfrm>
          <a:prstGeom prst="rect">
            <a:avLst/>
          </a:prstGeom>
          <a:noFill/>
        </p:spPr>
        <p:txBody>
          <a:bodyPr wrap="square" rtlCol="0">
            <a:spAutoFit/>
          </a:bodyPr>
          <a:lstStyle/>
          <a:p>
            <a:r>
              <a:rPr lang="en-US" dirty="0" smtClean="0">
                <a:latin typeface="Arial Narrow" panose="020B0606020202030204" pitchFamily="34" charset="0"/>
              </a:rPr>
              <a:t>A two-unit structure, often called a duplex, is one structure with two housing units in it. The units can be side </a:t>
            </a:r>
            <a:r>
              <a:rPr lang="en-US" dirty="0">
                <a:latin typeface="Arial Narrow" panose="020B0606020202030204" pitchFamily="34" charset="0"/>
              </a:rPr>
              <a:t>by </a:t>
            </a:r>
            <a:r>
              <a:rPr lang="en-US" dirty="0" smtClean="0">
                <a:latin typeface="Arial Narrow" panose="020B0606020202030204" pitchFamily="34" charset="0"/>
              </a:rPr>
              <a:t>side or top </a:t>
            </a:r>
            <a:r>
              <a:rPr lang="en-US" dirty="0">
                <a:latin typeface="Arial Narrow" panose="020B0606020202030204" pitchFamily="34" charset="0"/>
              </a:rPr>
              <a:t>and </a:t>
            </a:r>
            <a:r>
              <a:rPr lang="en-US" dirty="0" smtClean="0">
                <a:latin typeface="Arial Narrow" panose="020B0606020202030204" pitchFamily="34" charset="0"/>
              </a:rPr>
              <a:t>bottom. If two separate units are side by side and joined by a carport, they are considered as a duplex. </a:t>
            </a:r>
            <a:r>
              <a:rPr lang="en-US" i="1" dirty="0" smtClean="0">
                <a:latin typeface="Arial Narrow" panose="020B0606020202030204" pitchFamily="34" charset="0"/>
              </a:rPr>
              <a:t> </a:t>
            </a:r>
            <a:r>
              <a:rPr lang="en-US" dirty="0" smtClean="0">
                <a:latin typeface="Arial Narrow" panose="020B0606020202030204" pitchFamily="34" charset="0"/>
              </a:rPr>
              <a:t>You need to fill out two </a:t>
            </a:r>
            <a:r>
              <a:rPr lang="en-US" dirty="0">
                <a:latin typeface="Arial Narrow" panose="020B0606020202030204" pitchFamily="34" charset="0"/>
                <a:cs typeface="Arial" panose="020B0604020202020204" pitchFamily="34" charset="0"/>
              </a:rPr>
              <a:t>field enumeration </a:t>
            </a:r>
            <a:r>
              <a:rPr lang="en-US" dirty="0" smtClean="0">
                <a:latin typeface="Arial Narrow" panose="020B0606020202030204" pitchFamily="34" charset="0"/>
                <a:cs typeface="Arial" panose="020B0604020202020204" pitchFamily="34" charset="0"/>
              </a:rPr>
              <a:t>sheets</a:t>
            </a:r>
            <a:r>
              <a:rPr lang="en-US" dirty="0" smtClean="0">
                <a:latin typeface="Arial Narrow" panose="020B0606020202030204" pitchFamily="34" charset="0"/>
              </a:rPr>
              <a:t>, one for each unit.</a:t>
            </a:r>
            <a:endParaRPr lang="en-US" dirty="0">
              <a:latin typeface="Arial Narrow" panose="020B0606020202030204" pitchFamily="34" charset="0"/>
            </a:endParaRPr>
          </a:p>
        </p:txBody>
      </p:sp>
    </p:spTree>
    <p:extLst>
      <p:ext uri="{BB962C8B-B14F-4D97-AF65-F5344CB8AC3E}">
        <p14:creationId xmlns:p14="http://schemas.microsoft.com/office/powerpoint/2010/main" val="3027777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23</a:t>
            </a:fld>
            <a:endParaRPr lang="en-US" dirty="0"/>
          </a:p>
        </p:txBody>
      </p:sp>
      <p:sp>
        <p:nvSpPr>
          <p:cNvPr id="5" name="Rectangle 2"/>
          <p:cNvSpPr txBox="1">
            <a:spLocks noChangeArrowheads="1"/>
          </p:cNvSpPr>
          <p:nvPr/>
        </p:nvSpPr>
        <p:spPr>
          <a:xfrm>
            <a:off x="685800" y="228600"/>
            <a:ext cx="7772400" cy="1178814"/>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Structure Type: Triplex/Quadraplex </a:t>
            </a:r>
            <a:br>
              <a:rPr lang="en-US" sz="3200" b="1" dirty="0" smtClean="0">
                <a:solidFill>
                  <a:schemeClr val="tx1"/>
                </a:solidFill>
                <a:latin typeface="Arial Narrow" panose="020B0606020202030204" pitchFamily="34" charset="0"/>
                <a:cs typeface="Arial" panose="020B0604020202020204" pitchFamily="34" charset="0"/>
              </a:rPr>
            </a:br>
            <a:r>
              <a:rPr lang="en-US" sz="3200" b="1" dirty="0" smtClean="0">
                <a:solidFill>
                  <a:schemeClr val="tx1"/>
                </a:solidFill>
                <a:latin typeface="Arial Narrow" panose="020B0606020202030204" pitchFamily="34" charset="0"/>
                <a:cs typeface="Arial" panose="020B0604020202020204" pitchFamily="34" charset="0"/>
              </a:rPr>
              <a:t>(3-Unit or 4-Unit)</a:t>
            </a:r>
          </a:p>
        </p:txBody>
      </p:sp>
      <p:pic>
        <p:nvPicPr>
          <p:cNvPr id="6" name="Picture 3" descr="Picture of a three unit housing unit"/>
          <p:cNvPicPr>
            <a:picLocks noChangeAspect="1" noChangeArrowheads="1"/>
          </p:cNvPicPr>
          <p:nvPr/>
        </p:nvPicPr>
        <p:blipFill rotWithShape="1">
          <a:blip r:embed="rId3" cstate="print"/>
          <a:srcRect b="20520"/>
          <a:stretch/>
        </p:blipFill>
        <p:spPr bwMode="auto">
          <a:xfrm>
            <a:off x="1153297" y="1676403"/>
            <a:ext cx="6967728" cy="3676584"/>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221158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24</a:t>
            </a:fld>
            <a:endParaRPr lang="en-US" dirty="0"/>
          </a:p>
        </p:txBody>
      </p:sp>
      <p:sp>
        <p:nvSpPr>
          <p:cNvPr id="5" name="Rectangle 2"/>
          <p:cNvSpPr txBox="1">
            <a:spLocks noChangeArrowheads="1"/>
          </p:cNvSpPr>
          <p:nvPr/>
        </p:nvSpPr>
        <p:spPr>
          <a:xfrm>
            <a:off x="685800" y="228600"/>
            <a:ext cx="7772251" cy="1063585"/>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Structure Type: Five-or-More Unit Structure</a:t>
            </a:r>
            <a:br>
              <a:rPr lang="en-US" sz="3200" b="1" dirty="0" smtClean="0">
                <a:solidFill>
                  <a:schemeClr val="tx1"/>
                </a:solidFill>
                <a:latin typeface="Arial Narrow" panose="020B0606020202030204" pitchFamily="34" charset="0"/>
                <a:cs typeface="Arial" panose="020B0604020202020204" pitchFamily="34" charset="0"/>
              </a:rPr>
            </a:br>
            <a:r>
              <a:rPr lang="en-US" sz="3200" b="1" dirty="0" smtClean="0">
                <a:solidFill>
                  <a:schemeClr val="tx1"/>
                </a:solidFill>
                <a:latin typeface="Arial Narrow" panose="020B0606020202030204" pitchFamily="34" charset="0"/>
                <a:cs typeface="Arial" panose="020B0604020202020204" pitchFamily="34" charset="0"/>
              </a:rPr>
              <a:t>(5+ units)</a:t>
            </a:r>
          </a:p>
        </p:txBody>
      </p:sp>
      <p:pic>
        <p:nvPicPr>
          <p:cNvPr id="6" name="Picture 3" descr="Picture of a 5+ apartment building"/>
          <p:cNvPicPr>
            <a:picLocks noChangeAspect="1" noChangeArrowheads="1"/>
          </p:cNvPicPr>
          <p:nvPr/>
        </p:nvPicPr>
        <p:blipFill rotWithShape="1">
          <a:blip r:embed="rId3" cstate="print"/>
          <a:srcRect b="17139"/>
          <a:stretch/>
        </p:blipFill>
        <p:spPr bwMode="auto">
          <a:xfrm>
            <a:off x="1882273" y="1927562"/>
            <a:ext cx="5130447" cy="3601164"/>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2812308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75" y="228600"/>
            <a:ext cx="7772251" cy="713232"/>
          </a:xfrm>
        </p:spPr>
        <p:txBody>
          <a:bodyPr/>
          <a:lstStyle/>
          <a:p>
            <a:r>
              <a:rPr lang="en-US" sz="3200" b="1" dirty="0">
                <a:solidFill>
                  <a:schemeClr val="tx1"/>
                </a:solidFill>
                <a:latin typeface="Arial Narrow" panose="020B0606020202030204" pitchFamily="34" charset="0"/>
                <a:cs typeface="Arial" panose="020B0604020202020204" pitchFamily="34" charset="0"/>
              </a:rPr>
              <a:t>Structure </a:t>
            </a:r>
            <a:r>
              <a:rPr lang="en-US" sz="3200" b="1" dirty="0" smtClean="0">
                <a:solidFill>
                  <a:schemeClr val="tx1"/>
                </a:solidFill>
                <a:latin typeface="Arial Narrow" panose="020B0606020202030204" pitchFamily="34" charset="0"/>
                <a:cs typeface="Arial" panose="020B0604020202020204" pitchFamily="34" charset="0"/>
              </a:rPr>
              <a:t>Type: </a:t>
            </a:r>
            <a:r>
              <a:rPr lang="en-US" sz="3200" b="1" dirty="0">
                <a:solidFill>
                  <a:schemeClr val="tx1"/>
                </a:solidFill>
                <a:latin typeface="Arial Narrow" panose="020B0606020202030204" pitchFamily="34" charset="0"/>
                <a:cs typeface="Arial" panose="020B0604020202020204" pitchFamily="34" charset="0"/>
              </a:rPr>
              <a:t>Accessory Dwelling Unit (</a:t>
            </a:r>
            <a:r>
              <a:rPr lang="en-US" sz="3200" b="1" dirty="0" smtClean="0">
                <a:solidFill>
                  <a:schemeClr val="tx1"/>
                </a:solidFill>
                <a:latin typeface="Arial Narrow" panose="020B0606020202030204" pitchFamily="34" charset="0"/>
                <a:cs typeface="Arial" panose="020B0604020202020204" pitchFamily="34" charset="0"/>
              </a:rPr>
              <a:t>ADU)</a:t>
            </a:r>
            <a:endParaRPr lang="en-US" sz="3200" dirty="0">
              <a:solidFill>
                <a:schemeClr val="tx1"/>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pPr algn="r">
              <a:defRPr/>
            </a:pPr>
            <a:fld id="{E4B56B35-8BAA-4C7E-9792-4A3C4E9E8550}" type="slidenum">
              <a:rPr lang="en-US" sz="1200" smtClean="0">
                <a:latin typeface="Arial Narrow" panose="020B0606020202030204" pitchFamily="34" charset="0"/>
              </a:rPr>
              <a:pPr algn="r">
                <a:defRPr/>
              </a:pPr>
              <a:t>25</a:t>
            </a:fld>
            <a:endParaRPr lang="en-US" sz="1200" dirty="0">
              <a:latin typeface="Arial Narrow" panose="020B0606020202030204" pitchFamily="34" charset="0"/>
            </a:endParaRPr>
          </a:p>
        </p:txBody>
      </p:sp>
      <p:sp>
        <p:nvSpPr>
          <p:cNvPr id="5" name="TextBox 4"/>
          <p:cNvSpPr txBox="1"/>
          <p:nvPr/>
        </p:nvSpPr>
        <p:spPr>
          <a:xfrm>
            <a:off x="685800" y="914399"/>
            <a:ext cx="7772400" cy="2185214"/>
          </a:xfrm>
          <a:prstGeom prst="rect">
            <a:avLst/>
          </a:prstGeom>
          <a:noFill/>
        </p:spPr>
        <p:txBody>
          <a:bodyPr wrap="square" rtlCol="0">
            <a:spAutoFit/>
          </a:bodyPr>
          <a:lstStyle/>
          <a:p>
            <a:pPr marL="219456" indent="-219456">
              <a:spcAft>
                <a:spcPts val="600"/>
              </a:spcAft>
              <a:buFont typeface="Arial" panose="020B0604020202020204" pitchFamily="34" charset="0"/>
              <a:buChar char="•"/>
            </a:pPr>
            <a:r>
              <a:rPr lang="en-US" dirty="0">
                <a:latin typeface="Arial Narrow" panose="020B0606020202030204" pitchFamily="34" charset="0"/>
              </a:rPr>
              <a:t>Accessory dwelling units (ADUs) </a:t>
            </a:r>
            <a:r>
              <a:rPr lang="en-US" dirty="0" smtClean="0">
                <a:latin typeface="Arial Narrow" panose="020B0606020202030204" pitchFamily="34" charset="0"/>
              </a:rPr>
              <a:t>are </a:t>
            </a:r>
            <a:r>
              <a:rPr lang="en-US" dirty="0">
                <a:latin typeface="Arial Narrow" panose="020B0606020202030204" pitchFamily="34" charset="0"/>
              </a:rPr>
              <a:t>additional living quarters on single-family lots that are independent of the primary dwelling unit. The separate living spaces are equipped with kitchen and bathroom facilities, and can be either attached or detached from the main </a:t>
            </a:r>
            <a:r>
              <a:rPr lang="en-US" dirty="0" smtClean="0">
                <a:latin typeface="Arial Narrow" panose="020B0606020202030204" pitchFamily="34" charset="0"/>
              </a:rPr>
              <a:t>residence. </a:t>
            </a:r>
          </a:p>
          <a:p>
            <a:pPr marL="219456" indent="-219456">
              <a:spcAft>
                <a:spcPts val="600"/>
              </a:spcAft>
              <a:buFont typeface="Arial" panose="020B0604020202020204" pitchFamily="34" charset="0"/>
              <a:buChar char="•"/>
            </a:pPr>
            <a:r>
              <a:rPr lang="en-US" dirty="0" smtClean="0">
                <a:latin typeface="Arial Narrow" panose="020B0606020202030204" pitchFamily="34" charset="0"/>
              </a:rPr>
              <a:t>If you encounter an ADU, count the main structure as a single family home</a:t>
            </a:r>
            <a:r>
              <a:rPr lang="en-US" dirty="0">
                <a:latin typeface="Arial Narrow" panose="020B0606020202030204" pitchFamily="34" charset="0"/>
              </a:rPr>
              <a:t>. </a:t>
            </a:r>
            <a:r>
              <a:rPr lang="en-US" dirty="0" smtClean="0">
                <a:latin typeface="Arial Narrow" panose="020B0606020202030204" pitchFamily="34" charset="0"/>
              </a:rPr>
              <a:t>Count </a:t>
            </a:r>
            <a:r>
              <a:rPr lang="en-US" dirty="0">
                <a:latin typeface="Arial Narrow" panose="020B0606020202030204" pitchFamily="34" charset="0"/>
              </a:rPr>
              <a:t>the ADU as a </a:t>
            </a:r>
            <a:r>
              <a:rPr lang="en-US" dirty="0" smtClean="0">
                <a:latin typeface="Arial Narrow" panose="020B0606020202030204" pitchFamily="34" charset="0"/>
              </a:rPr>
              <a:t>separate </a:t>
            </a:r>
            <a:r>
              <a:rPr lang="en-US" dirty="0">
                <a:latin typeface="Arial Narrow" panose="020B0606020202030204" pitchFamily="34" charset="0"/>
              </a:rPr>
              <a:t>5+ unit structure on a new field enumeration </a:t>
            </a:r>
            <a:r>
              <a:rPr lang="en-US" dirty="0" smtClean="0">
                <a:latin typeface="Arial Narrow" panose="020B0606020202030204" pitchFamily="34" charset="0"/>
              </a:rPr>
              <a:t>sheet.</a:t>
            </a:r>
            <a:endParaRPr lang="en-US" dirty="0">
              <a:latin typeface="Arial Narrow" panose="020B0606020202030204" pitchFamily="34" charset="0"/>
            </a:endParaRPr>
          </a:p>
          <a:p>
            <a:pPr marL="219456" indent="-219456">
              <a:spcAft>
                <a:spcPts val="600"/>
              </a:spcAft>
              <a:buFont typeface="Arial" panose="020B0604020202020204" pitchFamily="34" charset="0"/>
              <a:buChar char="•"/>
            </a:pPr>
            <a:r>
              <a:rPr lang="en-US" dirty="0" smtClean="0">
                <a:latin typeface="Arial Narrow" panose="020B0606020202030204" pitchFamily="34" charset="0"/>
              </a:rPr>
              <a:t>Make notes on your field enumeration sheet that this is an ADU.</a:t>
            </a:r>
            <a:endParaRPr lang="en-US" dirty="0">
              <a:latin typeface="Arial Narrow" panose="020B0606020202030204" pitchFamily="34" charset="0"/>
            </a:endParaRPr>
          </a:p>
        </p:txBody>
      </p:sp>
    </p:spTree>
    <p:extLst>
      <p:ext uri="{BB962C8B-B14F-4D97-AF65-F5344CB8AC3E}">
        <p14:creationId xmlns:p14="http://schemas.microsoft.com/office/powerpoint/2010/main" val="426956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defRPr/>
            </a:pPr>
            <a:fld id="{E4B56B35-8BAA-4C7E-9792-4A3C4E9E8550}" type="slidenum">
              <a:rPr lang="en-US" sz="1200" smtClean="0">
                <a:latin typeface="Arial Narrow" panose="020B0606020202030204" pitchFamily="34" charset="0"/>
              </a:rPr>
              <a:pPr algn="r">
                <a:defRPr/>
              </a:pPr>
              <a:t>26</a:t>
            </a:fld>
            <a:endParaRPr lang="en-US" sz="1200" dirty="0">
              <a:latin typeface="Arial Narrow" panose="020B0606020202030204" pitchFamily="34" charset="0"/>
            </a:endParaRPr>
          </a:p>
        </p:txBody>
      </p:sp>
      <p:sp>
        <p:nvSpPr>
          <p:cNvPr id="4" name="Rectangle 2"/>
          <p:cNvSpPr>
            <a:spLocks noGrp="1" noChangeArrowheads="1"/>
          </p:cNvSpPr>
          <p:nvPr>
            <p:ph type="title"/>
          </p:nvPr>
        </p:nvSpPr>
        <p:spPr>
          <a:xfrm>
            <a:off x="682752" y="228600"/>
            <a:ext cx="7772251" cy="714375"/>
          </a:xfrm>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Looking for Concealed Living Units</a:t>
            </a:r>
          </a:p>
        </p:txBody>
      </p:sp>
      <p:sp>
        <p:nvSpPr>
          <p:cNvPr id="5" name="Rectangle 3"/>
          <p:cNvSpPr txBox="1">
            <a:spLocks noChangeArrowheads="1"/>
          </p:cNvSpPr>
          <p:nvPr/>
        </p:nvSpPr>
        <p:spPr>
          <a:xfrm>
            <a:off x="685800" y="914400"/>
            <a:ext cx="7772400" cy="2850776"/>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spcAft>
                <a:spcPts val="600"/>
              </a:spcAft>
              <a:buFont typeface="Garamond" panose="02020404030301010803" pitchFamily="18" charset="0"/>
              <a:buNone/>
            </a:pPr>
            <a:r>
              <a:rPr lang="en-US" sz="1800" dirty="0" smtClean="0">
                <a:cs typeface="Arial" panose="020B0604020202020204" pitchFamily="34" charset="0"/>
              </a:rPr>
              <a:t>Always look for concealed units. Hints for hidden units are:</a:t>
            </a:r>
          </a:p>
          <a:p>
            <a:pPr marL="219456" lvl="2" indent="-219456">
              <a:spcBef>
                <a:spcPts val="0"/>
              </a:spcBef>
              <a:spcAft>
                <a:spcPts val="600"/>
              </a:spcAft>
            </a:pPr>
            <a:r>
              <a:rPr lang="en-US" sz="1800" dirty="0" smtClean="0">
                <a:cs typeface="Arial" panose="020B0604020202020204" pitchFamily="34" charset="0"/>
              </a:rPr>
              <a:t>Extra mailboxes</a:t>
            </a:r>
          </a:p>
          <a:p>
            <a:pPr marL="219456" lvl="2" indent="-219456">
              <a:spcBef>
                <a:spcPts val="0"/>
              </a:spcBef>
              <a:spcAft>
                <a:spcPts val="600"/>
              </a:spcAft>
            </a:pPr>
            <a:r>
              <a:rPr lang="en-US" sz="1800" dirty="0" smtClean="0">
                <a:cs typeface="Arial" panose="020B0604020202020204" pitchFamily="34" charset="0"/>
              </a:rPr>
              <a:t>Multiple electricity meters</a:t>
            </a:r>
          </a:p>
          <a:p>
            <a:pPr marL="219456" lvl="2" indent="-219456">
              <a:spcBef>
                <a:spcPts val="0"/>
              </a:spcBef>
              <a:spcAft>
                <a:spcPts val="600"/>
              </a:spcAft>
            </a:pPr>
            <a:r>
              <a:rPr lang="en-US" sz="1800" dirty="0" smtClean="0">
                <a:cs typeface="Arial" panose="020B0604020202020204" pitchFamily="34" charset="0"/>
              </a:rPr>
              <a:t>RVs in the yard</a:t>
            </a:r>
          </a:p>
          <a:p>
            <a:pPr marL="219456" lvl="2" indent="-219456">
              <a:spcBef>
                <a:spcPts val="0"/>
              </a:spcBef>
              <a:spcAft>
                <a:spcPts val="600"/>
              </a:spcAft>
            </a:pPr>
            <a:r>
              <a:rPr lang="en-US" sz="1800" dirty="0" smtClean="0">
                <a:cs typeface="Arial" panose="020B0604020202020204" pitchFamily="34" charset="0"/>
              </a:rPr>
              <a:t>Live-in garage</a:t>
            </a:r>
          </a:p>
          <a:p>
            <a:pPr marL="219456" lvl="2" indent="-219456">
              <a:spcBef>
                <a:spcPts val="0"/>
              </a:spcBef>
              <a:spcAft>
                <a:spcPts val="600"/>
              </a:spcAft>
            </a:pPr>
            <a:r>
              <a:rPr lang="en-US" sz="1800" dirty="0" smtClean="0">
                <a:cs typeface="Arial" panose="020B0604020202020204" pitchFamily="34" charset="0"/>
              </a:rPr>
              <a:t>Always ask about potential units. Sometimes a respondent will report everyone on the property as if in a single residence.</a:t>
            </a:r>
          </a:p>
          <a:p>
            <a:pPr marL="219456" lvl="2" indent="-219456">
              <a:spcBef>
                <a:spcPts val="0"/>
              </a:spcBef>
              <a:spcAft>
                <a:spcPts val="600"/>
              </a:spcAft>
            </a:pPr>
            <a:r>
              <a:rPr lang="en-US" sz="1800" dirty="0" smtClean="0">
                <a:cs typeface="Arial" panose="020B0604020202020204" pitchFamily="34" charset="0"/>
              </a:rPr>
              <a:t>Always ask a business about apartments in the building.</a:t>
            </a:r>
            <a:endParaRPr lang="en-US" sz="1800" dirty="0">
              <a:cs typeface="Arial" panose="020B0604020202020204" pitchFamily="34" charset="0"/>
            </a:endParaRPr>
          </a:p>
        </p:txBody>
      </p:sp>
      <p:pic>
        <p:nvPicPr>
          <p:cNvPr id="6" name="Picture 4" descr="Picture of a barn with a potential apartment on second floor"/>
          <p:cNvPicPr>
            <a:picLocks noChangeAspect="1" noChangeArrowheads="1"/>
          </p:cNvPicPr>
          <p:nvPr/>
        </p:nvPicPr>
        <p:blipFill>
          <a:blip r:embed="rId3" cstate="print"/>
          <a:srcRect/>
          <a:stretch>
            <a:fillRect/>
          </a:stretch>
        </p:blipFill>
        <p:spPr bwMode="auto">
          <a:xfrm>
            <a:off x="876917" y="3941282"/>
            <a:ext cx="3217621" cy="2417976"/>
          </a:xfrm>
          <a:prstGeom prst="rect">
            <a:avLst/>
          </a:prstGeom>
          <a:noFill/>
          <a:ln w="9525">
            <a:solidFill>
              <a:schemeClr val="tx1"/>
            </a:solidFill>
            <a:miter lim="800000"/>
            <a:headEnd/>
            <a:tailEnd/>
          </a:ln>
        </p:spPr>
      </p:pic>
      <p:pic>
        <p:nvPicPr>
          <p:cNvPr id="7" name="Picture 5" descr="Picture of store front with potential apartments above the store"/>
          <p:cNvPicPr>
            <a:picLocks noChangeAspect="1" noChangeArrowheads="1"/>
          </p:cNvPicPr>
          <p:nvPr/>
        </p:nvPicPr>
        <p:blipFill>
          <a:blip r:embed="rId4" cstate="print"/>
          <a:srcRect/>
          <a:stretch>
            <a:fillRect/>
          </a:stretch>
        </p:blipFill>
        <p:spPr bwMode="auto">
          <a:xfrm>
            <a:off x="5194300" y="3941282"/>
            <a:ext cx="2839713" cy="2514065"/>
          </a:xfrm>
          <a:prstGeom prst="rect">
            <a:avLst/>
          </a:prstGeom>
          <a:noFill/>
          <a:ln w="9525">
            <a:noFill/>
            <a:miter lim="800000"/>
            <a:headEnd/>
            <a:tailEnd/>
          </a:ln>
        </p:spPr>
      </p:pic>
    </p:spTree>
    <p:extLst>
      <p:ext uri="{BB962C8B-B14F-4D97-AF65-F5344CB8AC3E}">
        <p14:creationId xmlns:p14="http://schemas.microsoft.com/office/powerpoint/2010/main" val="2293849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defRPr/>
            </a:pPr>
            <a:fld id="{E4B56B35-8BAA-4C7E-9792-4A3C4E9E8550}" type="slidenum">
              <a:rPr lang="en-US" sz="1200" smtClean="0">
                <a:latin typeface="Arial Narrow" panose="020B0606020202030204" pitchFamily="34" charset="0"/>
              </a:rPr>
              <a:pPr algn="r">
                <a:defRPr/>
              </a:pPr>
              <a:t>27</a:t>
            </a:fld>
            <a:endParaRPr lang="en-US" sz="1200" dirty="0">
              <a:latin typeface="Arial Narrow" panose="020B0606020202030204" pitchFamily="34" charset="0"/>
            </a:endParaRPr>
          </a:p>
        </p:txBody>
      </p:sp>
      <p:sp>
        <p:nvSpPr>
          <p:cNvPr id="4" name="Rectangle 2"/>
          <p:cNvSpPr>
            <a:spLocks noGrp="1" noChangeArrowheads="1"/>
          </p:cNvSpPr>
          <p:nvPr>
            <p:ph type="title"/>
          </p:nvPr>
        </p:nvSpPr>
        <p:spPr>
          <a:xfrm>
            <a:off x="685577" y="228600"/>
            <a:ext cx="7772251" cy="714375"/>
          </a:xfrm>
        </p:spPr>
        <p:txBody>
          <a:bodyPr/>
          <a:lstStyle/>
          <a:p>
            <a:pPr algn="ctr"/>
            <a:r>
              <a:rPr lang="en-US" sz="3200" b="1" dirty="0">
                <a:solidFill>
                  <a:schemeClr val="tx1"/>
                </a:solidFill>
                <a:latin typeface="Arial Narrow" panose="020B0606020202030204" pitchFamily="34" charset="0"/>
                <a:cs typeface="Arial" panose="020B0604020202020204" pitchFamily="34" charset="0"/>
              </a:rPr>
              <a:t>Structure Type: Specials</a:t>
            </a:r>
            <a:endParaRPr lang="en-US" sz="3200" b="1" dirty="0" smtClean="0">
              <a:solidFill>
                <a:schemeClr val="tx1"/>
              </a:solidFill>
              <a:latin typeface="Arial Narrow" panose="020B0606020202030204" pitchFamily="34" charset="0"/>
              <a:cs typeface="Arial" panose="020B0604020202020204" pitchFamily="34" charset="0"/>
            </a:endParaRPr>
          </a:p>
        </p:txBody>
      </p:sp>
      <p:sp>
        <p:nvSpPr>
          <p:cNvPr id="5" name="Rectangle 3"/>
          <p:cNvSpPr txBox="1">
            <a:spLocks noChangeArrowheads="1"/>
          </p:cNvSpPr>
          <p:nvPr/>
        </p:nvSpPr>
        <p:spPr>
          <a:xfrm>
            <a:off x="685800" y="914400"/>
            <a:ext cx="7772400" cy="1315357"/>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Living quarters not intended for permanent occupancy.</a:t>
            </a:r>
          </a:p>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Only count them when occupied – special units </a:t>
            </a:r>
            <a:r>
              <a:rPr lang="en-US" sz="1800" u="sng" dirty="0" smtClean="0">
                <a:cs typeface="Arial" panose="020B0604020202020204" pitchFamily="34" charset="0"/>
              </a:rPr>
              <a:t>can not</a:t>
            </a:r>
            <a:r>
              <a:rPr lang="en-US" sz="1800" i="1" dirty="0" smtClean="0">
                <a:cs typeface="Arial" panose="020B0604020202020204" pitchFamily="34" charset="0"/>
              </a:rPr>
              <a:t> be </a:t>
            </a:r>
            <a:r>
              <a:rPr lang="en-US" sz="1800" dirty="0" smtClean="0">
                <a:cs typeface="Arial" panose="020B0604020202020204" pitchFamily="34" charset="0"/>
              </a:rPr>
              <a:t>vacant.</a:t>
            </a:r>
          </a:p>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Examples include travel trailers, RVs, boats, tents, boxcars etc.</a:t>
            </a:r>
            <a:endParaRPr lang="en-US" sz="1800" dirty="0">
              <a:cs typeface="Arial" panose="020B0604020202020204" pitchFamily="34" charset="0"/>
            </a:endParaRPr>
          </a:p>
        </p:txBody>
      </p:sp>
      <p:pic>
        <p:nvPicPr>
          <p:cNvPr id="6" name="Picture 5" descr="a special housing unit that is a tent"/>
          <p:cNvPicPr>
            <a:picLocks noChangeAspect="1" noChangeArrowheads="1"/>
          </p:cNvPicPr>
          <p:nvPr/>
        </p:nvPicPr>
        <p:blipFill>
          <a:blip r:embed="rId3" cstate="print"/>
          <a:srcRect/>
          <a:stretch>
            <a:fillRect/>
          </a:stretch>
        </p:blipFill>
        <p:spPr bwMode="auto">
          <a:xfrm>
            <a:off x="4771293" y="2762250"/>
            <a:ext cx="3475208" cy="2607254"/>
          </a:xfrm>
          <a:prstGeom prst="rect">
            <a:avLst/>
          </a:prstGeom>
          <a:noFill/>
          <a:ln w="9525">
            <a:noFill/>
            <a:miter lim="800000"/>
            <a:headEnd/>
            <a:tailEnd/>
          </a:ln>
        </p:spPr>
      </p:pic>
      <p:pic>
        <p:nvPicPr>
          <p:cNvPr id="7" name="Picture 6" descr="Picture of a special that is a boat."/>
          <p:cNvPicPr>
            <a:picLocks noChangeAspect="1"/>
          </p:cNvPicPr>
          <p:nvPr/>
        </p:nvPicPr>
        <p:blipFill>
          <a:blip r:embed="rId4"/>
          <a:stretch>
            <a:fillRect/>
          </a:stretch>
        </p:blipFill>
        <p:spPr>
          <a:xfrm>
            <a:off x="685800" y="2772388"/>
            <a:ext cx="3640779" cy="2454458"/>
          </a:xfrm>
          <a:prstGeom prst="rect">
            <a:avLst/>
          </a:prstGeom>
        </p:spPr>
      </p:pic>
    </p:spTree>
    <p:extLst>
      <p:ext uri="{BB962C8B-B14F-4D97-AF65-F5344CB8AC3E}">
        <p14:creationId xmlns:p14="http://schemas.microsoft.com/office/powerpoint/2010/main" val="2090825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685800" y="228600"/>
            <a:ext cx="7772251" cy="714375"/>
          </a:xfrm>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Vacant Housing</a:t>
            </a:r>
          </a:p>
        </p:txBody>
      </p:sp>
      <p:sp>
        <p:nvSpPr>
          <p:cNvPr id="3" name="Slide Number Placeholder 2"/>
          <p:cNvSpPr>
            <a:spLocks noGrp="1"/>
          </p:cNvSpPr>
          <p:nvPr>
            <p:ph type="sldNum" sz="quarter" idx="12"/>
          </p:nvPr>
        </p:nvSpPr>
        <p:spPr/>
        <p:txBody>
          <a:bodyPr/>
          <a:lstStyle/>
          <a:p>
            <a:pPr algn="r">
              <a:defRPr/>
            </a:pPr>
            <a:fld id="{01616FD8-5504-443E-B72E-7921517EB7C9}" type="slidenum">
              <a:rPr lang="en-US" sz="1200" smtClean="0">
                <a:latin typeface="Arial Narrow" panose="020B0606020202030204" pitchFamily="34" charset="0"/>
              </a:rPr>
              <a:pPr algn="r">
                <a:defRPr/>
              </a:pPr>
              <a:t>28</a:t>
            </a:fld>
            <a:endParaRPr lang="en-US" sz="1200" dirty="0">
              <a:latin typeface="Arial Narrow" panose="020B0606020202030204" pitchFamily="34" charset="0"/>
            </a:endParaRPr>
          </a:p>
        </p:txBody>
      </p:sp>
      <p:pic>
        <p:nvPicPr>
          <p:cNvPr id="60422" name="Picture 8" descr="Picture of a vacant house"/>
          <p:cNvPicPr>
            <a:picLocks noChangeAspect="1" noChangeArrowheads="1"/>
          </p:cNvPicPr>
          <p:nvPr/>
        </p:nvPicPr>
        <p:blipFill>
          <a:blip r:embed="rId3" cstate="print"/>
          <a:srcRect/>
          <a:stretch>
            <a:fillRect/>
          </a:stretch>
        </p:blipFill>
        <p:spPr bwMode="auto">
          <a:xfrm>
            <a:off x="1900889" y="2074579"/>
            <a:ext cx="5334000" cy="3200400"/>
          </a:xfrm>
          <a:prstGeom prst="rect">
            <a:avLst/>
          </a:prstGeom>
          <a:noFill/>
          <a:ln w="9525">
            <a:solidFill>
              <a:schemeClr val="tx1"/>
            </a:solidFill>
            <a:miter lim="800000"/>
            <a:headEnd/>
            <a:tailEnd/>
          </a:ln>
        </p:spPr>
      </p:pic>
      <p:sp>
        <p:nvSpPr>
          <p:cNvPr id="2" name="TextBox 1"/>
          <p:cNvSpPr txBox="1"/>
          <p:nvPr/>
        </p:nvSpPr>
        <p:spPr>
          <a:xfrm>
            <a:off x="685800" y="914400"/>
            <a:ext cx="7772400" cy="646331"/>
          </a:xfrm>
          <a:prstGeom prst="rect">
            <a:avLst/>
          </a:prstGeom>
          <a:noFill/>
        </p:spPr>
        <p:txBody>
          <a:bodyPr wrap="square" rtlCol="0">
            <a:spAutoFit/>
          </a:bodyPr>
          <a:lstStyle/>
          <a:p>
            <a:pPr>
              <a:spcAft>
                <a:spcPts val="600"/>
              </a:spcAft>
            </a:pPr>
            <a:r>
              <a:rPr lang="en-US" dirty="0" smtClean="0">
                <a:latin typeface="Arial Narrow" panose="020B0606020202030204" pitchFamily="34" charset="0"/>
              </a:rPr>
              <a:t>Sometimes it is obvious that a unit is vacant when the house is completely empty with no curtains or furniture. </a:t>
            </a:r>
            <a:endParaRPr lang="en-US" dirty="0">
              <a:latin typeface="Arial Narrow" panose="020B0606020202030204" pitchFamily="34" charset="0"/>
            </a:endParaRPr>
          </a:p>
        </p:txBody>
      </p:sp>
    </p:spTree>
    <p:extLst>
      <p:ext uri="{BB962C8B-B14F-4D97-AF65-F5344CB8AC3E}">
        <p14:creationId xmlns:p14="http://schemas.microsoft.com/office/powerpoint/2010/main" val="2672083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577" y="228600"/>
            <a:ext cx="7772251" cy="714375"/>
          </a:xfrm>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Vacant New Construction (VNC)</a:t>
            </a:r>
          </a:p>
        </p:txBody>
      </p:sp>
      <p:sp>
        <p:nvSpPr>
          <p:cNvPr id="62467" name="Rectangle 3"/>
          <p:cNvSpPr>
            <a:spLocks noGrp="1" noChangeArrowheads="1"/>
          </p:cNvSpPr>
          <p:nvPr>
            <p:ph idx="1"/>
          </p:nvPr>
        </p:nvSpPr>
        <p:spPr>
          <a:xfrm>
            <a:off x="685800" y="914400"/>
            <a:ext cx="7772400" cy="952500"/>
          </a:xfrm>
        </p:spPr>
        <p:txBody>
          <a:bodyPr/>
          <a:lstStyle/>
          <a:p>
            <a:pPr marL="0" indent="0" eaLnBrk="1" hangingPunct="1">
              <a:spcBef>
                <a:spcPts val="0"/>
              </a:spcBef>
              <a:spcAft>
                <a:spcPts val="600"/>
              </a:spcAft>
              <a:buNone/>
            </a:pPr>
            <a:r>
              <a:rPr lang="en-US" sz="1800" dirty="0" smtClean="0">
                <a:latin typeface="Arial Narrow" panose="020B0606020202030204" pitchFamily="34" charset="0"/>
                <a:cs typeface="Arial" panose="020B0604020202020204" pitchFamily="34" charset="0"/>
              </a:rPr>
              <a:t>For newly built structures, you should count it as a vacant new construction unit if it is weather tight.  That is, if the structure has its roof, all outside walls/doors/windows in place, and floor.</a:t>
            </a:r>
          </a:p>
        </p:txBody>
      </p:sp>
      <p:sp>
        <p:nvSpPr>
          <p:cNvPr id="2" name="Slide Number Placeholder 1"/>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29</a:t>
            </a:fld>
            <a:endParaRPr lang="en-US" sz="1200" dirty="0">
              <a:latin typeface="Arial Narrow" panose="020B0606020202030204" pitchFamily="34" charset="0"/>
            </a:endParaRPr>
          </a:p>
        </p:txBody>
      </p:sp>
      <p:pic>
        <p:nvPicPr>
          <p:cNvPr id="4100" name="Picture 4" descr="Picture of a new construction that is weather t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2320032"/>
            <a:ext cx="5047494" cy="2035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2757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3</a:t>
            </a:fld>
            <a:endParaRPr lang="en-US" dirty="0"/>
          </a:p>
        </p:txBody>
      </p:sp>
      <p:sp>
        <p:nvSpPr>
          <p:cNvPr id="3" name="Text Placeholder 4"/>
          <p:cNvSpPr txBox="1">
            <a:spLocks/>
          </p:cNvSpPr>
          <p:nvPr/>
        </p:nvSpPr>
        <p:spPr>
          <a:xfrm>
            <a:off x="685800" y="228600"/>
            <a:ext cx="7772400" cy="609600"/>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5562" indent="0" algn="ctr">
              <a:buNone/>
            </a:pPr>
            <a:r>
              <a:rPr lang="en-US" b="1" dirty="0" smtClean="0">
                <a:cs typeface="Arial" panose="020B0604020202020204" pitchFamily="34" charset="0"/>
              </a:rPr>
              <a:t>Table of Contents</a:t>
            </a:r>
            <a:endParaRPr lang="en-US" b="1" dirty="0">
              <a:cs typeface="Arial" panose="020B0604020202020204" pitchFamily="34" charset="0"/>
            </a:endParaRPr>
          </a:p>
        </p:txBody>
      </p:sp>
      <p:sp>
        <p:nvSpPr>
          <p:cNvPr id="4" name="Text Placeholder 3"/>
          <p:cNvSpPr txBox="1">
            <a:spLocks/>
          </p:cNvSpPr>
          <p:nvPr/>
        </p:nvSpPr>
        <p:spPr>
          <a:xfrm>
            <a:off x="685800" y="1097280"/>
            <a:ext cx="7772400" cy="1987826"/>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9456" indent="-219456">
              <a:spcBef>
                <a:spcPts val="0"/>
              </a:spcBef>
              <a:spcAft>
                <a:spcPts val="600"/>
              </a:spcAft>
              <a:buFont typeface="Arial" panose="020B0604020202020204" pitchFamily="34" charset="0"/>
              <a:buChar char="•"/>
            </a:pPr>
            <a:r>
              <a:rPr lang="en-US" sz="1800" dirty="0" smtClean="0"/>
              <a:t>General Information and Pre-census Preparation</a:t>
            </a:r>
          </a:p>
          <a:p>
            <a:pPr marL="219456" indent="-219456">
              <a:spcBef>
                <a:spcPts val="0"/>
              </a:spcBef>
              <a:spcAft>
                <a:spcPts val="600"/>
              </a:spcAft>
              <a:buFont typeface="Arial" panose="020B0604020202020204" pitchFamily="34" charset="0"/>
              <a:buChar char="•"/>
            </a:pPr>
            <a:r>
              <a:rPr lang="en-US" sz="1800" dirty="0" smtClean="0"/>
              <a:t>Housing Unit Definitions</a:t>
            </a:r>
          </a:p>
          <a:p>
            <a:pPr marL="219456" indent="-219456">
              <a:spcBef>
                <a:spcPts val="0"/>
              </a:spcBef>
              <a:spcAft>
                <a:spcPts val="600"/>
              </a:spcAft>
              <a:buFont typeface="Arial" panose="020B0604020202020204" pitchFamily="34" charset="0"/>
              <a:buChar char="•"/>
            </a:pPr>
            <a:r>
              <a:rPr lang="en-US" sz="1800" dirty="0" smtClean="0"/>
              <a:t>Canvassing Procedures</a:t>
            </a:r>
          </a:p>
          <a:p>
            <a:pPr marL="219456" indent="-219456">
              <a:spcBef>
                <a:spcPts val="0"/>
              </a:spcBef>
              <a:spcAft>
                <a:spcPts val="600"/>
              </a:spcAft>
              <a:buFont typeface="Arial" panose="020B0604020202020204" pitchFamily="34" charset="0"/>
              <a:buChar char="•"/>
            </a:pPr>
            <a:r>
              <a:rPr lang="en-US" sz="1800" dirty="0" smtClean="0"/>
              <a:t>How to Fill Out the Field Enumeration Sheet</a:t>
            </a:r>
          </a:p>
          <a:p>
            <a:pPr marL="219456" indent="-219456">
              <a:spcBef>
                <a:spcPts val="0"/>
              </a:spcBef>
              <a:spcAft>
                <a:spcPts val="600"/>
              </a:spcAft>
              <a:buFont typeface="Arial" panose="020B0604020202020204" pitchFamily="34" charset="0"/>
              <a:buChar char="•"/>
            </a:pPr>
            <a:r>
              <a:rPr lang="en-US" sz="1800" dirty="0" smtClean="0"/>
              <a:t>Frequently Asked Questions, Important Considerations, and Paperwork Submittal</a:t>
            </a:r>
          </a:p>
          <a:p>
            <a:pPr marL="0" indent="0">
              <a:spcBef>
                <a:spcPts val="0"/>
              </a:spcBef>
              <a:spcAft>
                <a:spcPts val="600"/>
              </a:spcAft>
              <a:buNone/>
            </a:pPr>
            <a:endParaRPr lang="en-US" sz="2000" dirty="0">
              <a:latin typeface="+mn-lt"/>
            </a:endParaRPr>
          </a:p>
        </p:txBody>
      </p:sp>
    </p:spTree>
    <p:custDataLst>
      <p:tags r:id="rId1"/>
    </p:custDataLst>
    <p:extLst>
      <p:ext uri="{BB962C8B-B14F-4D97-AF65-F5344CB8AC3E}">
        <p14:creationId xmlns:p14="http://schemas.microsoft.com/office/powerpoint/2010/main" val="485692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30</a:t>
            </a:fld>
            <a:endParaRPr lang="en-US" dirty="0"/>
          </a:p>
        </p:txBody>
      </p:sp>
      <p:sp>
        <p:nvSpPr>
          <p:cNvPr id="4" name="Text Placeholder 3"/>
          <p:cNvSpPr>
            <a:spLocks noGrp="1"/>
          </p:cNvSpPr>
          <p:nvPr>
            <p:ph type="body" sz="quarter" idx="14"/>
          </p:nvPr>
        </p:nvSpPr>
        <p:spPr>
          <a:xfrm>
            <a:off x="685800" y="228600"/>
            <a:ext cx="7772400" cy="1188720"/>
          </a:xfrm>
        </p:spPr>
        <p:txBody>
          <a:bodyPr/>
          <a:lstStyle/>
          <a:p>
            <a:r>
              <a:rPr lang="en-US" dirty="0" smtClean="0">
                <a:latin typeface="Arial Narrow" panose="020B0606020202030204" pitchFamily="34" charset="0"/>
                <a:cs typeface="Arial" panose="020B0604020202020204" pitchFamily="34" charset="0"/>
              </a:rPr>
              <a:t>Not Counted If Unoccupied and Dilapidated/Unlivable</a:t>
            </a:r>
          </a:p>
          <a:p>
            <a:endParaRPr lang="en-US" dirty="0">
              <a:latin typeface="Arial Narrow" panose="020B0606020202030204" pitchFamily="34" charset="0"/>
            </a:endParaRPr>
          </a:p>
        </p:txBody>
      </p:sp>
      <p:pic>
        <p:nvPicPr>
          <p:cNvPr id="5" name="Picture 2" descr="Picture of a house that is dilapidated and unliv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40467"/>
            <a:ext cx="5867400" cy="304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642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13232" y="228600"/>
            <a:ext cx="7772400" cy="1114425"/>
          </a:xfrm>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New Construction</a:t>
            </a:r>
            <a:br>
              <a:rPr lang="en-US" sz="3200" b="1" dirty="0" smtClean="0">
                <a:solidFill>
                  <a:schemeClr val="tx1"/>
                </a:solidFill>
                <a:latin typeface="Arial Narrow" panose="020B0606020202030204" pitchFamily="34" charset="0"/>
                <a:cs typeface="Arial" panose="020B0604020202020204" pitchFamily="34" charset="0"/>
              </a:rPr>
            </a:br>
            <a:r>
              <a:rPr lang="en-US" sz="3200" b="1" dirty="0" smtClean="0">
                <a:solidFill>
                  <a:schemeClr val="tx1"/>
                </a:solidFill>
                <a:latin typeface="Arial Narrow" panose="020B0606020202030204" pitchFamily="34" charset="0"/>
                <a:cs typeface="Arial" panose="020B0604020202020204" pitchFamily="34" charset="0"/>
              </a:rPr>
              <a:t> But Not a Housing Unit</a:t>
            </a:r>
          </a:p>
        </p:txBody>
      </p:sp>
      <p:sp>
        <p:nvSpPr>
          <p:cNvPr id="64515" name="Rectangle 3"/>
          <p:cNvSpPr>
            <a:spLocks noGrp="1" noChangeArrowheads="1"/>
          </p:cNvSpPr>
          <p:nvPr>
            <p:ph idx="1"/>
          </p:nvPr>
        </p:nvSpPr>
        <p:spPr>
          <a:xfrm>
            <a:off x="685800" y="1422401"/>
            <a:ext cx="7772251" cy="838200"/>
          </a:xfrm>
        </p:spPr>
        <p:txBody>
          <a:bodyPr>
            <a:normAutofit/>
          </a:bodyPr>
          <a:lstStyle/>
          <a:p>
            <a:pPr marL="0" lvl="1" indent="0" eaLnBrk="1" hangingPunct="1">
              <a:spcBef>
                <a:spcPts val="0"/>
              </a:spcBef>
              <a:spcAft>
                <a:spcPts val="600"/>
              </a:spcAft>
              <a:buNone/>
            </a:pPr>
            <a:r>
              <a:rPr lang="en-US" sz="1800" dirty="0" smtClean="0">
                <a:latin typeface="Arial Narrow" panose="020B0606020202030204" pitchFamily="34" charset="0"/>
                <a:cs typeface="Arial" panose="020B0604020202020204" pitchFamily="34" charset="0"/>
              </a:rPr>
              <a:t>If the new construction has no exterior in place, do not count it. It is not weathertight. Do not fill out a field enumeration sheet either.</a:t>
            </a:r>
          </a:p>
        </p:txBody>
      </p:sp>
      <p:sp>
        <p:nvSpPr>
          <p:cNvPr id="2" name="Slide Number Placeholder 1"/>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31</a:t>
            </a:fld>
            <a:endParaRPr lang="en-US" sz="1200" dirty="0">
              <a:latin typeface="Arial Narrow" panose="020B0606020202030204" pitchFamily="34" charset="0"/>
            </a:endParaRPr>
          </a:p>
        </p:txBody>
      </p:sp>
      <p:pic>
        <p:nvPicPr>
          <p:cNvPr id="64516" name="Picture 4" descr="Picture of a new construction that is not weather tight."/>
          <p:cNvPicPr>
            <a:picLocks noChangeAspect="1" noChangeArrowheads="1"/>
          </p:cNvPicPr>
          <p:nvPr/>
        </p:nvPicPr>
        <p:blipFill>
          <a:blip r:embed="rId3" cstate="print"/>
          <a:srcRect/>
          <a:stretch>
            <a:fillRect/>
          </a:stretch>
        </p:blipFill>
        <p:spPr bwMode="auto">
          <a:xfrm>
            <a:off x="914400" y="2743201"/>
            <a:ext cx="6858000" cy="3799284"/>
          </a:xfrm>
          <a:prstGeom prst="rect">
            <a:avLst/>
          </a:prstGeom>
          <a:noFill/>
          <a:ln w="9525">
            <a:noFill/>
            <a:miter lim="800000"/>
            <a:headEnd/>
            <a:tailEnd/>
          </a:ln>
        </p:spPr>
      </p:pic>
    </p:spTree>
    <p:extLst>
      <p:ext uri="{BB962C8B-B14F-4D97-AF65-F5344CB8AC3E}">
        <p14:creationId xmlns:p14="http://schemas.microsoft.com/office/powerpoint/2010/main" val="4042024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32</a:t>
            </a:fld>
            <a:endParaRPr lang="en-US" dirty="0"/>
          </a:p>
        </p:txBody>
      </p:sp>
      <p:sp>
        <p:nvSpPr>
          <p:cNvPr id="3" name="Text Placeholder 2"/>
          <p:cNvSpPr>
            <a:spLocks noGrp="1"/>
          </p:cNvSpPr>
          <p:nvPr>
            <p:ph type="body" sz="quarter" idx="13"/>
          </p:nvPr>
        </p:nvSpPr>
        <p:spPr>
          <a:xfrm>
            <a:off x="685800" y="1371600"/>
            <a:ext cx="7772400" cy="713232"/>
          </a:xfrm>
        </p:spPr>
        <p:txBody>
          <a:bodyPr/>
          <a:lstStyle/>
          <a:p>
            <a:pPr marL="55562" indent="0" algn="ctr">
              <a:buNone/>
            </a:pPr>
            <a:r>
              <a:rPr lang="en-US" sz="3200" b="1" dirty="0">
                <a:latin typeface="Arial Narrow" panose="020B0606020202030204" pitchFamily="34" charset="0"/>
              </a:rPr>
              <a:t>Canvassing </a:t>
            </a:r>
            <a:r>
              <a:rPr lang="en-US" sz="3200" b="1" dirty="0" smtClean="0">
                <a:latin typeface="Arial Narrow" panose="020B0606020202030204" pitchFamily="34" charset="0"/>
              </a:rPr>
              <a:t>Procedures</a:t>
            </a:r>
            <a:endParaRPr lang="en-US" sz="3200" b="1" dirty="0">
              <a:latin typeface="Arial Narrow" panose="020B0606020202030204" pitchFamily="34" charset="0"/>
            </a:endParaRPr>
          </a:p>
          <a:p>
            <a:endParaRPr lang="en-US" dirty="0">
              <a:latin typeface="Arial Narrow" panose="020B0606020202030204" pitchFamily="34" charset="0"/>
            </a:endParaRPr>
          </a:p>
        </p:txBody>
      </p:sp>
    </p:spTree>
    <p:extLst>
      <p:ext uri="{BB962C8B-B14F-4D97-AF65-F5344CB8AC3E}">
        <p14:creationId xmlns:p14="http://schemas.microsoft.com/office/powerpoint/2010/main" val="3567436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75" y="914401"/>
            <a:ext cx="7772251" cy="5181600"/>
          </a:xfrm>
        </p:spPr>
        <p:txBody>
          <a:bodyPr/>
          <a:lstStyle/>
          <a:p>
            <a:pPr>
              <a:buFont typeface="Arial" panose="020B0604020202020204" pitchFamily="34" charset="0"/>
              <a:buChar char="•"/>
            </a:pPr>
            <a:r>
              <a:rPr lang="en-US" sz="2000" dirty="0" smtClean="0">
                <a:latin typeface="Arial Narrow" panose="020B0606020202030204" pitchFamily="34" charset="0"/>
              </a:rPr>
              <a:t>Canvassing means to go through an area in a systematic manner so that the entire area is examined and no housing units are missed.  </a:t>
            </a:r>
          </a:p>
          <a:p>
            <a:pPr>
              <a:buFont typeface="Arial" panose="020B0604020202020204" pitchFamily="34" charset="0"/>
              <a:buChar char="•"/>
            </a:pPr>
            <a:r>
              <a:rPr lang="en-US" sz="2000" dirty="0" smtClean="0">
                <a:latin typeface="Arial Narrow" panose="020B0606020202030204" pitchFamily="34" charset="0"/>
              </a:rPr>
              <a:t>A good, complete canvass is essential to the accuracy of a census.  </a:t>
            </a:r>
          </a:p>
          <a:p>
            <a:pPr>
              <a:buFont typeface="Arial" panose="020B0604020202020204" pitchFamily="34" charset="0"/>
              <a:buChar char="•"/>
            </a:pPr>
            <a:r>
              <a:rPr lang="en-US" sz="2000" dirty="0" smtClean="0">
                <a:latin typeface="Arial Narrow" panose="020B0606020202030204" pitchFamily="34" charset="0"/>
              </a:rPr>
              <a:t>Census workers are responsible for the complete canvass of their assigned area.</a:t>
            </a: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33</a:t>
            </a:fld>
            <a:endParaRPr lang="en-US" sz="1200" dirty="0">
              <a:latin typeface="Arial Narrow" panose="020B0606020202030204" pitchFamily="34" charset="0"/>
            </a:endParaRPr>
          </a:p>
        </p:txBody>
      </p:sp>
      <p:sp>
        <p:nvSpPr>
          <p:cNvPr id="5" name="Title 1"/>
          <p:cNvSpPr txBox="1">
            <a:spLocks/>
          </p:cNvSpPr>
          <p:nvPr/>
        </p:nvSpPr>
        <p:spPr>
          <a:xfrm>
            <a:off x="685875" y="228600"/>
            <a:ext cx="7772251" cy="713232"/>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Canvassing</a:t>
            </a:r>
            <a:endParaRPr lang="en-US" sz="3200" b="1" dirty="0">
              <a:solidFill>
                <a:schemeClr val="tx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116031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2" y="116849"/>
            <a:ext cx="7772251" cy="721351"/>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Canvassing Regular Enclosed Block</a:t>
            </a:r>
            <a:endParaRPr lang="en-US" sz="3200" b="1" dirty="0">
              <a:solidFill>
                <a:schemeClr val="tx1"/>
              </a:solidFill>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685800" y="838200"/>
            <a:ext cx="7772251" cy="5486400"/>
          </a:xfrm>
        </p:spPr>
        <p:txBody>
          <a:bodyPr/>
          <a:lstStyle/>
          <a:p>
            <a:pPr marL="55562" indent="0">
              <a:spcBef>
                <a:spcPts val="500"/>
              </a:spcBef>
              <a:buNone/>
            </a:pPr>
            <a:r>
              <a:rPr lang="en-US" sz="2000" dirty="0" smtClean="0">
                <a:latin typeface="Arial Narrow" panose="020B0606020202030204" pitchFamily="34" charset="0"/>
                <a:cs typeface="Arial" panose="020B0604020202020204" pitchFamily="34" charset="0"/>
              </a:rPr>
              <a:t>You will canvass block by block. The most common type is a regular enclosed block.  It is rectangular in shape and all sides are roads. </a:t>
            </a:r>
            <a:endParaRPr lang="en-US" sz="2000" dirty="0">
              <a:latin typeface="Arial Narrow" panose="020B0606020202030204" pitchFamily="34" charset="0"/>
              <a:cs typeface="Arial" panose="020B0604020202020204" pitchFamily="34" charset="0"/>
            </a:endParaRPr>
          </a:p>
          <a:p>
            <a:pPr>
              <a:spcBef>
                <a:spcPts val="500"/>
              </a:spcBef>
              <a:buFont typeface="Arial" panose="020B0604020202020204" pitchFamily="34" charset="0"/>
              <a:buChar char="•"/>
            </a:pPr>
            <a:r>
              <a:rPr lang="en-US" sz="2000" dirty="0" smtClean="0">
                <a:latin typeface="Arial Narrow" panose="020B0606020202030204" pitchFamily="34" charset="0"/>
                <a:cs typeface="Arial" panose="020B0604020202020204" pitchFamily="34" charset="0"/>
              </a:rPr>
              <a:t>To canvass, find the closest housing unit to the northeast corner. Then enumerate in a clockwise direction. You should be able to stop at the same place as you started without crossing a street.</a:t>
            </a:r>
          </a:p>
          <a:p>
            <a:pPr marL="171450" indent="-171450">
              <a:buFont typeface="Arial" panose="020B0604020202020204" pitchFamily="34" charset="0"/>
              <a:buChar char="•"/>
            </a:pPr>
            <a:r>
              <a:rPr lang="en-US" sz="2000" dirty="0">
                <a:latin typeface="Arial Narrow" panose="020B0606020202030204" pitchFamily="34" charset="0"/>
                <a:cs typeface="Arial" panose="020B0604020202020204" pitchFamily="34" charset="0"/>
              </a:rPr>
              <a:t>If you do encounter a street and it does not go all the way to the opposite side of the </a:t>
            </a:r>
            <a:r>
              <a:rPr lang="en-US" sz="2000" dirty="0" smtClean="0">
                <a:latin typeface="Arial Narrow" panose="020B0606020202030204" pitchFamily="34" charset="0"/>
                <a:cs typeface="Arial" panose="020B0604020202020204" pitchFamily="34" charset="0"/>
              </a:rPr>
              <a:t>block (for example, a cul de sac), canvass up </a:t>
            </a:r>
            <a:r>
              <a:rPr lang="en-US" sz="2000" dirty="0">
                <a:latin typeface="Arial Narrow" panose="020B0606020202030204" pitchFamily="34" charset="0"/>
                <a:cs typeface="Arial" panose="020B0604020202020204" pitchFamily="34" charset="0"/>
              </a:rPr>
              <a:t>one side and then </a:t>
            </a:r>
            <a:r>
              <a:rPr lang="en-US" sz="2000" dirty="0" smtClean="0">
                <a:latin typeface="Arial Narrow" panose="020B0606020202030204" pitchFamily="34" charset="0"/>
                <a:cs typeface="Arial" panose="020B0604020202020204" pitchFamily="34" charset="0"/>
              </a:rPr>
              <a:t>down </a:t>
            </a:r>
            <a:r>
              <a:rPr lang="en-US" sz="2000" dirty="0">
                <a:latin typeface="Arial Narrow" panose="020B0606020202030204" pitchFamily="34" charset="0"/>
                <a:cs typeface="Arial" panose="020B0604020202020204" pitchFamily="34" charset="0"/>
              </a:rPr>
              <a:t>the other side, and continue around the block.</a:t>
            </a:r>
          </a:p>
          <a:p>
            <a:pPr lvl="1">
              <a:spcBef>
                <a:spcPts val="500"/>
              </a:spcBef>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284163" lvl="1" indent="0">
              <a:spcBef>
                <a:spcPts val="600"/>
              </a:spcBef>
              <a:buNone/>
            </a:pP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mtClean="0"/>
              <a:pPr algn="r">
                <a:defRPr/>
              </a:pPr>
              <a:t>34</a:t>
            </a:fld>
            <a:endParaRPr lang="en-US" dirty="0"/>
          </a:p>
        </p:txBody>
      </p:sp>
      <p:grpSp>
        <p:nvGrpSpPr>
          <p:cNvPr id="8" name="Group 7"/>
          <p:cNvGrpSpPr/>
          <p:nvPr/>
        </p:nvGrpSpPr>
        <p:grpSpPr>
          <a:xfrm>
            <a:off x="2984568" y="4191000"/>
            <a:ext cx="3174713" cy="1903462"/>
            <a:chOff x="3276600" y="4012743"/>
            <a:chExt cx="3003374" cy="1878458"/>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12743"/>
              <a:ext cx="3003374" cy="187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eform 6"/>
            <p:cNvSpPr/>
            <p:nvPr/>
          </p:nvSpPr>
          <p:spPr>
            <a:xfrm>
              <a:off x="3470564" y="4335667"/>
              <a:ext cx="2625436" cy="1226933"/>
            </a:xfrm>
            <a:custGeom>
              <a:avLst/>
              <a:gdLst>
                <a:gd name="connsiteX0" fmla="*/ 3130398 w 3130398"/>
                <a:gd name="connsiteY0" fmla="*/ 398378 h 1636530"/>
                <a:gd name="connsiteX1" fmla="*/ 3120007 w 3130398"/>
                <a:gd name="connsiteY1" fmla="*/ 845188 h 1636530"/>
                <a:gd name="connsiteX2" fmla="*/ 3109617 w 3130398"/>
                <a:gd name="connsiteY2" fmla="*/ 876360 h 1636530"/>
                <a:gd name="connsiteX3" fmla="*/ 3120007 w 3130398"/>
                <a:gd name="connsiteY3" fmla="*/ 1156915 h 1636530"/>
                <a:gd name="connsiteX4" fmla="*/ 3109617 w 3130398"/>
                <a:gd name="connsiteY4" fmla="*/ 1634897 h 1636530"/>
                <a:gd name="connsiteX5" fmla="*/ 2922580 w 3130398"/>
                <a:gd name="connsiteY5" fmla="*/ 1614115 h 1636530"/>
                <a:gd name="connsiteX6" fmla="*/ 2558898 w 3130398"/>
                <a:gd name="connsiteY6" fmla="*/ 1593333 h 1636530"/>
                <a:gd name="connsiteX7" fmla="*/ 2527726 w 3130398"/>
                <a:gd name="connsiteY7" fmla="*/ 1582942 h 1636530"/>
                <a:gd name="connsiteX8" fmla="*/ 2267953 w 3130398"/>
                <a:gd name="connsiteY8" fmla="*/ 1551769 h 1636530"/>
                <a:gd name="connsiteX9" fmla="*/ 1550980 w 3130398"/>
                <a:gd name="connsiteY9" fmla="*/ 1520597 h 1636530"/>
                <a:gd name="connsiteX10" fmla="*/ 1436680 w 3130398"/>
                <a:gd name="connsiteY10" fmla="*/ 1510206 h 1636530"/>
                <a:gd name="connsiteX11" fmla="*/ 1301598 w 3130398"/>
                <a:gd name="connsiteY11" fmla="*/ 1499815 h 1636530"/>
                <a:gd name="connsiteX12" fmla="*/ 1239253 w 3130398"/>
                <a:gd name="connsiteY12" fmla="*/ 1489424 h 1636530"/>
                <a:gd name="connsiteX13" fmla="*/ 1156126 w 3130398"/>
                <a:gd name="connsiteY13" fmla="*/ 1479033 h 1636530"/>
                <a:gd name="connsiteX14" fmla="*/ 1031435 w 3130398"/>
                <a:gd name="connsiteY14" fmla="*/ 1458251 h 1636530"/>
                <a:gd name="connsiteX15" fmla="*/ 885962 w 3130398"/>
                <a:gd name="connsiteY15" fmla="*/ 1447860 h 1636530"/>
                <a:gd name="connsiteX16" fmla="*/ 834007 w 3130398"/>
                <a:gd name="connsiteY16" fmla="*/ 1437469 h 1636530"/>
                <a:gd name="connsiteX17" fmla="*/ 85862 w 3130398"/>
                <a:gd name="connsiteY17" fmla="*/ 1416688 h 1636530"/>
                <a:gd name="connsiteX18" fmla="*/ 54689 w 3130398"/>
                <a:gd name="connsiteY18" fmla="*/ 1354342 h 1636530"/>
                <a:gd name="connsiteX19" fmla="*/ 33907 w 3130398"/>
                <a:gd name="connsiteY19" fmla="*/ 1312778 h 1636530"/>
                <a:gd name="connsiteX20" fmla="*/ 13126 w 3130398"/>
                <a:gd name="connsiteY20" fmla="*/ 1250433 h 1636530"/>
                <a:gd name="connsiteX21" fmla="*/ 13126 w 3130398"/>
                <a:gd name="connsiteY21" fmla="*/ 969878 h 1636530"/>
                <a:gd name="connsiteX22" fmla="*/ 33907 w 3130398"/>
                <a:gd name="connsiteY22" fmla="*/ 897142 h 1636530"/>
                <a:gd name="connsiteX23" fmla="*/ 44298 w 3130398"/>
                <a:gd name="connsiteY23" fmla="*/ 834797 h 1636530"/>
                <a:gd name="connsiteX24" fmla="*/ 54689 w 3130398"/>
                <a:gd name="connsiteY24" fmla="*/ 689324 h 1636530"/>
                <a:gd name="connsiteX25" fmla="*/ 65080 w 3130398"/>
                <a:gd name="connsiteY25" fmla="*/ 647760 h 1636530"/>
                <a:gd name="connsiteX26" fmla="*/ 85862 w 3130398"/>
                <a:gd name="connsiteY26" fmla="*/ 585415 h 1636530"/>
                <a:gd name="connsiteX27" fmla="*/ 117035 w 3130398"/>
                <a:gd name="connsiteY27" fmla="*/ 450333 h 1636530"/>
                <a:gd name="connsiteX28" fmla="*/ 137817 w 3130398"/>
                <a:gd name="connsiteY28" fmla="*/ 367206 h 1636530"/>
                <a:gd name="connsiteX29" fmla="*/ 148207 w 3130398"/>
                <a:gd name="connsiteY29" fmla="*/ 3524 h 1636530"/>
                <a:gd name="connsiteX30" fmla="*/ 179380 w 3130398"/>
                <a:gd name="connsiteY30" fmla="*/ 13915 h 1636530"/>
                <a:gd name="connsiteX31" fmla="*/ 231335 w 3130398"/>
                <a:gd name="connsiteY31" fmla="*/ 34697 h 1636530"/>
                <a:gd name="connsiteX32" fmla="*/ 356026 w 3130398"/>
                <a:gd name="connsiteY32" fmla="*/ 55478 h 1636530"/>
                <a:gd name="connsiteX33" fmla="*/ 418371 w 3130398"/>
                <a:gd name="connsiteY33" fmla="*/ 76260 h 1636530"/>
                <a:gd name="connsiteX34" fmla="*/ 532671 w 3130398"/>
                <a:gd name="connsiteY34" fmla="*/ 97042 h 1636530"/>
                <a:gd name="connsiteX35" fmla="*/ 678144 w 3130398"/>
                <a:gd name="connsiteY35" fmla="*/ 128215 h 1636530"/>
                <a:gd name="connsiteX36" fmla="*/ 823617 w 3130398"/>
                <a:gd name="connsiteY36" fmla="*/ 138606 h 1636530"/>
                <a:gd name="connsiteX37" fmla="*/ 1270426 w 3130398"/>
                <a:gd name="connsiteY37" fmla="*/ 169778 h 1636530"/>
                <a:gd name="connsiteX38" fmla="*/ 1488635 w 3130398"/>
                <a:gd name="connsiteY38" fmla="*/ 190560 h 1636530"/>
                <a:gd name="connsiteX39" fmla="*/ 1665280 w 3130398"/>
                <a:gd name="connsiteY39" fmla="*/ 200951 h 1636530"/>
                <a:gd name="connsiteX40" fmla="*/ 2319907 w 3130398"/>
                <a:gd name="connsiteY40" fmla="*/ 211342 h 1636530"/>
                <a:gd name="connsiteX41" fmla="*/ 2704371 w 3130398"/>
                <a:gd name="connsiteY41" fmla="*/ 200951 h 1636530"/>
                <a:gd name="connsiteX42" fmla="*/ 2766717 w 3130398"/>
                <a:gd name="connsiteY42" fmla="*/ 190560 h 1636530"/>
                <a:gd name="connsiteX43" fmla="*/ 2922580 w 3130398"/>
                <a:gd name="connsiteY43" fmla="*/ 190560 h 163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0398" h="1636530">
                  <a:moveTo>
                    <a:pt x="3130398" y="398378"/>
                  </a:moveTo>
                  <a:cubicBezTo>
                    <a:pt x="3126934" y="547315"/>
                    <a:pt x="3126478" y="696352"/>
                    <a:pt x="3120007" y="845188"/>
                  </a:cubicBezTo>
                  <a:cubicBezTo>
                    <a:pt x="3119531" y="856130"/>
                    <a:pt x="3109617" y="865407"/>
                    <a:pt x="3109617" y="876360"/>
                  </a:cubicBezTo>
                  <a:cubicBezTo>
                    <a:pt x="3109617" y="969942"/>
                    <a:pt x="3116544" y="1063397"/>
                    <a:pt x="3120007" y="1156915"/>
                  </a:cubicBezTo>
                  <a:cubicBezTo>
                    <a:pt x="3116544" y="1316242"/>
                    <a:pt x="3150679" y="1480913"/>
                    <a:pt x="3109617" y="1634897"/>
                  </a:cubicBezTo>
                  <a:cubicBezTo>
                    <a:pt x="3107366" y="1643337"/>
                    <a:pt x="2945842" y="1616441"/>
                    <a:pt x="2922580" y="1614115"/>
                  </a:cubicBezTo>
                  <a:cubicBezTo>
                    <a:pt x="2800770" y="1601934"/>
                    <a:pt x="2681734" y="1598917"/>
                    <a:pt x="2558898" y="1593333"/>
                  </a:cubicBezTo>
                  <a:cubicBezTo>
                    <a:pt x="2548507" y="1589869"/>
                    <a:pt x="2538293" y="1585824"/>
                    <a:pt x="2527726" y="1582942"/>
                  </a:cubicBezTo>
                  <a:cubicBezTo>
                    <a:pt x="2402289" y="1548732"/>
                    <a:pt x="2442313" y="1562026"/>
                    <a:pt x="2267953" y="1551769"/>
                  </a:cubicBezTo>
                  <a:cubicBezTo>
                    <a:pt x="1948491" y="1498527"/>
                    <a:pt x="2185392" y="1531727"/>
                    <a:pt x="1550980" y="1520597"/>
                  </a:cubicBezTo>
                  <a:lnTo>
                    <a:pt x="1436680" y="1510206"/>
                  </a:lnTo>
                  <a:cubicBezTo>
                    <a:pt x="1391676" y="1506456"/>
                    <a:pt x="1346510" y="1504543"/>
                    <a:pt x="1301598" y="1499815"/>
                  </a:cubicBezTo>
                  <a:cubicBezTo>
                    <a:pt x="1280645" y="1497609"/>
                    <a:pt x="1260110" y="1492404"/>
                    <a:pt x="1239253" y="1489424"/>
                  </a:cubicBezTo>
                  <a:cubicBezTo>
                    <a:pt x="1211609" y="1485475"/>
                    <a:pt x="1183726" y="1483279"/>
                    <a:pt x="1156126" y="1479033"/>
                  </a:cubicBezTo>
                  <a:cubicBezTo>
                    <a:pt x="1073191" y="1466274"/>
                    <a:pt x="1131312" y="1467763"/>
                    <a:pt x="1031435" y="1458251"/>
                  </a:cubicBezTo>
                  <a:cubicBezTo>
                    <a:pt x="983039" y="1453642"/>
                    <a:pt x="934453" y="1451324"/>
                    <a:pt x="885962" y="1447860"/>
                  </a:cubicBezTo>
                  <a:cubicBezTo>
                    <a:pt x="868644" y="1444396"/>
                    <a:pt x="851661" y="1437959"/>
                    <a:pt x="834007" y="1437469"/>
                  </a:cubicBezTo>
                  <a:cubicBezTo>
                    <a:pt x="66879" y="1416160"/>
                    <a:pt x="369454" y="1473401"/>
                    <a:pt x="85862" y="1416688"/>
                  </a:cubicBezTo>
                  <a:cubicBezTo>
                    <a:pt x="45924" y="1356781"/>
                    <a:pt x="80501" y="1414571"/>
                    <a:pt x="54689" y="1354342"/>
                  </a:cubicBezTo>
                  <a:cubicBezTo>
                    <a:pt x="48587" y="1340104"/>
                    <a:pt x="39660" y="1327160"/>
                    <a:pt x="33907" y="1312778"/>
                  </a:cubicBezTo>
                  <a:cubicBezTo>
                    <a:pt x="25772" y="1292439"/>
                    <a:pt x="13126" y="1250433"/>
                    <a:pt x="13126" y="1250433"/>
                  </a:cubicBezTo>
                  <a:cubicBezTo>
                    <a:pt x="-5347" y="1121122"/>
                    <a:pt x="-3378" y="1167927"/>
                    <a:pt x="13126" y="969878"/>
                  </a:cubicBezTo>
                  <a:cubicBezTo>
                    <a:pt x="16142" y="933682"/>
                    <a:pt x="26695" y="929597"/>
                    <a:pt x="33907" y="897142"/>
                  </a:cubicBezTo>
                  <a:cubicBezTo>
                    <a:pt x="38477" y="876575"/>
                    <a:pt x="40834" y="855579"/>
                    <a:pt x="44298" y="834797"/>
                  </a:cubicBezTo>
                  <a:cubicBezTo>
                    <a:pt x="47762" y="786306"/>
                    <a:pt x="49320" y="737641"/>
                    <a:pt x="54689" y="689324"/>
                  </a:cubicBezTo>
                  <a:cubicBezTo>
                    <a:pt x="56266" y="675130"/>
                    <a:pt x="60976" y="661439"/>
                    <a:pt x="65080" y="647760"/>
                  </a:cubicBezTo>
                  <a:cubicBezTo>
                    <a:pt x="71375" y="626778"/>
                    <a:pt x="85862" y="585415"/>
                    <a:pt x="85862" y="585415"/>
                  </a:cubicBezTo>
                  <a:cubicBezTo>
                    <a:pt x="109982" y="416572"/>
                    <a:pt x="78999" y="602475"/>
                    <a:pt x="117035" y="450333"/>
                  </a:cubicBezTo>
                  <a:lnTo>
                    <a:pt x="137817" y="367206"/>
                  </a:lnTo>
                  <a:cubicBezTo>
                    <a:pt x="141280" y="245979"/>
                    <a:pt x="134037" y="123970"/>
                    <a:pt x="148207" y="3524"/>
                  </a:cubicBezTo>
                  <a:cubicBezTo>
                    <a:pt x="149487" y="-7354"/>
                    <a:pt x="169124" y="10069"/>
                    <a:pt x="179380" y="13915"/>
                  </a:cubicBezTo>
                  <a:cubicBezTo>
                    <a:pt x="196845" y="20464"/>
                    <a:pt x="213178" y="30425"/>
                    <a:pt x="231335" y="34697"/>
                  </a:cubicBezTo>
                  <a:cubicBezTo>
                    <a:pt x="272352" y="44348"/>
                    <a:pt x="356026" y="55478"/>
                    <a:pt x="356026" y="55478"/>
                  </a:cubicBezTo>
                  <a:cubicBezTo>
                    <a:pt x="376808" y="62405"/>
                    <a:pt x="396763" y="72659"/>
                    <a:pt x="418371" y="76260"/>
                  </a:cubicBezTo>
                  <a:cubicBezTo>
                    <a:pt x="456561" y="82625"/>
                    <a:pt x="494910" y="88328"/>
                    <a:pt x="532671" y="97042"/>
                  </a:cubicBezTo>
                  <a:cubicBezTo>
                    <a:pt x="588910" y="110020"/>
                    <a:pt x="622536" y="122654"/>
                    <a:pt x="678144" y="128215"/>
                  </a:cubicBezTo>
                  <a:cubicBezTo>
                    <a:pt x="726517" y="133052"/>
                    <a:pt x="775153" y="134780"/>
                    <a:pt x="823617" y="138606"/>
                  </a:cubicBezTo>
                  <a:cubicBezTo>
                    <a:pt x="1191171" y="167624"/>
                    <a:pt x="948221" y="152821"/>
                    <a:pt x="1270426" y="169778"/>
                  </a:cubicBezTo>
                  <a:cubicBezTo>
                    <a:pt x="1365418" y="180333"/>
                    <a:pt x="1385851" y="183471"/>
                    <a:pt x="1488635" y="190560"/>
                  </a:cubicBezTo>
                  <a:cubicBezTo>
                    <a:pt x="1547479" y="194618"/>
                    <a:pt x="1606315" y="199477"/>
                    <a:pt x="1665280" y="200951"/>
                  </a:cubicBezTo>
                  <a:lnTo>
                    <a:pt x="2319907" y="211342"/>
                  </a:lnTo>
                  <a:lnTo>
                    <a:pt x="2704371" y="200951"/>
                  </a:lnTo>
                  <a:cubicBezTo>
                    <a:pt x="2725417" y="199972"/>
                    <a:pt x="2745672" y="191562"/>
                    <a:pt x="2766717" y="190560"/>
                  </a:cubicBezTo>
                  <a:cubicBezTo>
                    <a:pt x="2818613" y="188089"/>
                    <a:pt x="2870626" y="190560"/>
                    <a:pt x="2922580" y="190560"/>
                  </a:cubicBezTo>
                </a:path>
              </a:pathLst>
            </a:custGeom>
            <a:noFill/>
            <a:ln w="28575">
              <a:solidFill>
                <a:schemeClr val="tx2">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35188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75" y="228600"/>
            <a:ext cx="7772251" cy="713232"/>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Canvassing Irregular </a:t>
            </a:r>
            <a:r>
              <a:rPr lang="en-US" sz="3200" b="1" smtClean="0">
                <a:solidFill>
                  <a:schemeClr val="tx1"/>
                </a:solidFill>
                <a:latin typeface="Arial Narrow" panose="020B0606020202030204" pitchFamily="34" charset="0"/>
                <a:cs typeface="Arial" panose="020B0604020202020204" pitchFamily="34" charset="0"/>
              </a:rPr>
              <a:t>Enclosed </a:t>
            </a:r>
            <a:r>
              <a:rPr lang="en-US" sz="3200" b="1" smtClean="0">
                <a:solidFill>
                  <a:schemeClr val="tx1"/>
                </a:solidFill>
                <a:latin typeface="Arial Narrow" panose="020B0606020202030204" pitchFamily="34" charset="0"/>
                <a:cs typeface="Arial" panose="020B0604020202020204" pitchFamily="34" charset="0"/>
              </a:rPr>
              <a:t>Block</a:t>
            </a:r>
            <a:endParaRPr lang="en-US" sz="3200" b="1" dirty="0">
              <a:solidFill>
                <a:schemeClr val="tx1"/>
              </a:solidFill>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35</a:t>
            </a:fld>
            <a:endParaRPr lang="en-US" sz="1200" dirty="0">
              <a:latin typeface="Arial Narrow" panose="020B0606020202030204" pitchFamily="34" charset="0"/>
            </a:endParaRPr>
          </a:p>
        </p:txBody>
      </p:sp>
      <p:pic>
        <p:nvPicPr>
          <p:cNvPr id="5" name="Picture 5" descr="Depiction of one style of irregular enclosed block"/>
          <p:cNvPicPr>
            <a:picLocks noChangeAspect="1" noChangeArrowheads="1"/>
          </p:cNvPicPr>
          <p:nvPr/>
        </p:nvPicPr>
        <p:blipFill rotWithShape="1">
          <a:blip r:embed="rId4">
            <a:extLst>
              <a:ext uri="{28A0092B-C50C-407E-A947-70E740481C1C}">
                <a14:useLocalDpi xmlns:a14="http://schemas.microsoft.com/office/drawing/2010/main" val="0"/>
              </a:ext>
            </a:extLst>
          </a:blip>
          <a:srcRect b="5157"/>
          <a:stretch/>
        </p:blipFill>
        <p:spPr bwMode="auto">
          <a:xfrm>
            <a:off x="5222396" y="1078761"/>
            <a:ext cx="2286000" cy="41236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685800" y="914400"/>
            <a:ext cx="3931920" cy="2062103"/>
          </a:xfrm>
          <a:prstGeom prst="rect">
            <a:avLst/>
          </a:prstGeom>
        </p:spPr>
        <p:txBody>
          <a:bodyPr wrap="square">
            <a:spAutoFit/>
          </a:bodyPr>
          <a:lstStyle/>
          <a:p>
            <a:pPr marL="0" lvl="1">
              <a:spcBef>
                <a:spcPts val="500"/>
              </a:spcBef>
            </a:pPr>
            <a:r>
              <a:rPr lang="en-US" dirty="0" smtClean="0">
                <a:latin typeface="Arial Narrow" panose="020B0606020202030204" pitchFamily="34" charset="0"/>
                <a:cs typeface="Arial" panose="020B0604020202020204" pitchFamily="34" charset="0"/>
              </a:rPr>
              <a:t>For an irregular </a:t>
            </a:r>
            <a:r>
              <a:rPr lang="en-US" dirty="0">
                <a:latin typeface="Arial Narrow" panose="020B0606020202030204" pitchFamily="34" charset="0"/>
                <a:cs typeface="Arial" panose="020B0604020202020204" pitchFamily="34" charset="0"/>
              </a:rPr>
              <a:t>enclosed </a:t>
            </a:r>
            <a:r>
              <a:rPr lang="en-US" dirty="0" smtClean="0">
                <a:latin typeface="Arial Narrow" panose="020B0606020202030204" pitchFamily="34" charset="0"/>
                <a:cs typeface="Arial" panose="020B0604020202020204" pitchFamily="34" charset="0"/>
              </a:rPr>
              <a:t>block, all sides are roads, but one or more sides are not straight. </a:t>
            </a:r>
            <a:r>
              <a:rPr lang="en-US" dirty="0">
                <a:latin typeface="Arial Narrow" panose="020B0606020202030204" pitchFamily="34" charset="0"/>
                <a:cs typeface="Arial" panose="020B0604020202020204" pitchFamily="34" charset="0"/>
              </a:rPr>
              <a:t>F</a:t>
            </a:r>
            <a:r>
              <a:rPr lang="en-US" dirty="0" smtClean="0">
                <a:latin typeface="Arial Narrow" panose="020B0606020202030204" pitchFamily="34" charset="0"/>
                <a:cs typeface="Arial" panose="020B0604020202020204" pitchFamily="34" charset="0"/>
              </a:rPr>
              <a:t>ollow </a:t>
            </a:r>
            <a:r>
              <a:rPr lang="en-US" dirty="0">
                <a:latin typeface="Arial Narrow" panose="020B0606020202030204" pitchFamily="34" charset="0"/>
                <a:cs typeface="Arial" panose="020B0604020202020204" pitchFamily="34" charset="0"/>
              </a:rPr>
              <a:t>the rules as for a regular enclosed block.  Your starting point may not be as obvious</a:t>
            </a:r>
            <a:r>
              <a:rPr lang="en-US" dirty="0" smtClean="0">
                <a:latin typeface="Arial Narrow" panose="020B0606020202030204" pitchFamily="34" charset="0"/>
                <a:cs typeface="Arial" panose="020B0604020202020204" pitchFamily="34" charset="0"/>
              </a:rPr>
              <a:t>.  But, you should be able to arrive back at the starting point without crossing a road.</a:t>
            </a:r>
            <a:endParaRPr lang="en-US" dirty="0">
              <a:latin typeface="Arial Narrow" panose="020B0606020202030204" pitchFamily="34" charset="0"/>
              <a:cs typeface="Arial" panose="020B0604020202020204" pitchFamily="34" charset="0"/>
            </a:endParaRPr>
          </a:p>
        </p:txBody>
      </p:sp>
      <p:sp>
        <p:nvSpPr>
          <p:cNvPr id="8" name="TextBox 7"/>
          <p:cNvSpPr txBox="1"/>
          <p:nvPr/>
        </p:nvSpPr>
        <p:spPr>
          <a:xfrm>
            <a:off x="6551514" y="2292089"/>
            <a:ext cx="381000" cy="369332"/>
          </a:xfrm>
          <a:prstGeom prst="rect">
            <a:avLst/>
          </a:prstGeom>
          <a:noFill/>
        </p:spPr>
        <p:txBody>
          <a:bodyPr wrap="square" rtlCol="0">
            <a:spAutoFit/>
          </a:bodyPr>
          <a:lstStyle/>
          <a:p>
            <a:r>
              <a:rPr lang="en-US" b="1" dirty="0" smtClean="0"/>
              <a:t>X</a:t>
            </a:r>
            <a:endParaRPr lang="en-US" b="1" dirty="0"/>
          </a:p>
        </p:txBody>
      </p:sp>
      <p:sp>
        <p:nvSpPr>
          <p:cNvPr id="10" name="Freeform 9"/>
          <p:cNvSpPr/>
          <p:nvPr/>
        </p:nvSpPr>
        <p:spPr>
          <a:xfrm>
            <a:off x="5413976" y="1516149"/>
            <a:ext cx="1752940" cy="3639074"/>
          </a:xfrm>
          <a:custGeom>
            <a:avLst/>
            <a:gdLst>
              <a:gd name="connsiteX0" fmla="*/ 1399649 w 1752940"/>
              <a:gd name="connsiteY0" fmla="*/ 1018309 h 3709554"/>
              <a:gd name="connsiteX1" fmla="*/ 1389258 w 1752940"/>
              <a:gd name="connsiteY1" fmla="*/ 1080654 h 3709554"/>
              <a:gd name="connsiteX2" fmla="*/ 1306130 w 1752940"/>
              <a:gd name="connsiteY2" fmla="*/ 1059873 h 3709554"/>
              <a:gd name="connsiteX3" fmla="*/ 1191830 w 1752940"/>
              <a:gd name="connsiteY3" fmla="*/ 1049482 h 3709554"/>
              <a:gd name="connsiteX4" fmla="*/ 1129485 w 1752940"/>
              <a:gd name="connsiteY4" fmla="*/ 1028700 h 3709554"/>
              <a:gd name="connsiteX5" fmla="*/ 1046358 w 1752940"/>
              <a:gd name="connsiteY5" fmla="*/ 1007918 h 3709554"/>
              <a:gd name="connsiteX6" fmla="*/ 568376 w 1752940"/>
              <a:gd name="connsiteY6" fmla="*/ 1018309 h 3709554"/>
              <a:gd name="connsiteX7" fmla="*/ 495640 w 1752940"/>
              <a:gd name="connsiteY7" fmla="*/ 1039091 h 3709554"/>
              <a:gd name="connsiteX8" fmla="*/ 433294 w 1752940"/>
              <a:gd name="connsiteY8" fmla="*/ 1070264 h 3709554"/>
              <a:gd name="connsiteX9" fmla="*/ 412512 w 1752940"/>
              <a:gd name="connsiteY9" fmla="*/ 1132609 h 3709554"/>
              <a:gd name="connsiteX10" fmla="*/ 422903 w 1752940"/>
              <a:gd name="connsiteY10" fmla="*/ 1330036 h 3709554"/>
              <a:gd name="connsiteX11" fmla="*/ 433294 w 1752940"/>
              <a:gd name="connsiteY11" fmla="*/ 1361209 h 3709554"/>
              <a:gd name="connsiteX12" fmla="*/ 516421 w 1752940"/>
              <a:gd name="connsiteY12" fmla="*/ 1433945 h 3709554"/>
              <a:gd name="connsiteX13" fmla="*/ 568376 w 1752940"/>
              <a:gd name="connsiteY13" fmla="*/ 1444336 h 3709554"/>
              <a:gd name="connsiteX14" fmla="*/ 609940 w 1752940"/>
              <a:gd name="connsiteY14" fmla="*/ 1454727 h 3709554"/>
              <a:gd name="connsiteX15" fmla="*/ 963230 w 1752940"/>
              <a:gd name="connsiteY15" fmla="*/ 1465118 h 3709554"/>
              <a:gd name="connsiteX16" fmla="*/ 1181440 w 1752940"/>
              <a:gd name="connsiteY16" fmla="*/ 1465118 h 3709554"/>
              <a:gd name="connsiteX17" fmla="*/ 1191830 w 1752940"/>
              <a:gd name="connsiteY17" fmla="*/ 1517073 h 3709554"/>
              <a:gd name="connsiteX18" fmla="*/ 1212612 w 1752940"/>
              <a:gd name="connsiteY18" fmla="*/ 1579418 h 3709554"/>
              <a:gd name="connsiteX19" fmla="*/ 1233394 w 1752940"/>
              <a:gd name="connsiteY19" fmla="*/ 1641764 h 3709554"/>
              <a:gd name="connsiteX20" fmla="*/ 1254176 w 1752940"/>
              <a:gd name="connsiteY20" fmla="*/ 1704109 h 3709554"/>
              <a:gd name="connsiteX21" fmla="*/ 1264567 w 1752940"/>
              <a:gd name="connsiteY21" fmla="*/ 1745673 h 3709554"/>
              <a:gd name="connsiteX22" fmla="*/ 1274958 w 1752940"/>
              <a:gd name="connsiteY22" fmla="*/ 1797627 h 3709554"/>
              <a:gd name="connsiteX23" fmla="*/ 1295740 w 1752940"/>
              <a:gd name="connsiteY23" fmla="*/ 1859973 h 3709554"/>
              <a:gd name="connsiteX24" fmla="*/ 1306130 w 1752940"/>
              <a:gd name="connsiteY24" fmla="*/ 1932709 h 3709554"/>
              <a:gd name="connsiteX25" fmla="*/ 1326912 w 1752940"/>
              <a:gd name="connsiteY25" fmla="*/ 2005445 h 3709554"/>
              <a:gd name="connsiteX26" fmla="*/ 1337303 w 1752940"/>
              <a:gd name="connsiteY26" fmla="*/ 2088573 h 3709554"/>
              <a:gd name="connsiteX27" fmla="*/ 1347694 w 1752940"/>
              <a:gd name="connsiteY27" fmla="*/ 2119745 h 3709554"/>
              <a:gd name="connsiteX28" fmla="*/ 1358085 w 1752940"/>
              <a:gd name="connsiteY28" fmla="*/ 2161309 h 3709554"/>
              <a:gd name="connsiteX29" fmla="*/ 1378867 w 1752940"/>
              <a:gd name="connsiteY29" fmla="*/ 2223654 h 3709554"/>
              <a:gd name="connsiteX30" fmla="*/ 1389258 w 1752940"/>
              <a:gd name="connsiteY30" fmla="*/ 2254827 h 3709554"/>
              <a:gd name="connsiteX31" fmla="*/ 1368476 w 1752940"/>
              <a:gd name="connsiteY31" fmla="*/ 2400300 h 3709554"/>
              <a:gd name="connsiteX32" fmla="*/ 1316521 w 1752940"/>
              <a:gd name="connsiteY32" fmla="*/ 2462645 h 3709554"/>
              <a:gd name="connsiteX33" fmla="*/ 1254176 w 1752940"/>
              <a:gd name="connsiteY33" fmla="*/ 2587336 h 3709554"/>
              <a:gd name="connsiteX34" fmla="*/ 1233394 w 1752940"/>
              <a:gd name="connsiteY34" fmla="*/ 2670464 h 3709554"/>
              <a:gd name="connsiteX35" fmla="*/ 1223003 w 1752940"/>
              <a:gd name="connsiteY35" fmla="*/ 2701636 h 3709554"/>
              <a:gd name="connsiteX36" fmla="*/ 1212612 w 1752940"/>
              <a:gd name="connsiteY36" fmla="*/ 2743200 h 3709554"/>
              <a:gd name="connsiteX37" fmla="*/ 1191830 w 1752940"/>
              <a:gd name="connsiteY37" fmla="*/ 2805545 h 3709554"/>
              <a:gd name="connsiteX38" fmla="*/ 1202221 w 1752940"/>
              <a:gd name="connsiteY38" fmla="*/ 2888673 h 3709554"/>
              <a:gd name="connsiteX39" fmla="*/ 1223003 w 1752940"/>
              <a:gd name="connsiteY39" fmla="*/ 2951018 h 3709554"/>
              <a:gd name="connsiteX40" fmla="*/ 1233394 w 1752940"/>
              <a:gd name="connsiteY40" fmla="*/ 2992582 h 3709554"/>
              <a:gd name="connsiteX41" fmla="*/ 1243785 w 1752940"/>
              <a:gd name="connsiteY41" fmla="*/ 3086100 h 3709554"/>
              <a:gd name="connsiteX42" fmla="*/ 1254176 w 1752940"/>
              <a:gd name="connsiteY42" fmla="*/ 3117273 h 3709554"/>
              <a:gd name="connsiteX43" fmla="*/ 1285349 w 1752940"/>
              <a:gd name="connsiteY43" fmla="*/ 3241964 h 3709554"/>
              <a:gd name="connsiteX44" fmla="*/ 1316521 w 1752940"/>
              <a:gd name="connsiteY44" fmla="*/ 3262745 h 3709554"/>
              <a:gd name="connsiteX45" fmla="*/ 1378867 w 1752940"/>
              <a:gd name="connsiteY45" fmla="*/ 3387436 h 3709554"/>
              <a:gd name="connsiteX46" fmla="*/ 1441212 w 1752940"/>
              <a:gd name="connsiteY46" fmla="*/ 3418609 h 3709554"/>
              <a:gd name="connsiteX47" fmla="*/ 1565903 w 1752940"/>
              <a:gd name="connsiteY47" fmla="*/ 3408218 h 3709554"/>
              <a:gd name="connsiteX48" fmla="*/ 1628249 w 1752940"/>
              <a:gd name="connsiteY48" fmla="*/ 3387436 h 3709554"/>
              <a:gd name="connsiteX49" fmla="*/ 1659421 w 1752940"/>
              <a:gd name="connsiteY49" fmla="*/ 3356264 h 3709554"/>
              <a:gd name="connsiteX50" fmla="*/ 1669812 w 1752940"/>
              <a:gd name="connsiteY50" fmla="*/ 3418609 h 3709554"/>
              <a:gd name="connsiteX51" fmla="*/ 1680203 w 1752940"/>
              <a:gd name="connsiteY51" fmla="*/ 3470564 h 3709554"/>
              <a:gd name="connsiteX52" fmla="*/ 1669812 w 1752940"/>
              <a:gd name="connsiteY52" fmla="*/ 3543300 h 3709554"/>
              <a:gd name="connsiteX53" fmla="*/ 1659421 w 1752940"/>
              <a:gd name="connsiteY53" fmla="*/ 3626427 h 3709554"/>
              <a:gd name="connsiteX54" fmla="*/ 1649030 w 1752940"/>
              <a:gd name="connsiteY54" fmla="*/ 3667991 h 3709554"/>
              <a:gd name="connsiteX55" fmla="*/ 1617858 w 1752940"/>
              <a:gd name="connsiteY55" fmla="*/ 3647209 h 3709554"/>
              <a:gd name="connsiteX56" fmla="*/ 1576294 w 1752940"/>
              <a:gd name="connsiteY56" fmla="*/ 3636818 h 3709554"/>
              <a:gd name="connsiteX57" fmla="*/ 1472385 w 1752940"/>
              <a:gd name="connsiteY57" fmla="*/ 3616036 h 3709554"/>
              <a:gd name="connsiteX58" fmla="*/ 1389258 w 1752940"/>
              <a:gd name="connsiteY58" fmla="*/ 3595254 h 3709554"/>
              <a:gd name="connsiteX59" fmla="*/ 1358085 w 1752940"/>
              <a:gd name="connsiteY59" fmla="*/ 3584864 h 3709554"/>
              <a:gd name="connsiteX60" fmla="*/ 1316521 w 1752940"/>
              <a:gd name="connsiteY60" fmla="*/ 3574473 h 3709554"/>
              <a:gd name="connsiteX61" fmla="*/ 1254176 w 1752940"/>
              <a:gd name="connsiteY61" fmla="*/ 3553691 h 3709554"/>
              <a:gd name="connsiteX62" fmla="*/ 932058 w 1752940"/>
              <a:gd name="connsiteY62" fmla="*/ 3564082 h 3709554"/>
              <a:gd name="connsiteX63" fmla="*/ 900885 w 1752940"/>
              <a:gd name="connsiteY63" fmla="*/ 3584864 h 3709554"/>
              <a:gd name="connsiteX64" fmla="*/ 869712 w 1752940"/>
              <a:gd name="connsiteY64" fmla="*/ 3595254 h 3709554"/>
              <a:gd name="connsiteX65" fmla="*/ 828149 w 1752940"/>
              <a:gd name="connsiteY65" fmla="*/ 3626427 h 3709554"/>
              <a:gd name="connsiteX66" fmla="*/ 765803 w 1752940"/>
              <a:gd name="connsiteY66" fmla="*/ 3657600 h 3709554"/>
              <a:gd name="connsiteX67" fmla="*/ 703458 w 1752940"/>
              <a:gd name="connsiteY67" fmla="*/ 3709554 h 3709554"/>
              <a:gd name="connsiteX68" fmla="*/ 693067 w 1752940"/>
              <a:gd name="connsiteY68" fmla="*/ 3626427 h 3709554"/>
              <a:gd name="connsiteX69" fmla="*/ 672285 w 1752940"/>
              <a:gd name="connsiteY69" fmla="*/ 3595254 h 3709554"/>
              <a:gd name="connsiteX70" fmla="*/ 661894 w 1752940"/>
              <a:gd name="connsiteY70" fmla="*/ 3564082 h 3709554"/>
              <a:gd name="connsiteX71" fmla="*/ 672285 w 1752940"/>
              <a:gd name="connsiteY71" fmla="*/ 3387436 h 3709554"/>
              <a:gd name="connsiteX72" fmla="*/ 776194 w 1752940"/>
              <a:gd name="connsiteY72" fmla="*/ 3408218 h 3709554"/>
              <a:gd name="connsiteX73" fmla="*/ 900885 w 1752940"/>
              <a:gd name="connsiteY73" fmla="*/ 3366654 h 3709554"/>
              <a:gd name="connsiteX74" fmla="*/ 890494 w 1752940"/>
              <a:gd name="connsiteY74" fmla="*/ 3314700 h 3709554"/>
              <a:gd name="connsiteX75" fmla="*/ 796976 w 1752940"/>
              <a:gd name="connsiteY75" fmla="*/ 3262745 h 3709554"/>
              <a:gd name="connsiteX76" fmla="*/ 713849 w 1752940"/>
              <a:gd name="connsiteY76" fmla="*/ 3241964 h 3709554"/>
              <a:gd name="connsiteX77" fmla="*/ 672285 w 1752940"/>
              <a:gd name="connsiteY77" fmla="*/ 3231573 h 3709554"/>
              <a:gd name="connsiteX78" fmla="*/ 838540 w 1752940"/>
              <a:gd name="connsiteY78" fmla="*/ 3190009 h 3709554"/>
              <a:gd name="connsiteX79" fmla="*/ 848930 w 1752940"/>
              <a:gd name="connsiteY79" fmla="*/ 3138054 h 3709554"/>
              <a:gd name="connsiteX80" fmla="*/ 838540 w 1752940"/>
              <a:gd name="connsiteY80" fmla="*/ 3013364 h 3709554"/>
              <a:gd name="connsiteX81" fmla="*/ 672285 w 1752940"/>
              <a:gd name="connsiteY81" fmla="*/ 2961409 h 3709554"/>
              <a:gd name="connsiteX82" fmla="*/ 599549 w 1752940"/>
              <a:gd name="connsiteY82" fmla="*/ 2951018 h 3709554"/>
              <a:gd name="connsiteX83" fmla="*/ 308603 w 1752940"/>
              <a:gd name="connsiteY83" fmla="*/ 2961409 h 3709554"/>
              <a:gd name="connsiteX84" fmla="*/ 277430 w 1752940"/>
              <a:gd name="connsiteY84" fmla="*/ 2971800 h 3709554"/>
              <a:gd name="connsiteX85" fmla="*/ 246258 w 1752940"/>
              <a:gd name="connsiteY85" fmla="*/ 3034145 h 3709554"/>
              <a:gd name="connsiteX86" fmla="*/ 215085 w 1752940"/>
              <a:gd name="connsiteY86" fmla="*/ 3096491 h 3709554"/>
              <a:gd name="connsiteX87" fmla="*/ 225476 w 1752940"/>
              <a:gd name="connsiteY87" fmla="*/ 3210791 h 3709554"/>
              <a:gd name="connsiteX88" fmla="*/ 287821 w 1752940"/>
              <a:gd name="connsiteY88" fmla="*/ 3241964 h 3709554"/>
              <a:gd name="connsiteX89" fmla="*/ 318994 w 1752940"/>
              <a:gd name="connsiteY89" fmla="*/ 3262745 h 3709554"/>
              <a:gd name="connsiteX90" fmla="*/ 381340 w 1752940"/>
              <a:gd name="connsiteY90" fmla="*/ 3293918 h 3709554"/>
              <a:gd name="connsiteX91" fmla="*/ 422903 w 1752940"/>
              <a:gd name="connsiteY91" fmla="*/ 3356264 h 3709554"/>
              <a:gd name="connsiteX92" fmla="*/ 443685 w 1752940"/>
              <a:gd name="connsiteY92" fmla="*/ 3418609 h 3709554"/>
              <a:gd name="connsiteX93" fmla="*/ 443685 w 1752940"/>
              <a:gd name="connsiteY93" fmla="*/ 3616036 h 3709554"/>
              <a:gd name="connsiteX94" fmla="*/ 287821 w 1752940"/>
              <a:gd name="connsiteY94" fmla="*/ 3605645 h 3709554"/>
              <a:gd name="connsiteX95" fmla="*/ 194303 w 1752940"/>
              <a:gd name="connsiteY95" fmla="*/ 3574473 h 3709554"/>
              <a:gd name="connsiteX96" fmla="*/ 163130 w 1752940"/>
              <a:gd name="connsiteY96" fmla="*/ 3564082 h 3709554"/>
              <a:gd name="connsiteX97" fmla="*/ 131958 w 1752940"/>
              <a:gd name="connsiteY97" fmla="*/ 3543300 h 3709554"/>
              <a:gd name="connsiteX98" fmla="*/ 38440 w 1752940"/>
              <a:gd name="connsiteY98" fmla="*/ 3522518 h 3709554"/>
              <a:gd name="connsiteX99" fmla="*/ 28049 w 1752940"/>
              <a:gd name="connsiteY99" fmla="*/ 3096491 h 3709554"/>
              <a:gd name="connsiteX100" fmla="*/ 17658 w 1752940"/>
              <a:gd name="connsiteY100" fmla="*/ 2971800 h 3709554"/>
              <a:gd name="connsiteX101" fmla="*/ 59221 w 1752940"/>
              <a:gd name="connsiteY101" fmla="*/ 2691245 h 3709554"/>
              <a:gd name="connsiteX102" fmla="*/ 329385 w 1752940"/>
              <a:gd name="connsiteY102" fmla="*/ 2701636 h 3709554"/>
              <a:gd name="connsiteX103" fmla="*/ 370949 w 1752940"/>
              <a:gd name="connsiteY103" fmla="*/ 2691245 h 3709554"/>
              <a:gd name="connsiteX104" fmla="*/ 433294 w 1752940"/>
              <a:gd name="connsiteY104" fmla="*/ 2670464 h 3709554"/>
              <a:gd name="connsiteX105" fmla="*/ 474858 w 1752940"/>
              <a:gd name="connsiteY105" fmla="*/ 2608118 h 3709554"/>
              <a:gd name="connsiteX106" fmla="*/ 506030 w 1752940"/>
              <a:gd name="connsiteY106" fmla="*/ 2597727 h 3709554"/>
              <a:gd name="connsiteX107" fmla="*/ 537203 w 1752940"/>
              <a:gd name="connsiteY107" fmla="*/ 2576945 h 3709554"/>
              <a:gd name="connsiteX108" fmla="*/ 651503 w 1752940"/>
              <a:gd name="connsiteY108" fmla="*/ 2566554 h 3709554"/>
              <a:gd name="connsiteX109" fmla="*/ 682676 w 1752940"/>
              <a:gd name="connsiteY109" fmla="*/ 2535382 h 3709554"/>
              <a:gd name="connsiteX110" fmla="*/ 703458 w 1752940"/>
              <a:gd name="connsiteY110" fmla="*/ 2431473 h 3709554"/>
              <a:gd name="connsiteX111" fmla="*/ 506030 w 1752940"/>
              <a:gd name="connsiteY111" fmla="*/ 2254827 h 3709554"/>
              <a:gd name="connsiteX112" fmla="*/ 464467 w 1752940"/>
              <a:gd name="connsiteY112" fmla="*/ 2265218 h 3709554"/>
              <a:gd name="connsiteX113" fmla="*/ 433294 w 1752940"/>
              <a:gd name="connsiteY113" fmla="*/ 2286000 h 3709554"/>
              <a:gd name="connsiteX114" fmla="*/ 370949 w 1752940"/>
              <a:gd name="connsiteY114" fmla="*/ 2306782 h 3709554"/>
              <a:gd name="connsiteX115" fmla="*/ 308603 w 1752940"/>
              <a:gd name="connsiteY115" fmla="*/ 2337954 h 3709554"/>
              <a:gd name="connsiteX116" fmla="*/ 246258 w 1752940"/>
              <a:gd name="connsiteY116" fmla="*/ 2379518 h 3709554"/>
              <a:gd name="connsiteX117" fmla="*/ 183912 w 1752940"/>
              <a:gd name="connsiteY117" fmla="*/ 2400300 h 3709554"/>
              <a:gd name="connsiteX118" fmla="*/ 100785 w 1752940"/>
              <a:gd name="connsiteY118" fmla="*/ 2389909 h 3709554"/>
              <a:gd name="connsiteX119" fmla="*/ 90394 w 1752940"/>
              <a:gd name="connsiteY119" fmla="*/ 2306782 h 3709554"/>
              <a:gd name="connsiteX120" fmla="*/ 100785 w 1752940"/>
              <a:gd name="connsiteY120" fmla="*/ 2005445 h 3709554"/>
              <a:gd name="connsiteX121" fmla="*/ 464467 w 1752940"/>
              <a:gd name="connsiteY121" fmla="*/ 1995054 h 3709554"/>
              <a:gd name="connsiteX122" fmla="*/ 495640 w 1752940"/>
              <a:gd name="connsiteY122" fmla="*/ 1963882 h 3709554"/>
              <a:gd name="connsiteX123" fmla="*/ 516421 w 1752940"/>
              <a:gd name="connsiteY123" fmla="*/ 1901536 h 3709554"/>
              <a:gd name="connsiteX124" fmla="*/ 537203 w 1752940"/>
              <a:gd name="connsiteY124" fmla="*/ 1870364 h 3709554"/>
              <a:gd name="connsiteX125" fmla="*/ 547594 w 1752940"/>
              <a:gd name="connsiteY125" fmla="*/ 1839191 h 3709554"/>
              <a:gd name="connsiteX126" fmla="*/ 609940 w 1752940"/>
              <a:gd name="connsiteY126" fmla="*/ 1797627 h 3709554"/>
              <a:gd name="connsiteX127" fmla="*/ 745021 w 1752940"/>
              <a:gd name="connsiteY127" fmla="*/ 1808018 h 3709554"/>
              <a:gd name="connsiteX128" fmla="*/ 900885 w 1752940"/>
              <a:gd name="connsiteY128" fmla="*/ 1828800 h 3709554"/>
              <a:gd name="connsiteX129" fmla="*/ 932058 w 1752940"/>
              <a:gd name="connsiteY129" fmla="*/ 1839191 h 3709554"/>
              <a:gd name="connsiteX130" fmla="*/ 942449 w 1752940"/>
              <a:gd name="connsiteY130" fmla="*/ 1735282 h 3709554"/>
              <a:gd name="connsiteX131" fmla="*/ 932058 w 1752940"/>
              <a:gd name="connsiteY131" fmla="*/ 1558636 h 3709554"/>
              <a:gd name="connsiteX132" fmla="*/ 900885 w 1752940"/>
              <a:gd name="connsiteY132" fmla="*/ 1548245 h 3709554"/>
              <a:gd name="connsiteX133" fmla="*/ 859321 w 1752940"/>
              <a:gd name="connsiteY133" fmla="*/ 1527464 h 3709554"/>
              <a:gd name="connsiteX134" fmla="*/ 807367 w 1752940"/>
              <a:gd name="connsiteY134" fmla="*/ 1517073 h 3709554"/>
              <a:gd name="connsiteX135" fmla="*/ 776194 w 1752940"/>
              <a:gd name="connsiteY135" fmla="*/ 1506682 h 3709554"/>
              <a:gd name="connsiteX136" fmla="*/ 734630 w 1752940"/>
              <a:gd name="connsiteY136" fmla="*/ 1496291 h 3709554"/>
              <a:gd name="connsiteX137" fmla="*/ 672285 w 1752940"/>
              <a:gd name="connsiteY137" fmla="*/ 1475509 h 3709554"/>
              <a:gd name="connsiteX138" fmla="*/ 609940 w 1752940"/>
              <a:gd name="connsiteY138" fmla="*/ 1527464 h 3709554"/>
              <a:gd name="connsiteX139" fmla="*/ 578767 w 1752940"/>
              <a:gd name="connsiteY139" fmla="*/ 1548245 h 3709554"/>
              <a:gd name="connsiteX140" fmla="*/ 568376 w 1752940"/>
              <a:gd name="connsiteY140" fmla="*/ 1579418 h 3709554"/>
              <a:gd name="connsiteX141" fmla="*/ 402121 w 1752940"/>
              <a:gd name="connsiteY141" fmla="*/ 1600200 h 3709554"/>
              <a:gd name="connsiteX142" fmla="*/ 360558 w 1752940"/>
              <a:gd name="connsiteY142" fmla="*/ 1641764 h 3709554"/>
              <a:gd name="connsiteX143" fmla="*/ 298212 w 1752940"/>
              <a:gd name="connsiteY143" fmla="*/ 1735282 h 3709554"/>
              <a:gd name="connsiteX144" fmla="*/ 277430 w 1752940"/>
              <a:gd name="connsiteY144" fmla="*/ 1766454 h 3709554"/>
              <a:gd name="connsiteX145" fmla="*/ 246258 w 1752940"/>
              <a:gd name="connsiteY145" fmla="*/ 1776845 h 3709554"/>
              <a:gd name="connsiteX146" fmla="*/ 235867 w 1752940"/>
              <a:gd name="connsiteY146" fmla="*/ 1808018 h 3709554"/>
              <a:gd name="connsiteX147" fmla="*/ 173521 w 1752940"/>
              <a:gd name="connsiteY147" fmla="*/ 1808018 h 3709554"/>
              <a:gd name="connsiteX148" fmla="*/ 152740 w 1752940"/>
              <a:gd name="connsiteY148" fmla="*/ 1548245 h 3709554"/>
              <a:gd name="connsiteX149" fmla="*/ 121567 w 1752940"/>
              <a:gd name="connsiteY149" fmla="*/ 1205345 h 3709554"/>
              <a:gd name="connsiteX150" fmla="*/ 194303 w 1752940"/>
              <a:gd name="connsiteY150" fmla="*/ 1143000 h 3709554"/>
              <a:gd name="connsiteX151" fmla="*/ 225476 w 1752940"/>
              <a:gd name="connsiteY151" fmla="*/ 1132609 h 3709554"/>
              <a:gd name="connsiteX152" fmla="*/ 256649 w 1752940"/>
              <a:gd name="connsiteY152" fmla="*/ 1122218 h 3709554"/>
              <a:gd name="connsiteX153" fmla="*/ 350167 w 1752940"/>
              <a:gd name="connsiteY153" fmla="*/ 1091045 h 3709554"/>
              <a:gd name="connsiteX154" fmla="*/ 412512 w 1752940"/>
              <a:gd name="connsiteY154" fmla="*/ 1070264 h 3709554"/>
              <a:gd name="connsiteX155" fmla="*/ 443685 w 1752940"/>
              <a:gd name="connsiteY155" fmla="*/ 1049482 h 3709554"/>
              <a:gd name="connsiteX156" fmla="*/ 464467 w 1752940"/>
              <a:gd name="connsiteY156" fmla="*/ 1018309 h 3709554"/>
              <a:gd name="connsiteX157" fmla="*/ 495640 w 1752940"/>
              <a:gd name="connsiteY157" fmla="*/ 1007918 h 3709554"/>
              <a:gd name="connsiteX158" fmla="*/ 589158 w 1752940"/>
              <a:gd name="connsiteY158" fmla="*/ 955964 h 3709554"/>
              <a:gd name="connsiteX159" fmla="*/ 620330 w 1752940"/>
              <a:gd name="connsiteY159" fmla="*/ 935182 h 3709554"/>
              <a:gd name="connsiteX160" fmla="*/ 672285 w 1752940"/>
              <a:gd name="connsiteY160" fmla="*/ 924791 h 3709554"/>
              <a:gd name="connsiteX161" fmla="*/ 703458 w 1752940"/>
              <a:gd name="connsiteY161" fmla="*/ 914400 h 3709554"/>
              <a:gd name="connsiteX162" fmla="*/ 755412 w 1752940"/>
              <a:gd name="connsiteY162" fmla="*/ 904009 h 3709554"/>
              <a:gd name="connsiteX163" fmla="*/ 848930 w 1752940"/>
              <a:gd name="connsiteY163" fmla="*/ 862445 h 3709554"/>
              <a:gd name="connsiteX164" fmla="*/ 880103 w 1752940"/>
              <a:gd name="connsiteY164" fmla="*/ 852054 h 3709554"/>
              <a:gd name="connsiteX165" fmla="*/ 911276 w 1752940"/>
              <a:gd name="connsiteY165" fmla="*/ 831273 h 3709554"/>
              <a:gd name="connsiteX166" fmla="*/ 973621 w 1752940"/>
              <a:gd name="connsiteY166" fmla="*/ 810491 h 3709554"/>
              <a:gd name="connsiteX167" fmla="*/ 1004794 w 1752940"/>
              <a:gd name="connsiteY167" fmla="*/ 779318 h 3709554"/>
              <a:gd name="connsiteX168" fmla="*/ 1046358 w 1752940"/>
              <a:gd name="connsiteY168" fmla="*/ 758536 h 3709554"/>
              <a:gd name="connsiteX169" fmla="*/ 1077530 w 1752940"/>
              <a:gd name="connsiteY169" fmla="*/ 737754 h 3709554"/>
              <a:gd name="connsiteX170" fmla="*/ 1150267 w 1752940"/>
              <a:gd name="connsiteY170" fmla="*/ 644236 h 3709554"/>
              <a:gd name="connsiteX171" fmla="*/ 1191830 w 1752940"/>
              <a:gd name="connsiteY171" fmla="*/ 581891 h 3709554"/>
              <a:gd name="connsiteX172" fmla="*/ 1212612 w 1752940"/>
              <a:gd name="connsiteY172" fmla="*/ 550718 h 3709554"/>
              <a:gd name="connsiteX173" fmla="*/ 1243785 w 1752940"/>
              <a:gd name="connsiteY173" fmla="*/ 519545 h 3709554"/>
              <a:gd name="connsiteX174" fmla="*/ 1285349 w 1752940"/>
              <a:gd name="connsiteY174" fmla="*/ 457200 h 3709554"/>
              <a:gd name="connsiteX175" fmla="*/ 1316521 w 1752940"/>
              <a:gd name="connsiteY175" fmla="*/ 426027 h 3709554"/>
              <a:gd name="connsiteX176" fmla="*/ 1358085 w 1752940"/>
              <a:gd name="connsiteY176" fmla="*/ 363682 h 3709554"/>
              <a:gd name="connsiteX177" fmla="*/ 1420430 w 1752940"/>
              <a:gd name="connsiteY177" fmla="*/ 270164 h 3709554"/>
              <a:gd name="connsiteX178" fmla="*/ 1451603 w 1752940"/>
              <a:gd name="connsiteY178" fmla="*/ 207818 h 3709554"/>
              <a:gd name="connsiteX179" fmla="*/ 1472385 w 1752940"/>
              <a:gd name="connsiteY179" fmla="*/ 166254 h 3709554"/>
              <a:gd name="connsiteX180" fmla="*/ 1482776 w 1752940"/>
              <a:gd name="connsiteY180" fmla="*/ 124691 h 3709554"/>
              <a:gd name="connsiteX181" fmla="*/ 1503558 w 1752940"/>
              <a:gd name="connsiteY181" fmla="*/ 93518 h 3709554"/>
              <a:gd name="connsiteX182" fmla="*/ 1513949 w 1752940"/>
              <a:gd name="connsiteY182" fmla="*/ 62345 h 3709554"/>
              <a:gd name="connsiteX183" fmla="*/ 1555512 w 1752940"/>
              <a:gd name="connsiteY183" fmla="*/ 0 h 3709554"/>
              <a:gd name="connsiteX184" fmla="*/ 1659421 w 1752940"/>
              <a:gd name="connsiteY184" fmla="*/ 20782 h 3709554"/>
              <a:gd name="connsiteX185" fmla="*/ 1690594 w 1752940"/>
              <a:gd name="connsiteY185" fmla="*/ 41564 h 3709554"/>
              <a:gd name="connsiteX186" fmla="*/ 1721767 w 1752940"/>
              <a:gd name="connsiteY186" fmla="*/ 103909 h 3709554"/>
              <a:gd name="connsiteX187" fmla="*/ 1752940 w 1752940"/>
              <a:gd name="connsiteY187" fmla="*/ 166254 h 3709554"/>
              <a:gd name="connsiteX188" fmla="*/ 1742549 w 1752940"/>
              <a:gd name="connsiteY188" fmla="*/ 363682 h 3709554"/>
              <a:gd name="connsiteX189" fmla="*/ 1732158 w 1752940"/>
              <a:gd name="connsiteY189" fmla="*/ 394854 h 3709554"/>
              <a:gd name="connsiteX190" fmla="*/ 1700985 w 1752940"/>
              <a:gd name="connsiteY190" fmla="*/ 415636 h 3709554"/>
              <a:gd name="connsiteX191" fmla="*/ 1690594 w 1752940"/>
              <a:gd name="connsiteY191" fmla="*/ 446809 h 3709554"/>
              <a:gd name="connsiteX192" fmla="*/ 1628249 w 1752940"/>
              <a:gd name="connsiteY192" fmla="*/ 477982 h 3709554"/>
              <a:gd name="connsiteX193" fmla="*/ 1607467 w 1752940"/>
              <a:gd name="connsiteY193" fmla="*/ 509154 h 3709554"/>
              <a:gd name="connsiteX194" fmla="*/ 1576294 w 1752940"/>
              <a:gd name="connsiteY194" fmla="*/ 529936 h 3709554"/>
              <a:gd name="connsiteX195" fmla="*/ 1534730 w 1752940"/>
              <a:gd name="connsiteY195" fmla="*/ 592282 h 3709554"/>
              <a:gd name="connsiteX196" fmla="*/ 1503558 w 1752940"/>
              <a:gd name="connsiteY196" fmla="*/ 623454 h 3709554"/>
              <a:gd name="connsiteX197" fmla="*/ 1482776 w 1752940"/>
              <a:gd name="connsiteY197" fmla="*/ 654627 h 3709554"/>
              <a:gd name="connsiteX198" fmla="*/ 1451603 w 1752940"/>
              <a:gd name="connsiteY198" fmla="*/ 675409 h 3709554"/>
              <a:gd name="connsiteX199" fmla="*/ 1410040 w 1752940"/>
              <a:gd name="connsiteY199" fmla="*/ 737754 h 3709554"/>
              <a:gd name="connsiteX200" fmla="*/ 1399649 w 1752940"/>
              <a:gd name="connsiteY200" fmla="*/ 768927 h 3709554"/>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65903 w 1752940"/>
              <a:gd name="connsiteY47" fmla="*/ 3408218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647209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54176 w 1752940"/>
              <a:gd name="connsiteY61" fmla="*/ 3553691 h 3667991"/>
              <a:gd name="connsiteX62" fmla="*/ 932058 w 1752940"/>
              <a:gd name="connsiteY62" fmla="*/ 3564082 h 3667991"/>
              <a:gd name="connsiteX63" fmla="*/ 900885 w 1752940"/>
              <a:gd name="connsiteY63" fmla="*/ 3584864 h 3667991"/>
              <a:gd name="connsiteX64" fmla="*/ 869712 w 1752940"/>
              <a:gd name="connsiteY64" fmla="*/ 3595254 h 3667991"/>
              <a:gd name="connsiteX65" fmla="*/ 828149 w 1752940"/>
              <a:gd name="connsiteY65" fmla="*/ 3626427 h 3667991"/>
              <a:gd name="connsiteX66" fmla="*/ 765803 w 1752940"/>
              <a:gd name="connsiteY66" fmla="*/ 3657600 h 3667991"/>
              <a:gd name="connsiteX67" fmla="*/ 751949 w 1752940"/>
              <a:gd name="connsiteY67" fmla="*/ 3598718 h 3667991"/>
              <a:gd name="connsiteX68" fmla="*/ 693067 w 1752940"/>
              <a:gd name="connsiteY68" fmla="*/ 3626427 h 3667991"/>
              <a:gd name="connsiteX69" fmla="*/ 672285 w 1752940"/>
              <a:gd name="connsiteY69" fmla="*/ 3595254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65903 w 1752940"/>
              <a:gd name="connsiteY47" fmla="*/ 3408218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647209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54176 w 1752940"/>
              <a:gd name="connsiteY61" fmla="*/ 3553691 h 3667991"/>
              <a:gd name="connsiteX62" fmla="*/ 932058 w 1752940"/>
              <a:gd name="connsiteY62" fmla="*/ 3564082 h 3667991"/>
              <a:gd name="connsiteX63" fmla="*/ 900885 w 1752940"/>
              <a:gd name="connsiteY63" fmla="*/ 3584864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72285 w 1752940"/>
              <a:gd name="connsiteY69" fmla="*/ 3595254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65903 w 1752940"/>
              <a:gd name="connsiteY47" fmla="*/ 3408218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647209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54176 w 1752940"/>
              <a:gd name="connsiteY61" fmla="*/ 3553691 h 3667991"/>
              <a:gd name="connsiteX62" fmla="*/ 932058 w 1752940"/>
              <a:gd name="connsiteY62" fmla="*/ 3564082 h 3667991"/>
              <a:gd name="connsiteX63" fmla="*/ 900885 w 1752940"/>
              <a:gd name="connsiteY63" fmla="*/ 3584864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65903 w 1752940"/>
              <a:gd name="connsiteY47" fmla="*/ 3408218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54176 w 1752940"/>
              <a:gd name="connsiteY61" fmla="*/ 3553691 h 3667991"/>
              <a:gd name="connsiteX62" fmla="*/ 932058 w 1752940"/>
              <a:gd name="connsiteY62" fmla="*/ 3564082 h 3667991"/>
              <a:gd name="connsiteX63" fmla="*/ 900885 w 1752940"/>
              <a:gd name="connsiteY63" fmla="*/ 3584864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65903 w 1752940"/>
              <a:gd name="connsiteY47" fmla="*/ 3408218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932058 w 1752940"/>
              <a:gd name="connsiteY62" fmla="*/ 3564082 h 3667991"/>
              <a:gd name="connsiteX63" fmla="*/ 900885 w 1752940"/>
              <a:gd name="connsiteY63" fmla="*/ 3584864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65903 w 1752940"/>
              <a:gd name="connsiteY47" fmla="*/ 3408218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932058 w 1752940"/>
              <a:gd name="connsiteY62" fmla="*/ 3564082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65903 w 1752940"/>
              <a:gd name="connsiteY47" fmla="*/ 3408218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488712 w 1752940"/>
              <a:gd name="connsiteY12" fmla="*/ 1357745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488712 w 1752940"/>
              <a:gd name="connsiteY12" fmla="*/ 1357745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50612 w 1752940"/>
              <a:gd name="connsiteY121" fmla="*/ 1898072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86930 w 1752940"/>
              <a:gd name="connsiteY120" fmla="*/ 1950027 h 3667991"/>
              <a:gd name="connsiteX121" fmla="*/ 450612 w 1752940"/>
              <a:gd name="connsiteY121" fmla="*/ 1898072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95640 w 1752940"/>
              <a:gd name="connsiteY122" fmla="*/ 1963882 h 3667991"/>
              <a:gd name="connsiteX123" fmla="*/ 398658 w 1752940"/>
              <a:gd name="connsiteY123" fmla="*/ 1894609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95640 w 1752940"/>
              <a:gd name="connsiteY122" fmla="*/ 1963882 h 3667991"/>
              <a:gd name="connsiteX123" fmla="*/ 343240 w 1752940"/>
              <a:gd name="connsiteY123" fmla="*/ 1894609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537203 w 1752940"/>
              <a:gd name="connsiteY124" fmla="*/ 1870364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990940 w 1752940"/>
              <a:gd name="connsiteY5" fmla="*/ 1125682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43339 w 1752940"/>
              <a:gd name="connsiteY4" fmla="*/ 1104900 h 3667991"/>
              <a:gd name="connsiteX5" fmla="*/ 990940 w 1752940"/>
              <a:gd name="connsiteY5" fmla="*/ 1125682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43339 w 1752940"/>
              <a:gd name="connsiteY4" fmla="*/ 1104900 h 3667991"/>
              <a:gd name="connsiteX5" fmla="*/ 990940 w 1752940"/>
              <a:gd name="connsiteY5" fmla="*/ 1125682 h 3667991"/>
              <a:gd name="connsiteX6" fmla="*/ 568376 w 1752940"/>
              <a:gd name="connsiteY6" fmla="*/ 1052945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43339 w 1752940"/>
              <a:gd name="connsiteY4" fmla="*/ 1104900 h 3667991"/>
              <a:gd name="connsiteX5" fmla="*/ 990940 w 1752940"/>
              <a:gd name="connsiteY5" fmla="*/ 1125682 h 3667991"/>
              <a:gd name="connsiteX6" fmla="*/ 568376 w 1752940"/>
              <a:gd name="connsiteY6" fmla="*/ 1052945 h 3667991"/>
              <a:gd name="connsiteX7" fmla="*/ 502567 w 1752940"/>
              <a:gd name="connsiteY7" fmla="*/ 1066800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43339 w 1752940"/>
              <a:gd name="connsiteY4" fmla="*/ 1104900 h 3667991"/>
              <a:gd name="connsiteX5" fmla="*/ 990940 w 1752940"/>
              <a:gd name="connsiteY5" fmla="*/ 1125682 h 3667991"/>
              <a:gd name="connsiteX6" fmla="*/ 568376 w 1752940"/>
              <a:gd name="connsiteY6" fmla="*/ 1052945 h 3667991"/>
              <a:gd name="connsiteX7" fmla="*/ 502567 w 1752940"/>
              <a:gd name="connsiteY7" fmla="*/ 1066800 h 3667991"/>
              <a:gd name="connsiteX8" fmla="*/ 433294 w 1752940"/>
              <a:gd name="connsiteY8" fmla="*/ 1070264 h 3667991"/>
              <a:gd name="connsiteX9" fmla="*/ 447149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43339 w 1752940"/>
              <a:gd name="connsiteY4" fmla="*/ 1104900 h 3667991"/>
              <a:gd name="connsiteX5" fmla="*/ 990940 w 1752940"/>
              <a:gd name="connsiteY5" fmla="*/ 1125682 h 3667991"/>
              <a:gd name="connsiteX6" fmla="*/ 568376 w 1752940"/>
              <a:gd name="connsiteY6" fmla="*/ 1052945 h 3667991"/>
              <a:gd name="connsiteX7" fmla="*/ 502567 w 1752940"/>
              <a:gd name="connsiteY7" fmla="*/ 1066800 h 3667991"/>
              <a:gd name="connsiteX8" fmla="*/ 433294 w 1752940"/>
              <a:gd name="connsiteY8" fmla="*/ 1070264 h 3667991"/>
              <a:gd name="connsiteX9" fmla="*/ 447149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644576 w 1752940"/>
              <a:gd name="connsiteY13" fmla="*/ 1340427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43339 w 1752940"/>
              <a:gd name="connsiteY4" fmla="*/ 1104900 h 3667991"/>
              <a:gd name="connsiteX5" fmla="*/ 990940 w 1752940"/>
              <a:gd name="connsiteY5" fmla="*/ 1125682 h 3667991"/>
              <a:gd name="connsiteX6" fmla="*/ 568376 w 1752940"/>
              <a:gd name="connsiteY6" fmla="*/ 1052945 h 3667991"/>
              <a:gd name="connsiteX7" fmla="*/ 502567 w 1752940"/>
              <a:gd name="connsiteY7" fmla="*/ 1066800 h 3667991"/>
              <a:gd name="connsiteX8" fmla="*/ 433294 w 1752940"/>
              <a:gd name="connsiteY8" fmla="*/ 1070264 h 3667991"/>
              <a:gd name="connsiteX9" fmla="*/ 447149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644576 w 1752940"/>
              <a:gd name="connsiteY13" fmla="*/ 1340427 h 3667991"/>
              <a:gd name="connsiteX14" fmla="*/ 575303 w 1752940"/>
              <a:gd name="connsiteY14" fmla="*/ 1330036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43339 w 1752940"/>
              <a:gd name="connsiteY4" fmla="*/ 1104900 h 3667991"/>
              <a:gd name="connsiteX5" fmla="*/ 990940 w 1752940"/>
              <a:gd name="connsiteY5" fmla="*/ 1125682 h 3667991"/>
              <a:gd name="connsiteX6" fmla="*/ 568376 w 1752940"/>
              <a:gd name="connsiteY6" fmla="*/ 1052945 h 3667991"/>
              <a:gd name="connsiteX7" fmla="*/ 502567 w 1752940"/>
              <a:gd name="connsiteY7" fmla="*/ 1066800 h 3667991"/>
              <a:gd name="connsiteX8" fmla="*/ 433294 w 1752940"/>
              <a:gd name="connsiteY8" fmla="*/ 1070264 h 3667991"/>
              <a:gd name="connsiteX9" fmla="*/ 447149 w 1752940"/>
              <a:gd name="connsiteY9" fmla="*/ 1132609 h 3667991"/>
              <a:gd name="connsiteX10" fmla="*/ 450612 w 1752940"/>
              <a:gd name="connsiteY10" fmla="*/ 1226127 h 3667991"/>
              <a:gd name="connsiteX11" fmla="*/ 467931 w 1752940"/>
              <a:gd name="connsiteY11" fmla="*/ 1243445 h 3667991"/>
              <a:gd name="connsiteX12" fmla="*/ 537203 w 1752940"/>
              <a:gd name="connsiteY12" fmla="*/ 1336963 h 3667991"/>
              <a:gd name="connsiteX13" fmla="*/ 644576 w 1752940"/>
              <a:gd name="connsiteY13" fmla="*/ 1340427 h 3667991"/>
              <a:gd name="connsiteX14" fmla="*/ 575303 w 1752940"/>
              <a:gd name="connsiteY14" fmla="*/ 1330036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261104 w 1752940"/>
              <a:gd name="connsiteY61" fmla="*/ 3629891 h 3639074"/>
              <a:gd name="connsiteX62" fmla="*/ 1022112 w 1752940"/>
              <a:gd name="connsiteY62" fmla="*/ 3619500 h 3639074"/>
              <a:gd name="connsiteX63" fmla="*/ 914739 w 1752940"/>
              <a:gd name="connsiteY63" fmla="*/ 3626427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3067 w 1752940"/>
              <a:gd name="connsiteY68" fmla="*/ 3626427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443685 w 1752940"/>
              <a:gd name="connsiteY93" fmla="*/ 3616036 h 3639074"/>
              <a:gd name="connsiteX94" fmla="*/ 287821 w 1752940"/>
              <a:gd name="connsiteY94" fmla="*/ 3605645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261104 w 1752940"/>
              <a:gd name="connsiteY61" fmla="*/ 3629891 h 3639074"/>
              <a:gd name="connsiteX62" fmla="*/ 1022112 w 1752940"/>
              <a:gd name="connsiteY62" fmla="*/ 3619500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3067 w 1752940"/>
              <a:gd name="connsiteY68" fmla="*/ 3626427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443685 w 1752940"/>
              <a:gd name="connsiteY93" fmla="*/ 3616036 h 3639074"/>
              <a:gd name="connsiteX94" fmla="*/ 287821 w 1752940"/>
              <a:gd name="connsiteY94" fmla="*/ 3605645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261104 w 1752940"/>
              <a:gd name="connsiteY61" fmla="*/ 3629891 h 3639074"/>
              <a:gd name="connsiteX62" fmla="*/ 1022112 w 1752940"/>
              <a:gd name="connsiteY62" fmla="*/ 3619500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443685 w 1752940"/>
              <a:gd name="connsiteY93" fmla="*/ 3616036 h 3639074"/>
              <a:gd name="connsiteX94" fmla="*/ 287821 w 1752940"/>
              <a:gd name="connsiteY94" fmla="*/ 3605645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22112 w 1752940"/>
              <a:gd name="connsiteY62" fmla="*/ 3619500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443685 w 1752940"/>
              <a:gd name="connsiteY93" fmla="*/ 3616036 h 3639074"/>
              <a:gd name="connsiteX94" fmla="*/ 287821 w 1752940"/>
              <a:gd name="connsiteY94" fmla="*/ 3605645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443685 w 1752940"/>
              <a:gd name="connsiteY93" fmla="*/ 3616036 h 3639074"/>
              <a:gd name="connsiteX94" fmla="*/ 287821 w 1752940"/>
              <a:gd name="connsiteY94" fmla="*/ 3605645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87821 w 1752940"/>
              <a:gd name="connsiteY94" fmla="*/ 3605645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814294 w 1752940"/>
              <a:gd name="connsiteY129" fmla="*/ 1721428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417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44152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417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39064 w 1752940"/>
              <a:gd name="connsiteY152" fmla="*/ 1063603 h 3639074"/>
              <a:gd name="connsiteX153" fmla="*/ 350167 w 1752940"/>
              <a:gd name="connsiteY153" fmla="*/ 1044152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417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417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417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412512 w 1752940"/>
              <a:gd name="connsiteY154" fmla="*/ 1070264 h 3639074"/>
              <a:gd name="connsiteX155" fmla="*/ 437823 w 1752940"/>
              <a:gd name="connsiteY155" fmla="*/ 990867 h 3639074"/>
              <a:gd name="connsiteX156" fmla="*/ 464467 w 1752940"/>
              <a:gd name="connsiteY156" fmla="*/ 1018309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64467 w 1752940"/>
              <a:gd name="connsiteY156" fmla="*/ 1018309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1071062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50612 w 1752940"/>
              <a:gd name="connsiteY10" fmla="*/ 1226127 h 3639074"/>
              <a:gd name="connsiteX11" fmla="*/ 421691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21691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256307 w 1752940"/>
              <a:gd name="connsiteY3" fmla="*/ 1184297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563580 w 1752940"/>
              <a:gd name="connsiteY108" fmla="*/ 2543108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563580 w 1752940"/>
              <a:gd name="connsiteY108" fmla="*/ 2543108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24143 w 1752940"/>
              <a:gd name="connsiteY146" fmla="*/ 1749934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563580 w 1752940"/>
              <a:gd name="connsiteY108" fmla="*/ 2543108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65707 w 1752940"/>
              <a:gd name="connsiteY144" fmla="*/ 1719561 h 3639074"/>
              <a:gd name="connsiteX145" fmla="*/ 246258 w 1752940"/>
              <a:gd name="connsiteY145" fmla="*/ 1776845 h 3639074"/>
              <a:gd name="connsiteX146" fmla="*/ 224143 w 1752940"/>
              <a:gd name="connsiteY146" fmla="*/ 1749934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563580 w 1752940"/>
              <a:gd name="connsiteY108" fmla="*/ 2543108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309935 w 1752940"/>
              <a:gd name="connsiteY143" fmla="*/ 1682529 h 3639074"/>
              <a:gd name="connsiteX144" fmla="*/ 265707 w 1752940"/>
              <a:gd name="connsiteY144" fmla="*/ 1719561 h 3639074"/>
              <a:gd name="connsiteX145" fmla="*/ 246258 w 1752940"/>
              <a:gd name="connsiteY145" fmla="*/ 1776845 h 3639074"/>
              <a:gd name="connsiteX146" fmla="*/ 224143 w 1752940"/>
              <a:gd name="connsiteY146" fmla="*/ 1749934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405511 w 1752940"/>
              <a:gd name="connsiteY0" fmla="*/ 918663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563580 w 1752940"/>
              <a:gd name="connsiteY108" fmla="*/ 2543108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309935 w 1752940"/>
              <a:gd name="connsiteY143" fmla="*/ 1682529 h 3639074"/>
              <a:gd name="connsiteX144" fmla="*/ 265707 w 1752940"/>
              <a:gd name="connsiteY144" fmla="*/ 1719561 h 3639074"/>
              <a:gd name="connsiteX145" fmla="*/ 246258 w 1752940"/>
              <a:gd name="connsiteY145" fmla="*/ 1776845 h 3639074"/>
              <a:gd name="connsiteX146" fmla="*/ 224143 w 1752940"/>
              <a:gd name="connsiteY146" fmla="*/ 1749934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405511 w 1752940"/>
              <a:gd name="connsiteY0" fmla="*/ 918663 h 3639074"/>
              <a:gd name="connsiteX1" fmla="*/ 1359951 w 1752940"/>
              <a:gd name="connsiteY1" fmla="*/ 1068931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563580 w 1752940"/>
              <a:gd name="connsiteY108" fmla="*/ 2543108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309935 w 1752940"/>
              <a:gd name="connsiteY143" fmla="*/ 1682529 h 3639074"/>
              <a:gd name="connsiteX144" fmla="*/ 265707 w 1752940"/>
              <a:gd name="connsiteY144" fmla="*/ 1719561 h 3639074"/>
              <a:gd name="connsiteX145" fmla="*/ 246258 w 1752940"/>
              <a:gd name="connsiteY145" fmla="*/ 1776845 h 3639074"/>
              <a:gd name="connsiteX146" fmla="*/ 224143 w 1752940"/>
              <a:gd name="connsiteY146" fmla="*/ 1749934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405511 w 1752940"/>
              <a:gd name="connsiteY0" fmla="*/ 918663 h 3639074"/>
              <a:gd name="connsiteX1" fmla="*/ 1359951 w 1752940"/>
              <a:gd name="connsiteY1" fmla="*/ 1068931 h 3639074"/>
              <a:gd name="connsiteX2" fmla="*/ 1341300 w 1752940"/>
              <a:gd name="connsiteY2" fmla="*/ 1136072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563580 w 1752940"/>
              <a:gd name="connsiteY108" fmla="*/ 2543108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309935 w 1752940"/>
              <a:gd name="connsiteY143" fmla="*/ 1682529 h 3639074"/>
              <a:gd name="connsiteX144" fmla="*/ 265707 w 1752940"/>
              <a:gd name="connsiteY144" fmla="*/ 1719561 h 3639074"/>
              <a:gd name="connsiteX145" fmla="*/ 246258 w 1752940"/>
              <a:gd name="connsiteY145" fmla="*/ 1776845 h 3639074"/>
              <a:gd name="connsiteX146" fmla="*/ 224143 w 1752940"/>
              <a:gd name="connsiteY146" fmla="*/ 1749934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752940" h="3639074">
                <a:moveTo>
                  <a:pt x="1405511" y="918663"/>
                </a:moveTo>
                <a:cubicBezTo>
                  <a:pt x="1402047" y="939445"/>
                  <a:pt x="1370653" y="1032696"/>
                  <a:pt x="1359951" y="1068931"/>
                </a:cubicBezTo>
                <a:cubicBezTo>
                  <a:pt x="1349249" y="1105166"/>
                  <a:pt x="1358574" y="1116844"/>
                  <a:pt x="1341300" y="1136072"/>
                </a:cubicBezTo>
                <a:cubicBezTo>
                  <a:pt x="1324026" y="1155300"/>
                  <a:pt x="1294407" y="1187761"/>
                  <a:pt x="1256307" y="1184297"/>
                </a:cubicBezTo>
                <a:cubicBezTo>
                  <a:pt x="1235525" y="1177370"/>
                  <a:pt x="1192451" y="1211384"/>
                  <a:pt x="1149200" y="1216269"/>
                </a:cubicBezTo>
                <a:cubicBezTo>
                  <a:pt x="1105949" y="1221154"/>
                  <a:pt x="1044729" y="1229581"/>
                  <a:pt x="996802" y="1213605"/>
                </a:cubicBezTo>
                <a:cubicBezTo>
                  <a:pt x="855947" y="1177814"/>
                  <a:pt x="794681" y="1187479"/>
                  <a:pt x="712309" y="1163012"/>
                </a:cubicBezTo>
                <a:cubicBezTo>
                  <a:pt x="629937" y="1138545"/>
                  <a:pt x="549069" y="1082258"/>
                  <a:pt x="502567" y="1066800"/>
                </a:cubicBezTo>
                <a:cubicBezTo>
                  <a:pt x="456065" y="1051342"/>
                  <a:pt x="511645" y="1044147"/>
                  <a:pt x="433294" y="1070264"/>
                </a:cubicBezTo>
                <a:cubicBezTo>
                  <a:pt x="426367" y="1091046"/>
                  <a:pt x="411047" y="1111517"/>
                  <a:pt x="406118" y="1138471"/>
                </a:cubicBezTo>
                <a:cubicBezTo>
                  <a:pt x="401189" y="1165425"/>
                  <a:pt x="395263" y="1203856"/>
                  <a:pt x="403720" y="1231989"/>
                </a:cubicBezTo>
                <a:cubicBezTo>
                  <a:pt x="412177" y="1260122"/>
                  <a:pt x="434613" y="1289774"/>
                  <a:pt x="456860" y="1307270"/>
                </a:cubicBezTo>
                <a:cubicBezTo>
                  <a:pt x="479107" y="1324766"/>
                  <a:pt x="485402" y="1328506"/>
                  <a:pt x="537203" y="1336963"/>
                </a:cubicBezTo>
                <a:cubicBezTo>
                  <a:pt x="589004" y="1345420"/>
                  <a:pt x="748618" y="1354281"/>
                  <a:pt x="767668" y="1358011"/>
                </a:cubicBezTo>
                <a:cubicBezTo>
                  <a:pt x="786718" y="1361741"/>
                  <a:pt x="621219" y="1356502"/>
                  <a:pt x="651503" y="1359344"/>
                </a:cubicBezTo>
                <a:cubicBezTo>
                  <a:pt x="681787" y="1362186"/>
                  <a:pt x="831612" y="1371599"/>
                  <a:pt x="949375" y="1375063"/>
                </a:cubicBezTo>
                <a:cubicBezTo>
                  <a:pt x="1013318" y="1367070"/>
                  <a:pt x="1189522" y="1372178"/>
                  <a:pt x="1229931" y="1395846"/>
                </a:cubicBezTo>
                <a:cubicBezTo>
                  <a:pt x="1270340" y="1419514"/>
                  <a:pt x="1194716" y="1486478"/>
                  <a:pt x="1191830" y="1517073"/>
                </a:cubicBezTo>
                <a:cubicBezTo>
                  <a:pt x="1188944" y="1547668"/>
                  <a:pt x="1205685" y="1558636"/>
                  <a:pt x="1212612" y="1579418"/>
                </a:cubicBezTo>
                <a:lnTo>
                  <a:pt x="1233394" y="1641764"/>
                </a:lnTo>
                <a:lnTo>
                  <a:pt x="1254176" y="1704109"/>
                </a:lnTo>
                <a:cubicBezTo>
                  <a:pt x="1257640" y="1717964"/>
                  <a:pt x="1261469" y="1731732"/>
                  <a:pt x="1264567" y="1745673"/>
                </a:cubicBezTo>
                <a:cubicBezTo>
                  <a:pt x="1268398" y="1762913"/>
                  <a:pt x="1270311" y="1780588"/>
                  <a:pt x="1274958" y="1797627"/>
                </a:cubicBezTo>
                <a:cubicBezTo>
                  <a:pt x="1280722" y="1818761"/>
                  <a:pt x="1295740" y="1859973"/>
                  <a:pt x="1295740" y="1859973"/>
                </a:cubicBezTo>
                <a:cubicBezTo>
                  <a:pt x="1299203" y="1884218"/>
                  <a:pt x="1301749" y="1908613"/>
                  <a:pt x="1306130" y="1932709"/>
                </a:cubicBezTo>
                <a:cubicBezTo>
                  <a:pt x="1311349" y="1961414"/>
                  <a:pt x="1318009" y="1978737"/>
                  <a:pt x="1326912" y="2005445"/>
                </a:cubicBezTo>
                <a:cubicBezTo>
                  <a:pt x="1330376" y="2033154"/>
                  <a:pt x="1332308" y="2061098"/>
                  <a:pt x="1337303" y="2088573"/>
                </a:cubicBezTo>
                <a:cubicBezTo>
                  <a:pt x="1339262" y="2099349"/>
                  <a:pt x="1344685" y="2109214"/>
                  <a:pt x="1347694" y="2119745"/>
                </a:cubicBezTo>
                <a:cubicBezTo>
                  <a:pt x="1351617" y="2133477"/>
                  <a:pt x="1353981" y="2147630"/>
                  <a:pt x="1358085" y="2161309"/>
                </a:cubicBezTo>
                <a:cubicBezTo>
                  <a:pt x="1364380" y="2182291"/>
                  <a:pt x="1371940" y="2202872"/>
                  <a:pt x="1378867" y="2223654"/>
                </a:cubicBezTo>
                <a:lnTo>
                  <a:pt x="1389258" y="2254827"/>
                </a:lnTo>
                <a:cubicBezTo>
                  <a:pt x="1386603" y="2284029"/>
                  <a:pt x="1388466" y="2360320"/>
                  <a:pt x="1368476" y="2400300"/>
                </a:cubicBezTo>
                <a:cubicBezTo>
                  <a:pt x="1346195" y="2444861"/>
                  <a:pt x="1348697" y="2421276"/>
                  <a:pt x="1316521" y="2462645"/>
                </a:cubicBezTo>
                <a:cubicBezTo>
                  <a:pt x="1269523" y="2523072"/>
                  <a:pt x="1276966" y="2518965"/>
                  <a:pt x="1254176" y="2587336"/>
                </a:cubicBezTo>
                <a:cubicBezTo>
                  <a:pt x="1230424" y="2658592"/>
                  <a:pt x="1258472" y="2570153"/>
                  <a:pt x="1233394" y="2670464"/>
                </a:cubicBezTo>
                <a:cubicBezTo>
                  <a:pt x="1230738" y="2681090"/>
                  <a:pt x="1226012" y="2691105"/>
                  <a:pt x="1223003" y="2701636"/>
                </a:cubicBezTo>
                <a:cubicBezTo>
                  <a:pt x="1219080" y="2715368"/>
                  <a:pt x="1216716" y="2729521"/>
                  <a:pt x="1212612" y="2743200"/>
                </a:cubicBezTo>
                <a:cubicBezTo>
                  <a:pt x="1206317" y="2764182"/>
                  <a:pt x="1191830" y="2805545"/>
                  <a:pt x="1191830" y="2805545"/>
                </a:cubicBezTo>
                <a:cubicBezTo>
                  <a:pt x="1195294" y="2833254"/>
                  <a:pt x="1196370" y="2861368"/>
                  <a:pt x="1202221" y="2888673"/>
                </a:cubicBezTo>
                <a:cubicBezTo>
                  <a:pt x="1206811" y="2910093"/>
                  <a:pt x="1217690" y="2929766"/>
                  <a:pt x="1223003" y="2951018"/>
                </a:cubicBezTo>
                <a:lnTo>
                  <a:pt x="1233394" y="2992582"/>
                </a:lnTo>
                <a:cubicBezTo>
                  <a:pt x="1236858" y="3023755"/>
                  <a:pt x="1238629" y="3055162"/>
                  <a:pt x="1243785" y="3086100"/>
                </a:cubicBezTo>
                <a:cubicBezTo>
                  <a:pt x="1245586" y="3096904"/>
                  <a:pt x="1251800" y="3106581"/>
                  <a:pt x="1254176" y="3117273"/>
                </a:cubicBezTo>
                <a:cubicBezTo>
                  <a:pt x="1257577" y="3132577"/>
                  <a:pt x="1268917" y="3231010"/>
                  <a:pt x="1285349" y="3241964"/>
                </a:cubicBezTo>
                <a:lnTo>
                  <a:pt x="1316521" y="3262745"/>
                </a:lnTo>
                <a:cubicBezTo>
                  <a:pt x="1328376" y="3298310"/>
                  <a:pt x="1344231" y="3288722"/>
                  <a:pt x="1365013" y="3297381"/>
                </a:cubicBezTo>
                <a:cubicBezTo>
                  <a:pt x="1385795" y="3306040"/>
                  <a:pt x="1398192" y="3300360"/>
                  <a:pt x="1441212" y="3314700"/>
                </a:cubicBezTo>
                <a:cubicBezTo>
                  <a:pt x="1482776" y="3311236"/>
                  <a:pt x="1493166" y="3299113"/>
                  <a:pt x="1524339" y="3311236"/>
                </a:cubicBezTo>
                <a:cubicBezTo>
                  <a:pt x="1555512" y="3323359"/>
                  <a:pt x="1605735" y="3379931"/>
                  <a:pt x="1628249" y="3387436"/>
                </a:cubicBezTo>
                <a:cubicBezTo>
                  <a:pt x="1650763" y="3394941"/>
                  <a:pt x="1647665" y="3347447"/>
                  <a:pt x="1659421" y="3356264"/>
                </a:cubicBezTo>
                <a:cubicBezTo>
                  <a:pt x="1676276" y="3368905"/>
                  <a:pt x="1666043" y="3397881"/>
                  <a:pt x="1669812" y="3418609"/>
                </a:cubicBezTo>
                <a:cubicBezTo>
                  <a:pt x="1672971" y="3435985"/>
                  <a:pt x="1676739" y="3453246"/>
                  <a:pt x="1680203" y="3470564"/>
                </a:cubicBezTo>
                <a:cubicBezTo>
                  <a:pt x="1676739" y="3494809"/>
                  <a:pt x="1673049" y="3519023"/>
                  <a:pt x="1669812" y="3543300"/>
                </a:cubicBezTo>
                <a:cubicBezTo>
                  <a:pt x="1666121" y="3570980"/>
                  <a:pt x="1668657" y="3612573"/>
                  <a:pt x="1659421" y="3626427"/>
                </a:cubicBezTo>
                <a:cubicBezTo>
                  <a:pt x="1650185" y="3640282"/>
                  <a:pt x="1617858" y="3612572"/>
                  <a:pt x="1614394" y="3626427"/>
                </a:cubicBezTo>
                <a:cubicBezTo>
                  <a:pt x="1604003" y="3619500"/>
                  <a:pt x="1624208" y="3562350"/>
                  <a:pt x="1617858" y="3564082"/>
                </a:cubicBezTo>
                <a:cubicBezTo>
                  <a:pt x="1611508" y="3565814"/>
                  <a:pt x="1600539" y="3628159"/>
                  <a:pt x="1576294" y="3636818"/>
                </a:cubicBezTo>
                <a:cubicBezTo>
                  <a:pt x="1552049" y="3645477"/>
                  <a:pt x="1505895" y="3627206"/>
                  <a:pt x="1472385" y="3616036"/>
                </a:cubicBezTo>
                <a:cubicBezTo>
                  <a:pt x="1401137" y="3592287"/>
                  <a:pt x="1489555" y="3620327"/>
                  <a:pt x="1389258" y="3595254"/>
                </a:cubicBezTo>
                <a:cubicBezTo>
                  <a:pt x="1378632" y="3592598"/>
                  <a:pt x="1368617" y="3587873"/>
                  <a:pt x="1358085" y="3584864"/>
                </a:cubicBezTo>
                <a:cubicBezTo>
                  <a:pt x="1344353" y="3580941"/>
                  <a:pt x="1347694" y="3578514"/>
                  <a:pt x="1316521" y="3574473"/>
                </a:cubicBezTo>
                <a:cubicBezTo>
                  <a:pt x="1285348" y="3570432"/>
                  <a:pt x="1216654" y="3560041"/>
                  <a:pt x="1171049" y="3560618"/>
                </a:cubicBezTo>
                <a:cubicBezTo>
                  <a:pt x="1125444" y="3561195"/>
                  <a:pt x="1082148" y="3572741"/>
                  <a:pt x="1042893" y="3577936"/>
                </a:cubicBezTo>
                <a:cubicBezTo>
                  <a:pt x="1003638" y="3583131"/>
                  <a:pt x="964384" y="3588905"/>
                  <a:pt x="935521" y="3591791"/>
                </a:cubicBezTo>
                <a:cubicBezTo>
                  <a:pt x="906658" y="3594677"/>
                  <a:pt x="880103" y="3591791"/>
                  <a:pt x="869712" y="3595254"/>
                </a:cubicBezTo>
                <a:cubicBezTo>
                  <a:pt x="855858" y="3605645"/>
                  <a:pt x="839694" y="3626427"/>
                  <a:pt x="828149" y="3626427"/>
                </a:cubicBezTo>
                <a:cubicBezTo>
                  <a:pt x="816604" y="3626427"/>
                  <a:pt x="813139" y="3599873"/>
                  <a:pt x="800439" y="3595255"/>
                </a:cubicBezTo>
                <a:cubicBezTo>
                  <a:pt x="787739" y="3590637"/>
                  <a:pt x="829341" y="3547124"/>
                  <a:pt x="751949" y="3598718"/>
                </a:cubicBezTo>
                <a:cubicBezTo>
                  <a:pt x="748485" y="3571009"/>
                  <a:pt x="714427" y="3581977"/>
                  <a:pt x="699995" y="3571009"/>
                </a:cubicBezTo>
                <a:cubicBezTo>
                  <a:pt x="685563" y="3560041"/>
                  <a:pt x="671708" y="3534062"/>
                  <a:pt x="665358" y="3532908"/>
                </a:cubicBezTo>
                <a:cubicBezTo>
                  <a:pt x="659008" y="3531754"/>
                  <a:pt x="665358" y="3574473"/>
                  <a:pt x="661894" y="3564082"/>
                </a:cubicBezTo>
                <a:cubicBezTo>
                  <a:pt x="665358" y="3505200"/>
                  <a:pt x="637404" y="3435001"/>
                  <a:pt x="672285" y="3387436"/>
                </a:cubicBezTo>
                <a:cubicBezTo>
                  <a:pt x="693173" y="3358952"/>
                  <a:pt x="748485" y="3411682"/>
                  <a:pt x="776194" y="3408218"/>
                </a:cubicBezTo>
                <a:cubicBezTo>
                  <a:pt x="803903" y="3404754"/>
                  <a:pt x="827571" y="3382240"/>
                  <a:pt x="838539" y="3366654"/>
                </a:cubicBezTo>
                <a:cubicBezTo>
                  <a:pt x="849507" y="3351068"/>
                  <a:pt x="848930" y="3332018"/>
                  <a:pt x="842003" y="3314700"/>
                </a:cubicBezTo>
                <a:cubicBezTo>
                  <a:pt x="835076" y="3297382"/>
                  <a:pt x="818335" y="3274868"/>
                  <a:pt x="796976" y="3262745"/>
                </a:cubicBezTo>
                <a:cubicBezTo>
                  <a:pt x="775617" y="3250622"/>
                  <a:pt x="741558" y="3248891"/>
                  <a:pt x="713849" y="3241964"/>
                </a:cubicBezTo>
                <a:lnTo>
                  <a:pt x="672285" y="3231573"/>
                </a:lnTo>
                <a:cubicBezTo>
                  <a:pt x="640373" y="3135837"/>
                  <a:pt x="666408" y="3247387"/>
                  <a:pt x="838540" y="3190009"/>
                </a:cubicBezTo>
                <a:cubicBezTo>
                  <a:pt x="855295" y="3184424"/>
                  <a:pt x="845467" y="3155372"/>
                  <a:pt x="848930" y="3138054"/>
                </a:cubicBezTo>
                <a:cubicBezTo>
                  <a:pt x="845467" y="3096491"/>
                  <a:pt x="855257" y="3051575"/>
                  <a:pt x="838540" y="3013364"/>
                </a:cubicBezTo>
                <a:cubicBezTo>
                  <a:pt x="814666" y="2958795"/>
                  <a:pt x="707066" y="2965501"/>
                  <a:pt x="672285" y="2961409"/>
                </a:cubicBezTo>
                <a:cubicBezTo>
                  <a:pt x="647961" y="2958547"/>
                  <a:pt x="623794" y="2954482"/>
                  <a:pt x="599549" y="2951018"/>
                </a:cubicBezTo>
                <a:cubicBezTo>
                  <a:pt x="502567" y="2954482"/>
                  <a:pt x="405445" y="2955161"/>
                  <a:pt x="308603" y="2961409"/>
                </a:cubicBezTo>
                <a:cubicBezTo>
                  <a:pt x="297673" y="2962114"/>
                  <a:pt x="285983" y="2964958"/>
                  <a:pt x="277430" y="2971800"/>
                </a:cubicBezTo>
                <a:cubicBezTo>
                  <a:pt x="252617" y="2991651"/>
                  <a:pt x="258807" y="3009048"/>
                  <a:pt x="246258" y="3034145"/>
                </a:cubicBezTo>
                <a:cubicBezTo>
                  <a:pt x="205973" y="3114714"/>
                  <a:pt x="241202" y="3018140"/>
                  <a:pt x="215085" y="3096491"/>
                </a:cubicBezTo>
                <a:cubicBezTo>
                  <a:pt x="218549" y="3134591"/>
                  <a:pt x="214225" y="3174226"/>
                  <a:pt x="225476" y="3210791"/>
                </a:cubicBezTo>
                <a:cubicBezTo>
                  <a:pt x="230890" y="3228387"/>
                  <a:pt x="275385" y="3235746"/>
                  <a:pt x="287821" y="3241964"/>
                </a:cubicBezTo>
                <a:cubicBezTo>
                  <a:pt x="298991" y="3247549"/>
                  <a:pt x="307824" y="3257160"/>
                  <a:pt x="318994" y="3262745"/>
                </a:cubicBezTo>
                <a:cubicBezTo>
                  <a:pt x="405027" y="3305760"/>
                  <a:pt x="292012" y="3234366"/>
                  <a:pt x="381340" y="3293918"/>
                </a:cubicBezTo>
                <a:cubicBezTo>
                  <a:pt x="395194" y="3314700"/>
                  <a:pt x="415005" y="3332569"/>
                  <a:pt x="422903" y="3356264"/>
                </a:cubicBezTo>
                <a:cubicBezTo>
                  <a:pt x="429830" y="3377046"/>
                  <a:pt x="448303" y="3382241"/>
                  <a:pt x="443685" y="3418609"/>
                </a:cubicBezTo>
                <a:cubicBezTo>
                  <a:pt x="439067" y="3454977"/>
                  <a:pt x="423480" y="3553691"/>
                  <a:pt x="395194" y="3574473"/>
                </a:cubicBezTo>
                <a:cubicBezTo>
                  <a:pt x="366908" y="3595255"/>
                  <a:pt x="325921" y="3546763"/>
                  <a:pt x="273966" y="3543299"/>
                </a:cubicBezTo>
                <a:cubicBezTo>
                  <a:pt x="247412" y="3553690"/>
                  <a:pt x="212776" y="3571009"/>
                  <a:pt x="194303" y="3574473"/>
                </a:cubicBezTo>
                <a:cubicBezTo>
                  <a:pt x="175830" y="3577937"/>
                  <a:pt x="173521" y="3567546"/>
                  <a:pt x="163130" y="3564082"/>
                </a:cubicBezTo>
                <a:cubicBezTo>
                  <a:pt x="152739" y="3557155"/>
                  <a:pt x="143128" y="3548885"/>
                  <a:pt x="131958" y="3543300"/>
                </a:cubicBezTo>
                <a:cubicBezTo>
                  <a:pt x="106379" y="3530510"/>
                  <a:pt x="62384" y="3526509"/>
                  <a:pt x="38440" y="3522518"/>
                </a:cubicBezTo>
                <a:cubicBezTo>
                  <a:pt x="34976" y="3380509"/>
                  <a:pt x="33406" y="3238441"/>
                  <a:pt x="28049" y="3096491"/>
                </a:cubicBezTo>
                <a:cubicBezTo>
                  <a:pt x="26476" y="3054813"/>
                  <a:pt x="17658" y="3013508"/>
                  <a:pt x="17658" y="2971800"/>
                </a:cubicBezTo>
                <a:cubicBezTo>
                  <a:pt x="17658" y="2706809"/>
                  <a:pt x="-42487" y="2759052"/>
                  <a:pt x="59221" y="2691245"/>
                </a:cubicBezTo>
                <a:cubicBezTo>
                  <a:pt x="149276" y="2694709"/>
                  <a:pt x="239264" y="2701636"/>
                  <a:pt x="329385" y="2701636"/>
                </a:cubicBezTo>
                <a:cubicBezTo>
                  <a:pt x="343666" y="2701636"/>
                  <a:pt x="357270" y="2695349"/>
                  <a:pt x="370949" y="2691245"/>
                </a:cubicBezTo>
                <a:cubicBezTo>
                  <a:pt x="391931" y="2684951"/>
                  <a:pt x="433294" y="2670464"/>
                  <a:pt x="433294" y="2670464"/>
                </a:cubicBezTo>
                <a:cubicBezTo>
                  <a:pt x="447149" y="2649682"/>
                  <a:pt x="451163" y="2616017"/>
                  <a:pt x="474858" y="2608118"/>
                </a:cubicBezTo>
                <a:cubicBezTo>
                  <a:pt x="485249" y="2604654"/>
                  <a:pt x="496234" y="2602625"/>
                  <a:pt x="506030" y="2597727"/>
                </a:cubicBezTo>
                <a:cubicBezTo>
                  <a:pt x="517200" y="2592142"/>
                  <a:pt x="527611" y="2586048"/>
                  <a:pt x="537203" y="2576945"/>
                </a:cubicBezTo>
                <a:cubicBezTo>
                  <a:pt x="546795" y="2567842"/>
                  <a:pt x="525480" y="2546572"/>
                  <a:pt x="563580" y="2543108"/>
                </a:cubicBezTo>
                <a:cubicBezTo>
                  <a:pt x="573971" y="2532717"/>
                  <a:pt x="581209" y="2516865"/>
                  <a:pt x="594753" y="2500213"/>
                </a:cubicBezTo>
                <a:cubicBezTo>
                  <a:pt x="608297" y="2483561"/>
                  <a:pt x="643963" y="2449356"/>
                  <a:pt x="644843" y="2443197"/>
                </a:cubicBezTo>
                <a:cubicBezTo>
                  <a:pt x="631476" y="2202587"/>
                  <a:pt x="511669" y="2284490"/>
                  <a:pt x="506030" y="2254827"/>
                </a:cubicBezTo>
                <a:cubicBezTo>
                  <a:pt x="500391" y="2225164"/>
                  <a:pt x="624860" y="2261754"/>
                  <a:pt x="611006" y="2265218"/>
                </a:cubicBezTo>
                <a:cubicBezTo>
                  <a:pt x="600615" y="2272145"/>
                  <a:pt x="473303" y="2279073"/>
                  <a:pt x="433294" y="2286000"/>
                </a:cubicBezTo>
                <a:cubicBezTo>
                  <a:pt x="393285" y="2292927"/>
                  <a:pt x="389176" y="2294631"/>
                  <a:pt x="370949" y="2306782"/>
                </a:cubicBezTo>
                <a:cubicBezTo>
                  <a:pt x="330663" y="2333640"/>
                  <a:pt x="351624" y="2323615"/>
                  <a:pt x="308603" y="2337954"/>
                </a:cubicBezTo>
                <a:cubicBezTo>
                  <a:pt x="287821" y="2351809"/>
                  <a:pt x="269953" y="2371620"/>
                  <a:pt x="246258" y="2379518"/>
                </a:cubicBezTo>
                <a:lnTo>
                  <a:pt x="183912" y="2400300"/>
                </a:lnTo>
                <a:cubicBezTo>
                  <a:pt x="156203" y="2396836"/>
                  <a:pt x="125608" y="2412423"/>
                  <a:pt x="100785" y="2389909"/>
                </a:cubicBezTo>
                <a:cubicBezTo>
                  <a:pt x="75962" y="2367395"/>
                  <a:pt x="37284" y="2338532"/>
                  <a:pt x="34975" y="2265218"/>
                </a:cubicBezTo>
                <a:cubicBezTo>
                  <a:pt x="32666" y="2191904"/>
                  <a:pt x="17657" y="2011218"/>
                  <a:pt x="86930" y="1950027"/>
                </a:cubicBezTo>
                <a:cubicBezTo>
                  <a:pt x="156203" y="1888836"/>
                  <a:pt x="329385" y="1901536"/>
                  <a:pt x="450612" y="1898072"/>
                </a:cubicBezTo>
                <a:cubicBezTo>
                  <a:pt x="461003" y="1887681"/>
                  <a:pt x="451189" y="1888259"/>
                  <a:pt x="433294" y="1887682"/>
                </a:cubicBezTo>
                <a:cubicBezTo>
                  <a:pt x="415399" y="1887105"/>
                  <a:pt x="336313" y="1903268"/>
                  <a:pt x="343240" y="1894609"/>
                </a:cubicBezTo>
                <a:cubicBezTo>
                  <a:pt x="350167" y="1885950"/>
                  <a:pt x="410204" y="1843809"/>
                  <a:pt x="474858" y="1835727"/>
                </a:cubicBezTo>
                <a:cubicBezTo>
                  <a:pt x="478322" y="1825336"/>
                  <a:pt x="518153" y="1797049"/>
                  <a:pt x="526812" y="1783772"/>
                </a:cubicBezTo>
                <a:cubicBezTo>
                  <a:pt x="535471" y="1770495"/>
                  <a:pt x="518154" y="1770495"/>
                  <a:pt x="526813" y="1756063"/>
                </a:cubicBezTo>
                <a:cubicBezTo>
                  <a:pt x="535472" y="1741631"/>
                  <a:pt x="552212" y="1704685"/>
                  <a:pt x="578766" y="1697181"/>
                </a:cubicBezTo>
                <a:cubicBezTo>
                  <a:pt x="605321" y="1689677"/>
                  <a:pt x="644645" y="1705109"/>
                  <a:pt x="686140" y="1711037"/>
                </a:cubicBezTo>
                <a:cubicBezTo>
                  <a:pt x="696531" y="1714501"/>
                  <a:pt x="791203" y="1735860"/>
                  <a:pt x="814294" y="1721428"/>
                </a:cubicBezTo>
                <a:cubicBezTo>
                  <a:pt x="837385" y="1706996"/>
                  <a:pt x="826823" y="1639412"/>
                  <a:pt x="824685" y="1624445"/>
                </a:cubicBezTo>
                <a:cubicBezTo>
                  <a:pt x="821221" y="1565563"/>
                  <a:pt x="919358" y="1571336"/>
                  <a:pt x="932058" y="1558636"/>
                </a:cubicBezTo>
                <a:cubicBezTo>
                  <a:pt x="944758" y="1545936"/>
                  <a:pt x="910953" y="1552560"/>
                  <a:pt x="900885" y="1548245"/>
                </a:cubicBezTo>
                <a:cubicBezTo>
                  <a:pt x="886648" y="1542143"/>
                  <a:pt x="874016" y="1532362"/>
                  <a:pt x="859321" y="1527464"/>
                </a:cubicBezTo>
                <a:cubicBezTo>
                  <a:pt x="842566" y="1521879"/>
                  <a:pt x="824501" y="1521356"/>
                  <a:pt x="807367" y="1517073"/>
                </a:cubicBezTo>
                <a:cubicBezTo>
                  <a:pt x="796741" y="1514416"/>
                  <a:pt x="788317" y="1510146"/>
                  <a:pt x="776194" y="1506682"/>
                </a:cubicBezTo>
                <a:cubicBezTo>
                  <a:pt x="764071" y="1503218"/>
                  <a:pt x="748309" y="1500395"/>
                  <a:pt x="734630" y="1496291"/>
                </a:cubicBezTo>
                <a:cubicBezTo>
                  <a:pt x="713648" y="1489996"/>
                  <a:pt x="693067" y="1470314"/>
                  <a:pt x="672285" y="1475509"/>
                </a:cubicBezTo>
                <a:cubicBezTo>
                  <a:pt x="651503" y="1480705"/>
                  <a:pt x="689954" y="1460786"/>
                  <a:pt x="609940" y="1527464"/>
                </a:cubicBezTo>
                <a:cubicBezTo>
                  <a:pt x="600346" y="1535459"/>
                  <a:pt x="589158" y="1541318"/>
                  <a:pt x="578767" y="1548245"/>
                </a:cubicBezTo>
                <a:cubicBezTo>
                  <a:pt x="575303" y="1558636"/>
                  <a:pt x="573274" y="1569621"/>
                  <a:pt x="568376" y="1579418"/>
                </a:cubicBezTo>
                <a:cubicBezTo>
                  <a:pt x="532153" y="1651864"/>
                  <a:pt x="515185" y="1608276"/>
                  <a:pt x="402121" y="1600200"/>
                </a:cubicBezTo>
                <a:cubicBezTo>
                  <a:pt x="374412" y="1683327"/>
                  <a:pt x="375922" y="1628043"/>
                  <a:pt x="360558" y="1641764"/>
                </a:cubicBezTo>
                <a:cubicBezTo>
                  <a:pt x="345194" y="1655485"/>
                  <a:pt x="325744" y="1669563"/>
                  <a:pt x="309935" y="1682529"/>
                </a:cubicBezTo>
                <a:cubicBezTo>
                  <a:pt x="294127" y="1695495"/>
                  <a:pt x="276320" y="1703842"/>
                  <a:pt x="265707" y="1719561"/>
                </a:cubicBezTo>
                <a:cubicBezTo>
                  <a:pt x="255094" y="1735280"/>
                  <a:pt x="252741" y="1757750"/>
                  <a:pt x="246258" y="1776845"/>
                </a:cubicBezTo>
                <a:cubicBezTo>
                  <a:pt x="242794" y="1787236"/>
                  <a:pt x="245502" y="1750511"/>
                  <a:pt x="224143" y="1749934"/>
                </a:cubicBezTo>
                <a:cubicBezTo>
                  <a:pt x="202784" y="1749357"/>
                  <a:pt x="138885" y="1780309"/>
                  <a:pt x="118103" y="1773382"/>
                </a:cubicBezTo>
                <a:cubicBezTo>
                  <a:pt x="82926" y="1667851"/>
                  <a:pt x="102517" y="1600201"/>
                  <a:pt x="97322" y="1499755"/>
                </a:cubicBezTo>
                <a:cubicBezTo>
                  <a:pt x="92127" y="1399309"/>
                  <a:pt x="111362" y="1317294"/>
                  <a:pt x="86931" y="1170708"/>
                </a:cubicBezTo>
                <a:cubicBezTo>
                  <a:pt x="102635" y="1107893"/>
                  <a:pt x="113574" y="1121019"/>
                  <a:pt x="129826" y="1107831"/>
                </a:cubicBezTo>
                <a:cubicBezTo>
                  <a:pt x="146078" y="1094643"/>
                  <a:pt x="166239" y="1098949"/>
                  <a:pt x="184445" y="1091578"/>
                </a:cubicBezTo>
                <a:cubicBezTo>
                  <a:pt x="202651" y="1084207"/>
                  <a:pt x="211444" y="1071507"/>
                  <a:pt x="239064" y="1063603"/>
                </a:cubicBezTo>
                <a:cubicBezTo>
                  <a:pt x="266684" y="1055699"/>
                  <a:pt x="327121" y="1054765"/>
                  <a:pt x="350167" y="1044152"/>
                </a:cubicBezTo>
                <a:cubicBezTo>
                  <a:pt x="373213" y="1033539"/>
                  <a:pt x="362734" y="1008807"/>
                  <a:pt x="377343" y="999926"/>
                </a:cubicBezTo>
                <a:cubicBezTo>
                  <a:pt x="391952" y="991045"/>
                  <a:pt x="421348" y="992688"/>
                  <a:pt x="437823" y="990867"/>
                </a:cubicBezTo>
                <a:cubicBezTo>
                  <a:pt x="454298" y="989046"/>
                  <a:pt x="462646" y="993214"/>
                  <a:pt x="476190" y="989000"/>
                </a:cubicBezTo>
                <a:cubicBezTo>
                  <a:pt x="489734" y="984786"/>
                  <a:pt x="508695" y="969049"/>
                  <a:pt x="519086" y="965585"/>
                </a:cubicBezTo>
                <a:cubicBezTo>
                  <a:pt x="590544" y="917945"/>
                  <a:pt x="534290" y="974252"/>
                  <a:pt x="589158" y="955964"/>
                </a:cubicBezTo>
                <a:cubicBezTo>
                  <a:pt x="599549" y="949037"/>
                  <a:pt x="608637" y="939567"/>
                  <a:pt x="620330" y="935182"/>
                </a:cubicBezTo>
                <a:cubicBezTo>
                  <a:pt x="636867" y="928981"/>
                  <a:pt x="655151" y="929074"/>
                  <a:pt x="672285" y="924791"/>
                </a:cubicBezTo>
                <a:cubicBezTo>
                  <a:pt x="682911" y="922134"/>
                  <a:pt x="692832" y="917057"/>
                  <a:pt x="703458" y="914400"/>
                </a:cubicBezTo>
                <a:cubicBezTo>
                  <a:pt x="720592" y="910117"/>
                  <a:pt x="738094" y="907473"/>
                  <a:pt x="755412" y="904009"/>
                </a:cubicBezTo>
                <a:cubicBezTo>
                  <a:pt x="804812" y="871076"/>
                  <a:pt x="774738" y="887176"/>
                  <a:pt x="848930" y="862445"/>
                </a:cubicBezTo>
                <a:cubicBezTo>
                  <a:pt x="859321" y="858981"/>
                  <a:pt x="870989" y="858129"/>
                  <a:pt x="880103" y="852054"/>
                </a:cubicBezTo>
                <a:cubicBezTo>
                  <a:pt x="890494" y="845127"/>
                  <a:pt x="899864" y="836345"/>
                  <a:pt x="911276" y="831273"/>
                </a:cubicBezTo>
                <a:cubicBezTo>
                  <a:pt x="931294" y="822376"/>
                  <a:pt x="973621" y="810491"/>
                  <a:pt x="973621" y="810491"/>
                </a:cubicBezTo>
                <a:cubicBezTo>
                  <a:pt x="984012" y="800100"/>
                  <a:pt x="992836" y="787859"/>
                  <a:pt x="1004794" y="779318"/>
                </a:cubicBezTo>
                <a:cubicBezTo>
                  <a:pt x="1017399" y="770315"/>
                  <a:pt x="1032909" y="766221"/>
                  <a:pt x="1046358" y="758536"/>
                </a:cubicBezTo>
                <a:cubicBezTo>
                  <a:pt x="1057201" y="752340"/>
                  <a:pt x="1067139" y="744681"/>
                  <a:pt x="1077530" y="737754"/>
                </a:cubicBezTo>
                <a:cubicBezTo>
                  <a:pt x="1105923" y="652578"/>
                  <a:pt x="1056810" y="784422"/>
                  <a:pt x="1150267" y="644236"/>
                </a:cubicBezTo>
                <a:lnTo>
                  <a:pt x="1191830" y="581891"/>
                </a:lnTo>
                <a:cubicBezTo>
                  <a:pt x="1198757" y="571500"/>
                  <a:pt x="1203781" y="559549"/>
                  <a:pt x="1212612" y="550718"/>
                </a:cubicBezTo>
                <a:cubicBezTo>
                  <a:pt x="1223003" y="540327"/>
                  <a:pt x="1234763" y="531145"/>
                  <a:pt x="1243785" y="519545"/>
                </a:cubicBezTo>
                <a:cubicBezTo>
                  <a:pt x="1259119" y="499830"/>
                  <a:pt x="1267688" y="474861"/>
                  <a:pt x="1285349" y="457200"/>
                </a:cubicBezTo>
                <a:cubicBezTo>
                  <a:pt x="1295740" y="446809"/>
                  <a:pt x="1307499" y="437626"/>
                  <a:pt x="1316521" y="426027"/>
                </a:cubicBezTo>
                <a:cubicBezTo>
                  <a:pt x="1331855" y="406312"/>
                  <a:pt x="1344230" y="384464"/>
                  <a:pt x="1358085" y="363682"/>
                </a:cubicBezTo>
                <a:lnTo>
                  <a:pt x="1420430" y="270164"/>
                </a:lnTo>
                <a:cubicBezTo>
                  <a:pt x="1460369" y="210256"/>
                  <a:pt x="1425790" y="268048"/>
                  <a:pt x="1451603" y="207818"/>
                </a:cubicBezTo>
                <a:cubicBezTo>
                  <a:pt x="1457705" y="193580"/>
                  <a:pt x="1466946" y="180758"/>
                  <a:pt x="1472385" y="166254"/>
                </a:cubicBezTo>
                <a:cubicBezTo>
                  <a:pt x="1477399" y="152883"/>
                  <a:pt x="1477150" y="137817"/>
                  <a:pt x="1482776" y="124691"/>
                </a:cubicBezTo>
                <a:cubicBezTo>
                  <a:pt x="1487695" y="113212"/>
                  <a:pt x="1497973" y="104688"/>
                  <a:pt x="1503558" y="93518"/>
                </a:cubicBezTo>
                <a:cubicBezTo>
                  <a:pt x="1508456" y="83721"/>
                  <a:pt x="1508630" y="71920"/>
                  <a:pt x="1513949" y="62345"/>
                </a:cubicBezTo>
                <a:cubicBezTo>
                  <a:pt x="1526079" y="40512"/>
                  <a:pt x="1555512" y="0"/>
                  <a:pt x="1555512" y="0"/>
                </a:cubicBezTo>
                <a:cubicBezTo>
                  <a:pt x="1582319" y="3830"/>
                  <a:pt x="1630403" y="6273"/>
                  <a:pt x="1659421" y="20782"/>
                </a:cubicBezTo>
                <a:cubicBezTo>
                  <a:pt x="1670591" y="26367"/>
                  <a:pt x="1680203" y="34637"/>
                  <a:pt x="1690594" y="41564"/>
                </a:cubicBezTo>
                <a:cubicBezTo>
                  <a:pt x="1750148" y="130893"/>
                  <a:pt x="1678749" y="17874"/>
                  <a:pt x="1721767" y="103909"/>
                </a:cubicBezTo>
                <a:cubicBezTo>
                  <a:pt x="1762055" y="184484"/>
                  <a:pt x="1726821" y="87900"/>
                  <a:pt x="1752940" y="166254"/>
                </a:cubicBezTo>
                <a:cubicBezTo>
                  <a:pt x="1749476" y="232063"/>
                  <a:pt x="1748515" y="298052"/>
                  <a:pt x="1742549" y="363682"/>
                </a:cubicBezTo>
                <a:cubicBezTo>
                  <a:pt x="1741557" y="374590"/>
                  <a:pt x="1739000" y="386301"/>
                  <a:pt x="1732158" y="394854"/>
                </a:cubicBezTo>
                <a:cubicBezTo>
                  <a:pt x="1724356" y="404606"/>
                  <a:pt x="1711376" y="408709"/>
                  <a:pt x="1700985" y="415636"/>
                </a:cubicBezTo>
                <a:cubicBezTo>
                  <a:pt x="1697521" y="426027"/>
                  <a:pt x="1697436" y="438256"/>
                  <a:pt x="1690594" y="446809"/>
                </a:cubicBezTo>
                <a:cubicBezTo>
                  <a:pt x="1675945" y="465121"/>
                  <a:pt x="1648784" y="471137"/>
                  <a:pt x="1628249" y="477982"/>
                </a:cubicBezTo>
                <a:cubicBezTo>
                  <a:pt x="1621322" y="488373"/>
                  <a:pt x="1644457" y="502449"/>
                  <a:pt x="1654359" y="509154"/>
                </a:cubicBezTo>
                <a:cubicBezTo>
                  <a:pt x="1664261" y="515859"/>
                  <a:pt x="1684155" y="510220"/>
                  <a:pt x="1687663" y="518213"/>
                </a:cubicBezTo>
                <a:cubicBezTo>
                  <a:pt x="1691171" y="526206"/>
                  <a:pt x="1679714" y="545434"/>
                  <a:pt x="1675407" y="557113"/>
                </a:cubicBezTo>
                <a:cubicBezTo>
                  <a:pt x="1671100" y="568792"/>
                  <a:pt x="1671455" y="573987"/>
                  <a:pt x="1661819" y="588285"/>
                </a:cubicBezTo>
                <a:cubicBezTo>
                  <a:pt x="1652183" y="602584"/>
                  <a:pt x="1635042" y="628383"/>
                  <a:pt x="1617591" y="642904"/>
                </a:cubicBezTo>
                <a:cubicBezTo>
                  <a:pt x="1600140" y="657425"/>
                  <a:pt x="1567502" y="668482"/>
                  <a:pt x="1557111" y="675409"/>
                </a:cubicBezTo>
                <a:cubicBezTo>
                  <a:pt x="1532404" y="749531"/>
                  <a:pt x="1557422" y="714352"/>
                  <a:pt x="1550717" y="737754"/>
                </a:cubicBezTo>
                <a:cubicBezTo>
                  <a:pt x="1544012" y="761156"/>
                  <a:pt x="1516879" y="815819"/>
                  <a:pt x="1516879" y="815819"/>
                </a:cubicBezTo>
              </a:path>
            </a:pathLst>
          </a:custGeom>
          <a:noFill/>
          <a:ln w="28575">
            <a:solidFill>
              <a:schemeClr val="tx2">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5967039" y="5173632"/>
            <a:ext cx="1286934" cy="57519"/>
          </a:xfrm>
          <a:custGeom>
            <a:avLst/>
            <a:gdLst>
              <a:gd name="connsiteX0" fmla="*/ 1219200 w 1219200"/>
              <a:gd name="connsiteY0" fmla="*/ 41584 h 57539"/>
              <a:gd name="connsiteX1" fmla="*/ 1018309 w 1219200"/>
              <a:gd name="connsiteY1" fmla="*/ 48511 h 57539"/>
              <a:gd name="connsiteX2" fmla="*/ 665018 w 1219200"/>
              <a:gd name="connsiteY2" fmla="*/ 34657 h 57539"/>
              <a:gd name="connsiteX3" fmla="*/ 207818 w 1219200"/>
              <a:gd name="connsiteY3" fmla="*/ 34657 h 57539"/>
              <a:gd name="connsiteX4" fmla="*/ 166255 w 1219200"/>
              <a:gd name="connsiteY4" fmla="*/ 27730 h 57539"/>
              <a:gd name="connsiteX5" fmla="*/ 145473 w 1219200"/>
              <a:gd name="connsiteY5" fmla="*/ 20802 h 57539"/>
              <a:gd name="connsiteX6" fmla="*/ 55418 w 1219200"/>
              <a:gd name="connsiteY6" fmla="*/ 6948 h 57539"/>
              <a:gd name="connsiteX7" fmla="*/ 0 w 1219200"/>
              <a:gd name="connsiteY7" fmla="*/ 20 h 57539"/>
              <a:gd name="connsiteX0" fmla="*/ 1286934 w 1286934"/>
              <a:gd name="connsiteY0" fmla="*/ 41564 h 57519"/>
              <a:gd name="connsiteX1" fmla="*/ 1086043 w 1286934"/>
              <a:gd name="connsiteY1" fmla="*/ 48491 h 57519"/>
              <a:gd name="connsiteX2" fmla="*/ 732752 w 1286934"/>
              <a:gd name="connsiteY2" fmla="*/ 34637 h 57519"/>
              <a:gd name="connsiteX3" fmla="*/ 275552 w 1286934"/>
              <a:gd name="connsiteY3" fmla="*/ 34637 h 57519"/>
              <a:gd name="connsiteX4" fmla="*/ 233989 w 1286934"/>
              <a:gd name="connsiteY4" fmla="*/ 27710 h 57519"/>
              <a:gd name="connsiteX5" fmla="*/ 213207 w 1286934"/>
              <a:gd name="connsiteY5" fmla="*/ 20782 h 57519"/>
              <a:gd name="connsiteX6" fmla="*/ 123152 w 1286934"/>
              <a:gd name="connsiteY6" fmla="*/ 6928 h 57519"/>
              <a:gd name="connsiteX7" fmla="*/ 0 w 1286934"/>
              <a:gd name="connsiteY7" fmla="*/ 0 h 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6934" h="57519">
                <a:moveTo>
                  <a:pt x="1286934" y="41564"/>
                </a:moveTo>
                <a:cubicBezTo>
                  <a:pt x="1219970" y="43873"/>
                  <a:pt x="1153046" y="48491"/>
                  <a:pt x="1086043" y="48491"/>
                </a:cubicBezTo>
                <a:cubicBezTo>
                  <a:pt x="767472" y="48491"/>
                  <a:pt x="857307" y="76153"/>
                  <a:pt x="732752" y="34637"/>
                </a:cubicBezTo>
                <a:cubicBezTo>
                  <a:pt x="531679" y="38579"/>
                  <a:pt x="441897" y="50479"/>
                  <a:pt x="275552" y="34637"/>
                </a:cubicBezTo>
                <a:cubicBezTo>
                  <a:pt x="261570" y="33305"/>
                  <a:pt x="247843" y="30019"/>
                  <a:pt x="233989" y="27710"/>
                </a:cubicBezTo>
                <a:cubicBezTo>
                  <a:pt x="227062" y="25401"/>
                  <a:pt x="220335" y="22366"/>
                  <a:pt x="213207" y="20782"/>
                </a:cubicBezTo>
                <a:cubicBezTo>
                  <a:pt x="193770" y="16463"/>
                  <a:pt x="158687" y="10392"/>
                  <a:pt x="123152" y="6928"/>
                </a:cubicBezTo>
                <a:cubicBezTo>
                  <a:pt x="87618" y="3464"/>
                  <a:pt x="29166" y="0"/>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5516380" y="5123349"/>
            <a:ext cx="540327" cy="21524"/>
          </a:xfrm>
          <a:custGeom>
            <a:avLst/>
            <a:gdLst>
              <a:gd name="connsiteX0" fmla="*/ 540327 w 540327"/>
              <a:gd name="connsiteY0" fmla="*/ 7670 h 21524"/>
              <a:gd name="connsiteX1" fmla="*/ 374072 w 540327"/>
              <a:gd name="connsiteY1" fmla="*/ 14597 h 21524"/>
              <a:gd name="connsiteX2" fmla="*/ 277091 w 540327"/>
              <a:gd name="connsiteY2" fmla="*/ 21524 h 21524"/>
              <a:gd name="connsiteX3" fmla="*/ 117763 w 540327"/>
              <a:gd name="connsiteY3" fmla="*/ 14597 h 21524"/>
              <a:gd name="connsiteX4" fmla="*/ 76200 w 540327"/>
              <a:gd name="connsiteY4" fmla="*/ 7670 h 21524"/>
              <a:gd name="connsiteX5" fmla="*/ 55418 w 540327"/>
              <a:gd name="connsiteY5" fmla="*/ 743 h 21524"/>
              <a:gd name="connsiteX6" fmla="*/ 0 w 540327"/>
              <a:gd name="connsiteY6" fmla="*/ 743 h 2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327" h="21524">
                <a:moveTo>
                  <a:pt x="540327" y="7670"/>
                </a:moveTo>
                <a:lnTo>
                  <a:pt x="374072" y="14597"/>
                </a:lnTo>
                <a:cubicBezTo>
                  <a:pt x="341707" y="16300"/>
                  <a:pt x="309500" y="21524"/>
                  <a:pt x="277091" y="21524"/>
                </a:cubicBezTo>
                <a:cubicBezTo>
                  <a:pt x="223931" y="21524"/>
                  <a:pt x="170872" y="16906"/>
                  <a:pt x="117763" y="14597"/>
                </a:cubicBezTo>
                <a:cubicBezTo>
                  <a:pt x="103909" y="12288"/>
                  <a:pt x="89911" y="10717"/>
                  <a:pt x="76200" y="7670"/>
                </a:cubicBezTo>
                <a:cubicBezTo>
                  <a:pt x="69072" y="6086"/>
                  <a:pt x="62690" y="1404"/>
                  <a:pt x="55418" y="743"/>
                </a:cubicBezTo>
                <a:cubicBezTo>
                  <a:pt x="37021" y="-929"/>
                  <a:pt x="18473" y="743"/>
                  <a:pt x="0" y="743"/>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60666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85875" y="228600"/>
            <a:ext cx="7772251" cy="713232"/>
          </a:xfrm>
          <a:noFill/>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Canvassing Unenclosed Block</a:t>
            </a:r>
            <a:endParaRPr lang="en-US" sz="3200" b="1" dirty="0">
              <a:solidFill>
                <a:schemeClr val="tx1"/>
              </a:solidFill>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36</a:t>
            </a:fld>
            <a:endParaRPr lang="en-US" sz="1200" dirty="0">
              <a:latin typeface="Arial Narrow" panose="020B0606020202030204" pitchFamily="34" charset="0"/>
            </a:endParaRPr>
          </a:p>
        </p:txBody>
      </p:sp>
      <p:pic>
        <p:nvPicPr>
          <p:cNvPr id="6" name="Picture 6" descr="Depiction of an unenclosed b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311" y="2652092"/>
            <a:ext cx="4038600" cy="28012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685800" y="914400"/>
            <a:ext cx="7772400" cy="1277273"/>
          </a:xfrm>
          <a:prstGeom prst="rect">
            <a:avLst/>
          </a:prstGeom>
        </p:spPr>
        <p:txBody>
          <a:bodyPr wrap="square">
            <a:spAutoFit/>
          </a:bodyPr>
          <a:lstStyle/>
          <a:p>
            <a:pPr marL="219456" lvl="1" indent="-219456">
              <a:spcAft>
                <a:spcPts val="600"/>
              </a:spcAft>
              <a:buFont typeface="Arial" panose="020B0604020202020204" pitchFamily="34" charset="0"/>
              <a:buChar char="•"/>
            </a:pPr>
            <a:r>
              <a:rPr lang="en-US" dirty="0" smtClean="0">
                <a:latin typeface="Arial Narrow" panose="020B0606020202030204" pitchFamily="34" charset="0"/>
                <a:cs typeface="Arial" panose="020B0604020202020204" pitchFamily="34" charset="0"/>
              </a:rPr>
              <a:t>An unenclosed block has at least one boundary that is not a street.  A dashed line on the map indicates a border that is not a road.</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cs typeface="Arial" panose="020B0604020202020204" pitchFamily="34" charset="0"/>
              </a:rPr>
              <a:t>Mentally, find the northeast corner and go to the right. Start at the first housing unit encountered. You will not be able to stop at the same place you started.</a:t>
            </a:r>
            <a:endParaRPr lang="en-US" dirty="0">
              <a:latin typeface="Arial Narrow" panose="020B0606020202030204" pitchFamily="34" charset="0"/>
              <a:cs typeface="Arial" panose="020B0604020202020204" pitchFamily="34" charset="0"/>
            </a:endParaRPr>
          </a:p>
        </p:txBody>
      </p:sp>
      <p:sp>
        <p:nvSpPr>
          <p:cNvPr id="9" name="TextBox 8"/>
          <p:cNvSpPr txBox="1"/>
          <p:nvPr/>
        </p:nvSpPr>
        <p:spPr>
          <a:xfrm>
            <a:off x="4990585" y="4764537"/>
            <a:ext cx="678180" cy="369332"/>
          </a:xfrm>
          <a:prstGeom prst="rect">
            <a:avLst/>
          </a:prstGeom>
          <a:noFill/>
        </p:spPr>
        <p:txBody>
          <a:bodyPr wrap="square" rtlCol="0">
            <a:spAutoFit/>
          </a:bodyPr>
          <a:lstStyle/>
          <a:p>
            <a:r>
              <a:rPr lang="en-US" sz="1000" b="1" dirty="0" smtClean="0">
                <a:solidFill>
                  <a:schemeClr val="tx2">
                    <a:lumMod val="60000"/>
                    <a:lumOff val="40000"/>
                  </a:schemeClr>
                </a:solidFill>
              </a:rPr>
              <a:t>Start </a:t>
            </a:r>
            <a:r>
              <a:rPr lang="en-US" b="1" dirty="0" smtClean="0">
                <a:solidFill>
                  <a:schemeClr val="tx2">
                    <a:lumMod val="60000"/>
                    <a:lumOff val="40000"/>
                  </a:schemeClr>
                </a:solidFill>
              </a:rPr>
              <a:t>X</a:t>
            </a:r>
            <a:endParaRPr lang="en-US" b="1" dirty="0">
              <a:solidFill>
                <a:schemeClr val="tx2">
                  <a:lumMod val="60000"/>
                  <a:lumOff val="40000"/>
                </a:schemeClr>
              </a:solidFill>
            </a:endParaRPr>
          </a:p>
        </p:txBody>
      </p:sp>
      <p:sp>
        <p:nvSpPr>
          <p:cNvPr id="10" name="Freeform 9"/>
          <p:cNvSpPr/>
          <p:nvPr/>
        </p:nvSpPr>
        <p:spPr>
          <a:xfrm>
            <a:off x="3427407" y="3259967"/>
            <a:ext cx="1625600" cy="1718733"/>
          </a:xfrm>
          <a:custGeom>
            <a:avLst/>
            <a:gdLst>
              <a:gd name="connsiteX0" fmla="*/ 1625600 w 1625600"/>
              <a:gd name="connsiteY0" fmla="*/ 1718733 h 1718733"/>
              <a:gd name="connsiteX1" fmla="*/ 1430867 w 1625600"/>
              <a:gd name="connsiteY1" fmla="*/ 1701800 h 1718733"/>
              <a:gd name="connsiteX2" fmla="*/ 1159934 w 1625600"/>
              <a:gd name="connsiteY2" fmla="*/ 1693333 h 1718733"/>
              <a:gd name="connsiteX3" fmla="*/ 1134534 w 1625600"/>
              <a:gd name="connsiteY3" fmla="*/ 1676400 h 1718733"/>
              <a:gd name="connsiteX4" fmla="*/ 1083734 w 1625600"/>
              <a:gd name="connsiteY4" fmla="*/ 1659466 h 1718733"/>
              <a:gd name="connsiteX5" fmla="*/ 1032934 w 1625600"/>
              <a:gd name="connsiteY5" fmla="*/ 1642533 h 1718733"/>
              <a:gd name="connsiteX6" fmla="*/ 1007534 w 1625600"/>
              <a:gd name="connsiteY6" fmla="*/ 1634066 h 1718733"/>
              <a:gd name="connsiteX7" fmla="*/ 922867 w 1625600"/>
              <a:gd name="connsiteY7" fmla="*/ 1625600 h 1718733"/>
              <a:gd name="connsiteX8" fmla="*/ 846667 w 1625600"/>
              <a:gd name="connsiteY8" fmla="*/ 1608666 h 1718733"/>
              <a:gd name="connsiteX9" fmla="*/ 643467 w 1625600"/>
              <a:gd name="connsiteY9" fmla="*/ 1591733 h 1718733"/>
              <a:gd name="connsiteX10" fmla="*/ 575734 w 1625600"/>
              <a:gd name="connsiteY10" fmla="*/ 1574800 h 1718733"/>
              <a:gd name="connsiteX11" fmla="*/ 541867 w 1625600"/>
              <a:gd name="connsiteY11" fmla="*/ 1566333 h 1718733"/>
              <a:gd name="connsiteX12" fmla="*/ 499534 w 1625600"/>
              <a:gd name="connsiteY12" fmla="*/ 1557866 h 1718733"/>
              <a:gd name="connsiteX13" fmla="*/ 474134 w 1625600"/>
              <a:gd name="connsiteY13" fmla="*/ 1549400 h 1718733"/>
              <a:gd name="connsiteX14" fmla="*/ 194734 w 1625600"/>
              <a:gd name="connsiteY14" fmla="*/ 1540933 h 1718733"/>
              <a:gd name="connsiteX15" fmla="*/ 152400 w 1625600"/>
              <a:gd name="connsiteY15" fmla="*/ 1481666 h 1718733"/>
              <a:gd name="connsiteX16" fmla="*/ 135467 w 1625600"/>
              <a:gd name="connsiteY16" fmla="*/ 1456266 h 1718733"/>
              <a:gd name="connsiteX17" fmla="*/ 118534 w 1625600"/>
              <a:gd name="connsiteY17" fmla="*/ 1405466 h 1718733"/>
              <a:gd name="connsiteX18" fmla="*/ 110067 w 1625600"/>
              <a:gd name="connsiteY18" fmla="*/ 1380066 h 1718733"/>
              <a:gd name="connsiteX19" fmla="*/ 93134 w 1625600"/>
              <a:gd name="connsiteY19" fmla="*/ 1354666 h 1718733"/>
              <a:gd name="connsiteX20" fmla="*/ 84667 w 1625600"/>
              <a:gd name="connsiteY20" fmla="*/ 1312333 h 1718733"/>
              <a:gd name="connsiteX21" fmla="*/ 67734 w 1625600"/>
              <a:gd name="connsiteY21" fmla="*/ 1253066 h 1718733"/>
              <a:gd name="connsiteX22" fmla="*/ 50800 w 1625600"/>
              <a:gd name="connsiteY22" fmla="*/ 1126066 h 1718733"/>
              <a:gd name="connsiteX23" fmla="*/ 59267 w 1625600"/>
              <a:gd name="connsiteY23" fmla="*/ 956733 h 1718733"/>
              <a:gd name="connsiteX24" fmla="*/ 67734 w 1625600"/>
              <a:gd name="connsiteY24" fmla="*/ 567266 h 1718733"/>
              <a:gd name="connsiteX25" fmla="*/ 84667 w 1625600"/>
              <a:gd name="connsiteY25" fmla="*/ 330200 h 1718733"/>
              <a:gd name="connsiteX26" fmla="*/ 76200 w 1625600"/>
              <a:gd name="connsiteY26" fmla="*/ 211666 h 1718733"/>
              <a:gd name="connsiteX27" fmla="*/ 67734 w 1625600"/>
              <a:gd name="connsiteY27" fmla="*/ 186266 h 1718733"/>
              <a:gd name="connsiteX28" fmla="*/ 50800 w 1625600"/>
              <a:gd name="connsiteY28" fmla="*/ 169333 h 1718733"/>
              <a:gd name="connsiteX29" fmla="*/ 25400 w 1625600"/>
              <a:gd name="connsiteY29" fmla="*/ 127000 h 1718733"/>
              <a:gd name="connsiteX30" fmla="*/ 0 w 1625600"/>
              <a:gd name="connsiteY30" fmla="*/ 84666 h 1718733"/>
              <a:gd name="connsiteX31" fmla="*/ 101600 w 1625600"/>
              <a:gd name="connsiteY31" fmla="*/ 16933 h 1718733"/>
              <a:gd name="connsiteX32" fmla="*/ 685800 w 1625600"/>
              <a:gd name="connsiteY32" fmla="*/ 0 h 1718733"/>
              <a:gd name="connsiteX33" fmla="*/ 1007534 w 1625600"/>
              <a:gd name="connsiteY33" fmla="*/ 8466 h 171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5600" h="1718733">
                <a:moveTo>
                  <a:pt x="1625600" y="1718733"/>
                </a:moveTo>
                <a:cubicBezTo>
                  <a:pt x="1560689" y="1713089"/>
                  <a:pt x="1495926" y="1705349"/>
                  <a:pt x="1430867" y="1701800"/>
                </a:cubicBezTo>
                <a:cubicBezTo>
                  <a:pt x="1340646" y="1696879"/>
                  <a:pt x="1249959" y="1701049"/>
                  <a:pt x="1159934" y="1693333"/>
                </a:cubicBezTo>
                <a:cubicBezTo>
                  <a:pt x="1149796" y="1692464"/>
                  <a:pt x="1143833" y="1680533"/>
                  <a:pt x="1134534" y="1676400"/>
                </a:cubicBezTo>
                <a:cubicBezTo>
                  <a:pt x="1118223" y="1669151"/>
                  <a:pt x="1100667" y="1665110"/>
                  <a:pt x="1083734" y="1659466"/>
                </a:cubicBezTo>
                <a:lnTo>
                  <a:pt x="1032934" y="1642533"/>
                </a:lnTo>
                <a:cubicBezTo>
                  <a:pt x="1024467" y="1639711"/>
                  <a:pt x="1016414" y="1634954"/>
                  <a:pt x="1007534" y="1634066"/>
                </a:cubicBezTo>
                <a:lnTo>
                  <a:pt x="922867" y="1625600"/>
                </a:lnTo>
                <a:cubicBezTo>
                  <a:pt x="903672" y="1620801"/>
                  <a:pt x="865001" y="1610563"/>
                  <a:pt x="846667" y="1608666"/>
                </a:cubicBezTo>
                <a:cubicBezTo>
                  <a:pt x="779060" y="1601672"/>
                  <a:pt x="643467" y="1591733"/>
                  <a:pt x="643467" y="1591733"/>
                </a:cubicBezTo>
                <a:lnTo>
                  <a:pt x="575734" y="1574800"/>
                </a:lnTo>
                <a:cubicBezTo>
                  <a:pt x="564445" y="1571978"/>
                  <a:pt x="553277" y="1568615"/>
                  <a:pt x="541867" y="1566333"/>
                </a:cubicBezTo>
                <a:cubicBezTo>
                  <a:pt x="527756" y="1563511"/>
                  <a:pt x="513495" y="1561356"/>
                  <a:pt x="499534" y="1557866"/>
                </a:cubicBezTo>
                <a:cubicBezTo>
                  <a:pt x="490876" y="1555702"/>
                  <a:pt x="483045" y="1549895"/>
                  <a:pt x="474134" y="1549400"/>
                </a:cubicBezTo>
                <a:cubicBezTo>
                  <a:pt x="381101" y="1544232"/>
                  <a:pt x="287867" y="1543755"/>
                  <a:pt x="194734" y="1540933"/>
                </a:cubicBezTo>
                <a:cubicBezTo>
                  <a:pt x="139702" y="1522588"/>
                  <a:pt x="197554" y="1549399"/>
                  <a:pt x="152400" y="1481666"/>
                </a:cubicBezTo>
                <a:cubicBezTo>
                  <a:pt x="146756" y="1473199"/>
                  <a:pt x="139600" y="1465565"/>
                  <a:pt x="135467" y="1456266"/>
                </a:cubicBezTo>
                <a:cubicBezTo>
                  <a:pt x="128218" y="1439955"/>
                  <a:pt x="124178" y="1422399"/>
                  <a:pt x="118534" y="1405466"/>
                </a:cubicBezTo>
                <a:cubicBezTo>
                  <a:pt x="115712" y="1396999"/>
                  <a:pt x="115017" y="1387492"/>
                  <a:pt x="110067" y="1380066"/>
                </a:cubicBezTo>
                <a:lnTo>
                  <a:pt x="93134" y="1354666"/>
                </a:lnTo>
                <a:cubicBezTo>
                  <a:pt x="90312" y="1340555"/>
                  <a:pt x="88157" y="1326294"/>
                  <a:pt x="84667" y="1312333"/>
                </a:cubicBezTo>
                <a:cubicBezTo>
                  <a:pt x="72574" y="1263965"/>
                  <a:pt x="78294" y="1311145"/>
                  <a:pt x="67734" y="1253066"/>
                </a:cubicBezTo>
                <a:cubicBezTo>
                  <a:pt x="63059" y="1227352"/>
                  <a:pt x="53750" y="1149663"/>
                  <a:pt x="50800" y="1126066"/>
                </a:cubicBezTo>
                <a:cubicBezTo>
                  <a:pt x="53622" y="1069622"/>
                  <a:pt x="57555" y="1013222"/>
                  <a:pt x="59267" y="956733"/>
                </a:cubicBezTo>
                <a:cubicBezTo>
                  <a:pt x="63200" y="826940"/>
                  <a:pt x="63678" y="697056"/>
                  <a:pt x="67734" y="567266"/>
                </a:cubicBezTo>
                <a:cubicBezTo>
                  <a:pt x="71385" y="450423"/>
                  <a:pt x="74698" y="429883"/>
                  <a:pt x="84667" y="330200"/>
                </a:cubicBezTo>
                <a:cubicBezTo>
                  <a:pt x="81845" y="290689"/>
                  <a:pt x="80828" y="251007"/>
                  <a:pt x="76200" y="211666"/>
                </a:cubicBezTo>
                <a:cubicBezTo>
                  <a:pt x="75157" y="202803"/>
                  <a:pt x="72326" y="193919"/>
                  <a:pt x="67734" y="186266"/>
                </a:cubicBezTo>
                <a:cubicBezTo>
                  <a:pt x="63627" y="179421"/>
                  <a:pt x="56445" y="174977"/>
                  <a:pt x="50800" y="169333"/>
                </a:cubicBezTo>
                <a:cubicBezTo>
                  <a:pt x="26817" y="97380"/>
                  <a:pt x="60266" y="185109"/>
                  <a:pt x="25400" y="127000"/>
                </a:cubicBezTo>
                <a:cubicBezTo>
                  <a:pt x="-7575" y="72042"/>
                  <a:pt x="42909" y="127575"/>
                  <a:pt x="0" y="84666"/>
                </a:cubicBezTo>
                <a:cubicBezTo>
                  <a:pt x="13028" y="-32583"/>
                  <a:pt x="-18349" y="18432"/>
                  <a:pt x="101600" y="16933"/>
                </a:cubicBezTo>
                <a:cubicBezTo>
                  <a:pt x="296400" y="14498"/>
                  <a:pt x="685800" y="0"/>
                  <a:pt x="685800" y="0"/>
                </a:cubicBezTo>
                <a:cubicBezTo>
                  <a:pt x="979305" y="8893"/>
                  <a:pt x="872024" y="8466"/>
                  <a:pt x="1007534" y="8466"/>
                </a:cubicBezTo>
              </a:path>
            </a:pathLst>
          </a:custGeom>
          <a:noFill/>
          <a:ln w="31750">
            <a:solidFill>
              <a:schemeClr val="tx2">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538533" y="3140548"/>
            <a:ext cx="609600" cy="523220"/>
          </a:xfrm>
          <a:prstGeom prst="rect">
            <a:avLst/>
          </a:prstGeom>
          <a:noFill/>
        </p:spPr>
        <p:txBody>
          <a:bodyPr wrap="square" rtlCol="0">
            <a:spAutoFit/>
          </a:bodyPr>
          <a:lstStyle/>
          <a:p>
            <a:r>
              <a:rPr lang="en-US" b="1" dirty="0" smtClean="0">
                <a:solidFill>
                  <a:schemeClr val="tx2">
                    <a:lumMod val="60000"/>
                    <a:lumOff val="40000"/>
                  </a:schemeClr>
                </a:solidFill>
              </a:rPr>
              <a:t>X</a:t>
            </a:r>
            <a:endParaRPr lang="en-US" sz="1000" b="1" dirty="0" smtClean="0">
              <a:solidFill>
                <a:schemeClr val="tx2">
                  <a:lumMod val="60000"/>
                  <a:lumOff val="40000"/>
                </a:schemeClr>
              </a:solidFill>
            </a:endParaRPr>
          </a:p>
          <a:p>
            <a:r>
              <a:rPr lang="en-US" sz="1000" b="1" dirty="0" smtClean="0">
                <a:solidFill>
                  <a:schemeClr val="tx2">
                    <a:lumMod val="60000"/>
                    <a:lumOff val="40000"/>
                  </a:schemeClr>
                </a:solidFill>
              </a:rPr>
              <a:t>Stop</a:t>
            </a:r>
            <a:endParaRPr lang="en-US" sz="1000" b="1" dirty="0">
              <a:solidFill>
                <a:schemeClr val="tx2">
                  <a:lumMod val="60000"/>
                  <a:lumOff val="40000"/>
                </a:schemeClr>
              </a:solidFill>
            </a:endParaRPr>
          </a:p>
        </p:txBody>
      </p:sp>
    </p:spTree>
    <p:extLst>
      <p:ext uri="{BB962C8B-B14F-4D97-AF65-F5344CB8AC3E}">
        <p14:creationId xmlns:p14="http://schemas.microsoft.com/office/powerpoint/2010/main" val="3165744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746" y="6324600"/>
            <a:ext cx="1904380" cy="458391"/>
          </a:xfrm>
        </p:spPr>
        <p:txBody>
          <a:bodyPr/>
          <a:lstStyle/>
          <a:p>
            <a:pPr algn="r">
              <a:defRPr/>
            </a:pPr>
            <a:fld id="{C828B9B9-94B1-43DA-8DD2-0172B842DED6}" type="slidenum">
              <a:rPr lang="en-US" sz="1200" smtClean="0">
                <a:latin typeface="Arial Narrow" panose="020B0606020202030204" pitchFamily="34" charset="0"/>
              </a:rPr>
              <a:pPr algn="r">
                <a:defRPr/>
              </a:pPr>
              <a:t>37</a:t>
            </a:fld>
            <a:endParaRPr lang="en-US" sz="1200" dirty="0">
              <a:latin typeface="Arial Narrow" panose="020B0606020202030204" pitchFamily="34" charset="0"/>
            </a:endParaRPr>
          </a:p>
        </p:txBody>
      </p:sp>
      <p:sp>
        <p:nvSpPr>
          <p:cNvPr id="6" name="Title 1"/>
          <p:cNvSpPr>
            <a:spLocks noGrp="1"/>
          </p:cNvSpPr>
          <p:nvPr>
            <p:ph type="title"/>
          </p:nvPr>
        </p:nvSpPr>
        <p:spPr>
          <a:xfrm>
            <a:off x="685875" y="228600"/>
            <a:ext cx="7772251" cy="710207"/>
          </a:xfrm>
          <a:noFill/>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Amend the Map If Necessary</a:t>
            </a:r>
            <a:endParaRPr lang="en-US" sz="3200" b="1" dirty="0">
              <a:solidFill>
                <a:schemeClr val="tx1"/>
              </a:solidFill>
              <a:latin typeface="Arial Narrow" panose="020B0606020202030204" pitchFamily="34" charset="0"/>
              <a:cs typeface="Arial" panose="020B0604020202020204" pitchFamily="34" charset="0"/>
            </a:endParaRPr>
          </a:p>
        </p:txBody>
      </p:sp>
      <p:sp>
        <p:nvSpPr>
          <p:cNvPr id="2" name="TextBox 1"/>
          <p:cNvSpPr txBox="1"/>
          <p:nvPr/>
        </p:nvSpPr>
        <p:spPr>
          <a:xfrm>
            <a:off x="685800" y="1097280"/>
            <a:ext cx="7772400" cy="2262158"/>
          </a:xfrm>
          <a:prstGeom prst="rect">
            <a:avLst/>
          </a:prstGeom>
          <a:noFill/>
        </p:spPr>
        <p:txBody>
          <a:bodyPr wrap="square" rtlCol="0">
            <a:spAutoFit/>
          </a:bodyPr>
          <a:lstStyle/>
          <a:p>
            <a:pPr>
              <a:spcAft>
                <a:spcPts val="600"/>
              </a:spcAft>
            </a:pPr>
            <a:r>
              <a:rPr lang="en-US" dirty="0">
                <a:latin typeface="Arial Narrow" panose="020B0606020202030204" pitchFamily="34" charset="0"/>
                <a:cs typeface="Arial" panose="020B0604020202020204" pitchFamily="34" charset="0"/>
              </a:rPr>
              <a:t>Sometimes </a:t>
            </a:r>
            <a:r>
              <a:rPr lang="en-US" dirty="0" smtClean="0">
                <a:latin typeface="Arial Narrow" panose="020B0606020202030204" pitchFamily="34" charset="0"/>
                <a:cs typeface="Arial" panose="020B0604020202020204" pitchFamily="34" charset="0"/>
              </a:rPr>
              <a:t>you may need to amend the map.</a:t>
            </a:r>
            <a:endParaRPr lang="en-US" dirty="0">
              <a:latin typeface="Arial Narrow" panose="020B0606020202030204" pitchFamily="34" charset="0"/>
              <a:cs typeface="Arial" panose="020B0604020202020204" pitchFamily="34" charset="0"/>
            </a:endParaRPr>
          </a:p>
          <a:p>
            <a:pPr marL="219456" indent="-219456">
              <a:spcBef>
                <a:spcPts val="0"/>
              </a:spcBef>
              <a:spcAft>
                <a:spcPts val="600"/>
              </a:spcAft>
              <a:buFont typeface="Arial" panose="020B0604020202020204" pitchFamily="34" charset="0"/>
              <a:buChar char="•"/>
            </a:pPr>
            <a:r>
              <a:rPr lang="en-US" dirty="0">
                <a:latin typeface="Arial Narrow" panose="020B0606020202030204" pitchFamily="34" charset="0"/>
                <a:cs typeface="Arial" panose="020B0604020202020204" pitchFamily="34" charset="0"/>
              </a:rPr>
              <a:t>If the street does go through the middle of the block to the other side, amend your map so you have two blocks.  Draw a line to show two blocks. </a:t>
            </a:r>
          </a:p>
          <a:p>
            <a:pPr marL="219456" indent="-219456">
              <a:spcBef>
                <a:spcPts val="0"/>
              </a:spcBef>
              <a:spcAft>
                <a:spcPts val="600"/>
              </a:spcAft>
              <a:buFont typeface="Arial" panose="020B0604020202020204" pitchFamily="34" charset="0"/>
              <a:buChar char="•"/>
            </a:pPr>
            <a:r>
              <a:rPr lang="en-US" dirty="0">
                <a:latin typeface="Arial Narrow" panose="020B0606020202030204" pitchFamily="34" charset="0"/>
                <a:cs typeface="Arial" panose="020B0604020202020204" pitchFamily="34" charset="0"/>
              </a:rPr>
              <a:t>Sometimes an alley way is a major throughway and/or the only way to access a housing unit.  Label the alley on your map as a block boundary. </a:t>
            </a:r>
          </a:p>
          <a:p>
            <a:pPr marL="219456" indent="-219456">
              <a:spcBef>
                <a:spcPts val="0"/>
              </a:spcBef>
              <a:spcAft>
                <a:spcPts val="600"/>
              </a:spcAft>
              <a:buFont typeface="Arial" panose="020B0604020202020204" pitchFamily="34" charset="0"/>
              <a:buChar char="•"/>
            </a:pPr>
            <a:r>
              <a:rPr lang="en-US" dirty="0">
                <a:latin typeface="Arial Narrow" panose="020B0606020202030204" pitchFamily="34" charset="0"/>
                <a:cs typeface="Arial" panose="020B0604020202020204" pitchFamily="34" charset="0"/>
              </a:rPr>
              <a:t>In both cases you now have two </a:t>
            </a:r>
            <a:r>
              <a:rPr lang="en-US" dirty="0" smtClean="0">
                <a:latin typeface="Arial Narrow" panose="020B0606020202030204" pitchFamily="34" charset="0"/>
                <a:cs typeface="Arial" panose="020B0604020202020204" pitchFamily="34" charset="0"/>
              </a:rPr>
              <a:t>blocks. Give the newly created block </a:t>
            </a:r>
            <a:r>
              <a:rPr lang="en-US" dirty="0">
                <a:latin typeface="Arial Narrow" panose="020B0606020202030204" pitchFamily="34" charset="0"/>
                <a:cs typeface="Arial" panose="020B0604020202020204" pitchFamily="34" charset="0"/>
              </a:rPr>
              <a:t>the same number as the original </a:t>
            </a:r>
            <a:r>
              <a:rPr lang="en-US" dirty="0" smtClean="0">
                <a:latin typeface="Arial Narrow" panose="020B0606020202030204" pitchFamily="34" charset="0"/>
                <a:cs typeface="Arial" panose="020B0604020202020204" pitchFamily="34" charset="0"/>
              </a:rPr>
              <a:t>one and </a:t>
            </a:r>
            <a:r>
              <a:rPr lang="en-US" dirty="0">
                <a:latin typeface="Arial Narrow" panose="020B0606020202030204" pitchFamily="34" charset="0"/>
                <a:cs typeface="Arial" panose="020B0604020202020204" pitchFamily="34" charset="0"/>
              </a:rPr>
              <a:t>add an “A” to it.  </a:t>
            </a:r>
          </a:p>
        </p:txBody>
      </p:sp>
    </p:spTree>
    <p:extLst>
      <p:ext uri="{BB962C8B-B14F-4D97-AF65-F5344CB8AC3E}">
        <p14:creationId xmlns:p14="http://schemas.microsoft.com/office/powerpoint/2010/main" val="3388892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577" y="228600"/>
            <a:ext cx="7772251" cy="714375"/>
          </a:xfrm>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Empty Block</a:t>
            </a:r>
          </a:p>
        </p:txBody>
      </p:sp>
      <p:sp>
        <p:nvSpPr>
          <p:cNvPr id="77827" name="Rectangle 3"/>
          <p:cNvSpPr>
            <a:spLocks noGrp="1" noChangeArrowheads="1"/>
          </p:cNvSpPr>
          <p:nvPr>
            <p:ph idx="1"/>
          </p:nvPr>
        </p:nvSpPr>
        <p:spPr>
          <a:xfrm>
            <a:off x="685800" y="914400"/>
            <a:ext cx="7772251" cy="3886200"/>
          </a:xfrm>
        </p:spPr>
        <p:txBody>
          <a:bodyPr/>
          <a:lstStyle/>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If there are no residential housing units in the block, it is an empty block</a:t>
            </a:r>
          </a:p>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If commercial buildings are found, contact the office and ask about possible on-site living quarters. </a:t>
            </a:r>
          </a:p>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Fill out a field enumeration sheet for the empty block and label as vacant.</a:t>
            </a:r>
          </a:p>
        </p:txBody>
      </p:sp>
      <p:sp>
        <p:nvSpPr>
          <p:cNvPr id="2" name="Slide Number Placeholder 1"/>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38</a:t>
            </a:fld>
            <a:endParaRPr lang="en-US" sz="1200" dirty="0">
              <a:latin typeface="Arial Narrow" panose="020B0606020202030204" pitchFamily="34" charset="0"/>
            </a:endParaRPr>
          </a:p>
        </p:txBody>
      </p:sp>
    </p:spTree>
    <p:extLst>
      <p:ext uri="{BB962C8B-B14F-4D97-AF65-F5344CB8AC3E}">
        <p14:creationId xmlns:p14="http://schemas.microsoft.com/office/powerpoint/2010/main" val="940527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83680" y="6309360"/>
            <a:ext cx="2133600" cy="365125"/>
          </a:xfrm>
        </p:spPr>
        <p:txBody>
          <a:bodyPr/>
          <a:lstStyle/>
          <a:p>
            <a:fld id="{1D7F1ABF-CE35-4BF2-A2ED-4F50B5C41B28}" type="slidenum">
              <a:rPr lang="en-US" smtClean="0"/>
              <a:pPr/>
              <a:t>39</a:t>
            </a:fld>
            <a:endParaRPr lang="en-US" dirty="0"/>
          </a:p>
        </p:txBody>
      </p:sp>
      <p:sp>
        <p:nvSpPr>
          <p:cNvPr id="5" name="Rectangle 2"/>
          <p:cNvSpPr txBox="1">
            <a:spLocks noChangeArrowheads="1"/>
          </p:cNvSpPr>
          <p:nvPr/>
        </p:nvSpPr>
        <p:spPr>
          <a:xfrm>
            <a:off x="685577" y="228600"/>
            <a:ext cx="7772251" cy="714375"/>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Canvassing: Homeless</a:t>
            </a:r>
          </a:p>
        </p:txBody>
      </p:sp>
      <p:sp>
        <p:nvSpPr>
          <p:cNvPr id="6" name="Rectangle 3"/>
          <p:cNvSpPr txBox="1">
            <a:spLocks noChangeArrowheads="1"/>
          </p:cNvSpPr>
          <p:nvPr/>
        </p:nvSpPr>
        <p:spPr>
          <a:xfrm>
            <a:off x="685875" y="914400"/>
            <a:ext cx="7772251" cy="4046706"/>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9456"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Homeless persons do not have a usual place of residence.</a:t>
            </a:r>
          </a:p>
          <a:p>
            <a:pPr marL="219456"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May have a temporary bed in a homeless shelter.</a:t>
            </a:r>
          </a:p>
          <a:p>
            <a:pPr marL="219456"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If homeless or transients are found</a:t>
            </a:r>
          </a:p>
          <a:p>
            <a:pPr marL="438912" lvl="1"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Inquire if currently living in a shelter. If staying in a shelter, they are counted where the shelter is located.  Get name of shelter.</a:t>
            </a:r>
          </a:p>
          <a:p>
            <a:pPr marL="438912" lvl="1"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Inquire if they are currently living in a homeless encampment. They are counted at the encampment. Enlist the help of local agencies that provide services to homeless people.</a:t>
            </a:r>
          </a:p>
          <a:p>
            <a:pPr marL="438912" lvl="1"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If a homeless person is not staying in a shelter and sleeping where night overtakes them, count them as group quarter population.</a:t>
            </a:r>
          </a:p>
        </p:txBody>
      </p:sp>
    </p:spTree>
    <p:extLst>
      <p:ext uri="{BB962C8B-B14F-4D97-AF65-F5344CB8AC3E}">
        <p14:creationId xmlns:p14="http://schemas.microsoft.com/office/powerpoint/2010/main" val="2080032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4</a:t>
            </a:fld>
            <a:endParaRPr lang="en-US" dirty="0"/>
          </a:p>
        </p:txBody>
      </p:sp>
      <p:sp>
        <p:nvSpPr>
          <p:cNvPr id="3" name="Text Placeholder 2"/>
          <p:cNvSpPr>
            <a:spLocks noGrp="1"/>
          </p:cNvSpPr>
          <p:nvPr>
            <p:ph type="body" sz="quarter" idx="13"/>
          </p:nvPr>
        </p:nvSpPr>
        <p:spPr>
          <a:xfrm>
            <a:off x="685800" y="1371600"/>
            <a:ext cx="7772400" cy="914400"/>
          </a:xfrm>
        </p:spPr>
        <p:txBody>
          <a:bodyPr>
            <a:normAutofit lnSpcReduction="10000"/>
          </a:bodyPr>
          <a:lstStyle/>
          <a:p>
            <a:r>
              <a:rPr lang="en-US" dirty="0" smtClean="0">
                <a:latin typeface="Arial Narrow" panose="020B0606020202030204" pitchFamily="34" charset="0"/>
              </a:rPr>
              <a:t>General Information and Pre-census Preparation </a:t>
            </a:r>
            <a:endParaRPr lang="en-US"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742692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251" cy="713232"/>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Canvassing-Summary</a:t>
            </a:r>
            <a:endParaRPr lang="en-US" sz="3200" b="1" dirty="0">
              <a:solidFill>
                <a:schemeClr val="tx1"/>
              </a:solidFill>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685800" y="914400"/>
            <a:ext cx="7772251" cy="4407568"/>
          </a:xfrm>
        </p:spPr>
        <p:txBody>
          <a:bodyPr/>
          <a:lstStyle/>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Canvass </a:t>
            </a:r>
            <a:r>
              <a:rPr lang="en-US" sz="1800" dirty="0">
                <a:latin typeface="Arial Narrow" panose="020B0606020202030204" pitchFamily="34" charset="0"/>
                <a:cs typeface="Arial" panose="020B0604020202020204" pitchFamily="34" charset="0"/>
              </a:rPr>
              <a:t>blocks in </a:t>
            </a:r>
            <a:r>
              <a:rPr lang="en-US" sz="1800" dirty="0" smtClean="0">
                <a:latin typeface="Arial Narrow" panose="020B0606020202030204" pitchFamily="34" charset="0"/>
                <a:cs typeface="Arial" panose="020B0604020202020204" pitchFamily="34" charset="0"/>
              </a:rPr>
              <a:t>a methodical way.</a:t>
            </a:r>
          </a:p>
          <a:p>
            <a:pPr marL="219456" lvl="1" indent="-219456">
              <a:spcBef>
                <a:spcPts val="0"/>
              </a:spcBef>
              <a:spcAft>
                <a:spcPts val="600"/>
              </a:spcAft>
              <a:buFont typeface="Arial" panose="020B0604020202020204" pitchFamily="34" charset="0"/>
              <a:buChar char="•"/>
            </a:pPr>
            <a:r>
              <a:rPr lang="en-US" sz="1800" dirty="0">
                <a:latin typeface="Arial Narrow" panose="020B0606020202030204" pitchFamily="34" charset="0"/>
                <a:cs typeface="Arial" panose="020B0604020202020204" pitchFamily="34" charset="0"/>
              </a:rPr>
              <a:t>S</a:t>
            </a:r>
            <a:r>
              <a:rPr lang="en-US" sz="1800" dirty="0" smtClean="0">
                <a:latin typeface="Arial Narrow" panose="020B0606020202030204" pitchFamily="34" charset="0"/>
                <a:cs typeface="Arial" panose="020B0604020202020204" pitchFamily="34" charset="0"/>
              </a:rPr>
              <a:t>tart at northeast corner of the block if possible and travel </a:t>
            </a:r>
            <a:r>
              <a:rPr lang="en-US" sz="1800" dirty="0">
                <a:latin typeface="Arial Narrow" panose="020B0606020202030204" pitchFamily="34" charset="0"/>
                <a:cs typeface="Arial" panose="020B0604020202020204" pitchFamily="34" charset="0"/>
              </a:rPr>
              <a:t>in a clockwise direction. </a:t>
            </a:r>
            <a:endParaRPr lang="en-US" sz="1800" dirty="0" smtClean="0">
              <a:latin typeface="Arial Narrow" panose="020B0606020202030204" pitchFamily="34" charset="0"/>
              <a:cs typeface="Arial" panose="020B0604020202020204" pitchFamily="34" charset="0"/>
            </a:endParaRPr>
          </a:p>
          <a:p>
            <a:pPr marL="219456" lvl="1" indent="-219456">
              <a:spcBef>
                <a:spcPts val="0"/>
              </a:spcBef>
              <a:spcAft>
                <a:spcPts val="600"/>
              </a:spcAft>
              <a:buFont typeface="Arial" panose="020B0604020202020204" pitchFamily="34" charset="0"/>
              <a:buChar char="•"/>
            </a:pPr>
            <a:r>
              <a:rPr lang="en-US" sz="1800" dirty="0">
                <a:latin typeface="Arial Narrow" panose="020B0606020202030204" pitchFamily="34" charset="0"/>
              </a:rPr>
              <a:t>If there is a conflict with starting in the NE corner and going to the right, going to the right takes </a:t>
            </a:r>
            <a:r>
              <a:rPr lang="en-US" sz="1800" dirty="0" smtClean="0">
                <a:latin typeface="Arial Narrow" panose="020B0606020202030204" pitchFamily="34" charset="0"/>
              </a:rPr>
              <a:t>precedence</a:t>
            </a:r>
            <a:endParaRPr lang="en-US" sz="1800" dirty="0" smtClean="0">
              <a:latin typeface="Arial Narrow" panose="020B0606020202030204" pitchFamily="34" charset="0"/>
              <a:cs typeface="Arial" panose="020B0604020202020204" pitchFamily="34" charset="0"/>
            </a:endParaRPr>
          </a:p>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If you need to deviate from the rules for safety reasons- like one way street- be consistent and document your reasons on enumeration map.</a:t>
            </a:r>
          </a:p>
          <a:p>
            <a:pPr marL="219456" lvl="1" indent="-219456">
              <a:spcBef>
                <a:spcPts val="0"/>
              </a:spcBef>
              <a:spcAft>
                <a:spcPts val="600"/>
              </a:spcAft>
              <a:buFont typeface="Arial" panose="020B0604020202020204" pitchFamily="34" charset="0"/>
              <a:buChar char="•"/>
            </a:pPr>
            <a:r>
              <a:rPr lang="en-US" sz="1800" dirty="0">
                <a:latin typeface="Arial Narrow" panose="020B0606020202030204" pitchFamily="34" charset="0"/>
                <a:cs typeface="Arial" panose="020B0604020202020204" pitchFamily="34" charset="0"/>
              </a:rPr>
              <a:t>For multi-unit </a:t>
            </a:r>
            <a:r>
              <a:rPr lang="en-US" sz="1800" dirty="0" smtClean="0">
                <a:latin typeface="Arial Narrow" panose="020B0606020202030204" pitchFamily="34" charset="0"/>
                <a:cs typeface="Arial" panose="020B0604020202020204" pitchFamily="34" charset="0"/>
              </a:rPr>
              <a:t>structure, be </a:t>
            </a:r>
            <a:r>
              <a:rPr lang="en-US" sz="1800" dirty="0">
                <a:latin typeface="Arial Narrow" panose="020B0606020202030204" pitchFamily="34" charset="0"/>
                <a:cs typeface="Arial" panose="020B0604020202020204" pitchFamily="34" charset="0"/>
              </a:rPr>
              <a:t>consistent and methodical.  Always finish a building before continuing on to the next structure.  </a:t>
            </a:r>
            <a:endParaRPr lang="en-US" sz="1800" dirty="0" smtClean="0">
              <a:latin typeface="Arial Narrow" panose="020B0606020202030204" pitchFamily="34" charset="0"/>
              <a:cs typeface="Arial" panose="020B0604020202020204" pitchFamily="34" charset="0"/>
            </a:endParaRPr>
          </a:p>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Do not count empty spaces in a manufactured home park as a vacant manufactured home.</a:t>
            </a:r>
          </a:p>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Keep track of empty spaces in a park.</a:t>
            </a:r>
            <a:endParaRPr lang="en-US" sz="1800" dirty="0">
              <a:latin typeface="Arial Narrow" panose="020B0606020202030204" pitchFamily="34" charset="0"/>
              <a:cs typeface="Arial" panose="020B0604020202020204" pitchFamily="34" charset="0"/>
            </a:endParaRPr>
          </a:p>
          <a:p>
            <a:pPr marL="228600" lvl="1" indent="-173038">
              <a:spcBef>
                <a:spcPts val="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40</a:t>
            </a:fld>
            <a:endParaRPr lang="en-US" sz="1200" dirty="0">
              <a:latin typeface="Arial Narrow" panose="020B0606020202030204" pitchFamily="34" charset="0"/>
            </a:endParaRPr>
          </a:p>
        </p:txBody>
      </p:sp>
    </p:spTree>
    <p:extLst>
      <p:ext uri="{BB962C8B-B14F-4D97-AF65-F5344CB8AC3E}">
        <p14:creationId xmlns:p14="http://schemas.microsoft.com/office/powerpoint/2010/main" val="29768721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41836"/>
            <a:ext cx="2133600" cy="365125"/>
          </a:xfrm>
        </p:spPr>
        <p:txBody>
          <a:bodyPr/>
          <a:lstStyle/>
          <a:p>
            <a:fld id="{1D7F1ABF-CE35-4BF2-A2ED-4F50B5C41B28}" type="slidenum">
              <a:rPr lang="en-US" smtClean="0"/>
              <a:pPr/>
              <a:t>41</a:t>
            </a:fld>
            <a:endParaRPr lang="en-US" dirty="0"/>
          </a:p>
        </p:txBody>
      </p:sp>
      <p:sp>
        <p:nvSpPr>
          <p:cNvPr id="3" name="Text Placeholder 2"/>
          <p:cNvSpPr>
            <a:spLocks noGrp="1"/>
          </p:cNvSpPr>
          <p:nvPr>
            <p:ph type="body" sz="quarter" idx="13"/>
          </p:nvPr>
        </p:nvSpPr>
        <p:spPr>
          <a:xfrm>
            <a:off x="598715" y="323978"/>
            <a:ext cx="7772400" cy="713232"/>
          </a:xfrm>
        </p:spPr>
        <p:txBody>
          <a:bodyPr/>
          <a:lstStyle/>
          <a:p>
            <a:r>
              <a:rPr lang="en-US" dirty="0" smtClean="0">
                <a:latin typeface="Arial Narrow" panose="020B0606020202030204" pitchFamily="34" charset="0"/>
              </a:rPr>
              <a:t>Enumeration Procedures</a:t>
            </a:r>
            <a:endParaRPr lang="en-US" dirty="0">
              <a:latin typeface="Arial Narrow" panose="020B0606020202030204" pitchFamily="34" charset="0"/>
            </a:endParaRPr>
          </a:p>
        </p:txBody>
      </p:sp>
      <p:sp>
        <p:nvSpPr>
          <p:cNvPr id="5" name="Content Placeholder 2"/>
          <p:cNvSpPr txBox="1">
            <a:spLocks/>
          </p:cNvSpPr>
          <p:nvPr/>
        </p:nvSpPr>
        <p:spPr>
          <a:xfrm>
            <a:off x="598864" y="1233715"/>
            <a:ext cx="7772251" cy="2685143"/>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Know who to count based on resident rules</a:t>
            </a:r>
          </a:p>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Know how to record residents using OFM Census Sheet A – Field Enumeration Sheet</a:t>
            </a:r>
          </a:p>
          <a:p>
            <a:pPr marL="219456" lvl="1" indent="-219456">
              <a:spcBef>
                <a:spcPts val="0"/>
              </a:spcBef>
              <a:spcAft>
                <a:spcPts val="600"/>
              </a:spcAft>
              <a:buFont typeface="Arial" panose="020B0604020202020204" pitchFamily="34" charset="0"/>
              <a:buChar char="•"/>
            </a:pPr>
            <a:r>
              <a:rPr lang="en-US" sz="1800" dirty="0" smtClean="0"/>
              <a:t>Know how to interview residents.</a:t>
            </a:r>
            <a:endParaRPr lang="en-US" sz="1800" dirty="0" smtClean="0">
              <a:cs typeface="Arial" panose="020B0604020202020204" pitchFamily="34" charset="0"/>
            </a:endParaRPr>
          </a:p>
          <a:p>
            <a:pPr marL="228600" lvl="1" indent="-173038">
              <a:spcBef>
                <a:spcPts val="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185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42</a:t>
            </a:fld>
            <a:endParaRPr lang="en-US" dirty="0"/>
          </a:p>
        </p:txBody>
      </p:sp>
      <p:sp>
        <p:nvSpPr>
          <p:cNvPr id="3" name="Text Placeholder 2"/>
          <p:cNvSpPr>
            <a:spLocks noGrp="1"/>
          </p:cNvSpPr>
          <p:nvPr>
            <p:ph type="body" sz="quarter" idx="13"/>
          </p:nvPr>
        </p:nvSpPr>
        <p:spPr>
          <a:xfrm>
            <a:off x="685800" y="914400"/>
            <a:ext cx="7772400" cy="4267200"/>
          </a:xfrm>
        </p:spPr>
        <p:txBody>
          <a:bodyPr/>
          <a:lstStyle/>
          <a:p>
            <a:pPr marL="0" lvl="1" indent="0">
              <a:spcBef>
                <a:spcPts val="0"/>
              </a:spcBef>
              <a:spcAft>
                <a:spcPts val="600"/>
              </a:spcAft>
              <a:buNone/>
            </a:pPr>
            <a:r>
              <a:rPr lang="en-US" sz="1800" dirty="0">
                <a:latin typeface="Arial Narrow" panose="020B0606020202030204" pitchFamily="34" charset="0"/>
              </a:rPr>
              <a:t>W</a:t>
            </a:r>
            <a:r>
              <a:rPr lang="en-US" sz="1800" dirty="0" smtClean="0">
                <a:latin typeface="Arial Narrow" panose="020B0606020202030204" pitchFamily="34" charset="0"/>
              </a:rPr>
              <a:t>ho to count:  </a:t>
            </a:r>
          </a:p>
          <a:p>
            <a:pPr marL="219456" lvl="2" indent="-219456">
              <a:spcBef>
                <a:spcPts val="0"/>
              </a:spcBef>
              <a:spcAft>
                <a:spcPts val="600"/>
              </a:spcAft>
            </a:pPr>
            <a:r>
              <a:rPr lang="en-US" sz="1800" dirty="0" smtClean="0">
                <a:latin typeface="Arial Narrow" panose="020B0606020202030204" pitchFamily="34" charset="0"/>
                <a:cs typeface="Arial" panose="020B0604020202020204" pitchFamily="34" charset="0"/>
              </a:rPr>
              <a:t>Resident- </a:t>
            </a:r>
            <a:r>
              <a:rPr lang="en-US" sz="1800" dirty="0">
                <a:latin typeface="Arial Narrow" panose="020B0606020202030204" pitchFamily="34" charset="0"/>
                <a:cs typeface="Arial" panose="020B0604020202020204" pitchFamily="34" charset="0"/>
              </a:rPr>
              <a:t>A person who usually lives and sleeps </a:t>
            </a:r>
            <a:r>
              <a:rPr lang="en-US" sz="1800" dirty="0" smtClean="0">
                <a:latin typeface="Arial Narrow" panose="020B0606020202030204" pitchFamily="34" charset="0"/>
                <a:cs typeface="Arial" panose="020B0604020202020204" pitchFamily="34" charset="0"/>
              </a:rPr>
              <a:t>in </a:t>
            </a:r>
            <a:r>
              <a:rPr lang="en-US" sz="1800" dirty="0">
                <a:latin typeface="Arial Narrow" panose="020B0606020202030204" pitchFamily="34" charset="0"/>
                <a:cs typeface="Arial" panose="020B0604020202020204" pitchFamily="34" charset="0"/>
              </a:rPr>
              <a:t>the housing unit or facility for the majority of the year (6 months or more) or has no other usual place of </a:t>
            </a:r>
            <a:r>
              <a:rPr lang="en-US" sz="1800" dirty="0" smtClean="0">
                <a:latin typeface="Arial Narrow" panose="020B0606020202030204" pitchFamily="34" charset="0"/>
                <a:cs typeface="Arial" panose="020B0604020202020204" pitchFamily="34" charset="0"/>
              </a:rPr>
              <a:t>residence. </a:t>
            </a:r>
            <a:r>
              <a:rPr lang="en-US" sz="1800" dirty="0">
                <a:latin typeface="Arial Narrow" panose="020B0606020202030204" pitchFamily="34" charset="0"/>
              </a:rPr>
              <a:t>Do not count people who are visiting, or stay here temporarily with a usual residence elsewhere, such as college students home for summer vacation.  </a:t>
            </a:r>
          </a:p>
          <a:p>
            <a:pPr marL="1079499" lvl="2" indent="-342900">
              <a:spcBef>
                <a:spcPts val="0"/>
              </a:spcBef>
            </a:pPr>
            <a:endParaRPr lang="en-US" sz="1800" dirty="0">
              <a:latin typeface="Arial Narrow" panose="020B0606020202030204" pitchFamily="34" charset="0"/>
            </a:endParaRPr>
          </a:p>
          <a:p>
            <a:pPr marL="0" lvl="1" indent="0">
              <a:spcBef>
                <a:spcPts val="0"/>
              </a:spcBef>
              <a:spcAft>
                <a:spcPts val="600"/>
              </a:spcAft>
              <a:buNone/>
            </a:pPr>
            <a:r>
              <a:rPr lang="en-US" sz="1800" dirty="0" smtClean="0">
                <a:latin typeface="Arial Narrow" panose="020B0606020202030204" pitchFamily="34" charset="0"/>
              </a:rPr>
              <a:t>How to count them</a:t>
            </a:r>
          </a:p>
          <a:p>
            <a:pPr marL="219456" lvl="2" indent="-219456">
              <a:spcBef>
                <a:spcPts val="0"/>
              </a:spcBef>
              <a:spcAft>
                <a:spcPts val="600"/>
              </a:spcAft>
            </a:pPr>
            <a:r>
              <a:rPr lang="en-US" sz="1800" dirty="0" smtClean="0">
                <a:latin typeface="Arial Narrow" panose="020B0606020202030204" pitchFamily="34" charset="0"/>
              </a:rPr>
              <a:t>List all the names of residents who live in the household, starting with an adult on the field enumeration sheet</a:t>
            </a:r>
          </a:p>
          <a:p>
            <a:pPr marL="219456" lvl="2" indent="-219456">
              <a:spcBef>
                <a:spcPts val="0"/>
              </a:spcBef>
              <a:spcAft>
                <a:spcPts val="600"/>
              </a:spcAft>
            </a:pPr>
            <a:r>
              <a:rPr lang="en-US" sz="1800" dirty="0" smtClean="0">
                <a:latin typeface="Arial Narrow" panose="020B0606020202030204" pitchFamily="34" charset="0"/>
              </a:rPr>
              <a:t>Screen the information you just recorded using the questions at the bottom of the page. The questions are designed to make sure that short-term stay persons are not included and no eligible persons are missed </a:t>
            </a:r>
          </a:p>
          <a:p>
            <a:pPr marL="284163" lvl="1" indent="0">
              <a:buNone/>
            </a:pPr>
            <a:endParaRPr lang="en-US" dirty="0" smtClean="0">
              <a:latin typeface="Arial Narrow" panose="020B0606020202030204" pitchFamily="34" charset="0"/>
            </a:endParaRPr>
          </a:p>
        </p:txBody>
      </p:sp>
      <p:sp>
        <p:nvSpPr>
          <p:cNvPr id="4" name="Text Placeholder 3"/>
          <p:cNvSpPr>
            <a:spLocks noGrp="1"/>
          </p:cNvSpPr>
          <p:nvPr>
            <p:ph type="body" sz="quarter" idx="14"/>
          </p:nvPr>
        </p:nvSpPr>
        <p:spPr>
          <a:xfrm>
            <a:off x="685800" y="228600"/>
            <a:ext cx="7772400" cy="713232"/>
          </a:xfrm>
        </p:spPr>
        <p:txBody>
          <a:bodyPr>
            <a:normAutofit/>
          </a:bodyPr>
          <a:lstStyle/>
          <a:p>
            <a:r>
              <a:rPr lang="en-US" dirty="0" smtClean="0">
                <a:latin typeface="Arial Narrow" panose="020B0606020202030204" pitchFamily="34" charset="0"/>
              </a:rPr>
              <a:t>Know Who to Count and How to Count Them</a:t>
            </a:r>
            <a:endParaRPr lang="en-US" dirty="0">
              <a:latin typeface="Arial Narrow" panose="020B0606020202030204" pitchFamily="34" charset="0"/>
            </a:endParaRPr>
          </a:p>
        </p:txBody>
      </p:sp>
    </p:spTree>
    <p:extLst>
      <p:ext uri="{BB962C8B-B14F-4D97-AF65-F5344CB8AC3E}">
        <p14:creationId xmlns:p14="http://schemas.microsoft.com/office/powerpoint/2010/main" val="208852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43</a:t>
            </a:fld>
            <a:endParaRPr lang="en-US" sz="1200" dirty="0">
              <a:latin typeface="Arial Narrow" panose="020B0606020202030204" pitchFamily="34" charset="0"/>
            </a:endParaRPr>
          </a:p>
        </p:txBody>
      </p:sp>
      <p:graphicFrame>
        <p:nvGraphicFramePr>
          <p:cNvPr id="7" name="Content Placeholder 6" descr="Table of residence rules #1"/>
          <p:cNvGraphicFramePr>
            <a:graphicFrameLocks noGrp="1"/>
          </p:cNvGraphicFramePr>
          <p:nvPr>
            <p:ph idx="1"/>
            <p:extLst>
              <p:ext uri="{D42A27DB-BD31-4B8C-83A1-F6EECF244321}">
                <p14:modId xmlns:p14="http://schemas.microsoft.com/office/powerpoint/2010/main" val="2330743731"/>
              </p:ext>
            </p:extLst>
          </p:nvPr>
        </p:nvGraphicFramePr>
        <p:xfrm>
          <a:off x="626434" y="954658"/>
          <a:ext cx="7772400" cy="4759960"/>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marL="0" marR="0" algn="ctr" defTabSz="914400" rtl="0" eaLnBrk="1" latinLnBrk="0" hangingPunct="1">
                        <a:spcBef>
                          <a:spcPts val="0"/>
                        </a:spcBef>
                        <a:spcAft>
                          <a:spcPts val="0"/>
                        </a:spcAft>
                      </a:pPr>
                      <a:r>
                        <a:rPr lang="en-US" sz="18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Person:</a:t>
                      </a:r>
                      <a:endParaRPr lang="en-US" sz="18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8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Resident of:</a:t>
                      </a:r>
                      <a:endParaRPr lang="en-US" sz="18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gn="l" defTabSz="914400" rtl="0" eaLnBrk="1" latinLnBrk="0" hangingPunct="1">
                        <a:spcBef>
                          <a:spcPts val="0"/>
                        </a:spcBef>
                        <a:spcAft>
                          <a:spcPts val="0"/>
                        </a:spcAft>
                      </a:pPr>
                      <a:r>
                        <a:rPr lang="en-US" sz="1800" b="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Lives in the housing unit, temporarily away. (e.g., vacation, hospital, traveling </a:t>
                      </a:r>
                      <a:r>
                        <a:rPr lang="en-US" sz="1800" b="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job)</a:t>
                      </a:r>
                      <a:endParaRPr lang="en-US" sz="1800" b="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800" b="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This housing unit</a:t>
                      </a:r>
                      <a:endParaRPr lang="en-US" sz="1800" b="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Lives in house on weekends, works and has a room or apartment elsewhere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The other place. DO NOT LIST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Persons in the Armed Forces who live in this household when</a:t>
                      </a:r>
                      <a:r>
                        <a:rPr lang="en-US" sz="1800" baseline="0" dirty="0" smtClean="0">
                          <a:effectLst/>
                          <a:latin typeface="Arial Narrow" panose="020B0606020202030204" pitchFamily="34" charset="0"/>
                          <a:ea typeface="Calibri" panose="020F0502020204030204" pitchFamily="34" charset="0"/>
                          <a:cs typeface="Times New Roman" panose="02020603050405020304" pitchFamily="18" charset="0"/>
                        </a:rPr>
                        <a:t> they are not deployed</a:t>
                      </a: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This housing unit.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Persons in the Armed Forces who live in military quarters on base</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The military quarters on base. DO NOT LIST</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Persons in the Armed Forces who are</a:t>
                      </a:r>
                      <a:r>
                        <a:rPr lang="en-US" sz="1800" baseline="0" dirty="0" smtClean="0">
                          <a:effectLst/>
                          <a:latin typeface="Arial Narrow" panose="020B0606020202030204" pitchFamily="34" charset="0"/>
                          <a:ea typeface="Calibri" panose="020F0502020204030204" pitchFamily="34" charset="0"/>
                          <a:cs typeface="Times New Roman" panose="02020603050405020304" pitchFamily="18" charset="0"/>
                        </a:rPr>
                        <a:t> stationed/deployed overseas.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Their overseas</a:t>
                      </a:r>
                      <a:r>
                        <a:rPr lang="en-US" sz="1800" baseline="0" dirty="0" smtClean="0">
                          <a:effectLst/>
                          <a:latin typeface="Arial Narrow" panose="020B0606020202030204" pitchFamily="34" charset="0"/>
                          <a:ea typeface="Calibri" panose="020F0502020204030204" pitchFamily="34" charset="0"/>
                          <a:cs typeface="Times New Roman" panose="02020603050405020304" pitchFamily="18" charset="0"/>
                        </a:rPr>
                        <a:t> location. </a:t>
                      </a: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DO NOT LIST</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College </a:t>
                      </a: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students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who do not live in this household during school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Place where he/she lives while attending school. DO NOT LIST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Persons who divide their time equally between homes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Where they are at the time of the census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Persons who divide their time unequally between homes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Where they spend the majority of the year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2"/>
          <p:cNvSpPr>
            <a:spLocks noGrp="1" noChangeArrowheads="1"/>
          </p:cNvSpPr>
          <p:nvPr>
            <p:ph type="title"/>
          </p:nvPr>
        </p:nvSpPr>
        <p:spPr>
          <a:xfrm>
            <a:off x="685577" y="274320"/>
            <a:ext cx="7772251" cy="714375"/>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Residence Rules</a:t>
            </a:r>
          </a:p>
        </p:txBody>
      </p:sp>
    </p:spTree>
    <p:extLst>
      <p:ext uri="{BB962C8B-B14F-4D97-AF65-F5344CB8AC3E}">
        <p14:creationId xmlns:p14="http://schemas.microsoft.com/office/powerpoint/2010/main" val="531386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44</a:t>
            </a:fld>
            <a:endParaRPr lang="en-US" sz="1200" dirty="0">
              <a:latin typeface="Arial Narrow" panose="020B0606020202030204" pitchFamily="34" charset="0"/>
            </a:endParaRPr>
          </a:p>
        </p:txBody>
      </p:sp>
      <p:graphicFrame>
        <p:nvGraphicFramePr>
          <p:cNvPr id="5" name="Table 4" descr="Table of residence rules #2"/>
          <p:cNvGraphicFramePr>
            <a:graphicFrameLocks noGrp="1"/>
          </p:cNvGraphicFramePr>
          <p:nvPr>
            <p:extLst/>
          </p:nvPr>
        </p:nvGraphicFramePr>
        <p:xfrm>
          <a:off x="685428" y="914400"/>
          <a:ext cx="7772400" cy="3114040"/>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marL="0" marR="0" algn="ctr">
                        <a:spcBef>
                          <a:spcPts val="0"/>
                        </a:spcBef>
                        <a:spcAft>
                          <a:spcPts val="0"/>
                        </a:spcAft>
                      </a:pPr>
                      <a:r>
                        <a:rPr lang="en-US" sz="18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Person:</a:t>
                      </a:r>
                      <a:endParaRPr lang="en-US" sz="18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Resident of:</a:t>
                      </a:r>
                      <a:endParaRPr lang="en-US" sz="18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Homeless or transients with no usual residence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Where they are found during the census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Homeless or transients with no usual residence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If staying in a shelter or encampment, the shelter or </a:t>
                      </a: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encampment. Otherwise, where they are found.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Person who lives in a house but sleeps </a:t>
                      </a: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at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own residence (e.g., nanny, domestic help)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Place where he/she normally sleeps. DO NOT LIST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Persons in institutions for long periods of time (e.g., nursing homes, correctional facilities)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The institution. DO NOT LIST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2"/>
          <p:cNvSpPr>
            <a:spLocks noGrp="1" noChangeArrowheads="1"/>
          </p:cNvSpPr>
          <p:nvPr>
            <p:ph type="title"/>
          </p:nvPr>
        </p:nvSpPr>
        <p:spPr>
          <a:xfrm>
            <a:off x="685577" y="228600"/>
            <a:ext cx="7772251" cy="714375"/>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Residence Rules (continued)</a:t>
            </a:r>
          </a:p>
        </p:txBody>
      </p:sp>
    </p:spTree>
    <p:extLst>
      <p:ext uri="{BB962C8B-B14F-4D97-AF65-F5344CB8AC3E}">
        <p14:creationId xmlns:p14="http://schemas.microsoft.com/office/powerpoint/2010/main" val="4869622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251" cy="713232"/>
          </a:xfrm>
        </p:spPr>
        <p:txBody>
          <a:bodyPr/>
          <a:lstStyle/>
          <a:p>
            <a:pPr algn="ctr"/>
            <a:r>
              <a:rPr lang="en-US" sz="3200" b="1" dirty="0" smtClean="0">
                <a:solidFill>
                  <a:schemeClr val="tx1"/>
                </a:solidFill>
                <a:latin typeface="Arial Narrow" panose="020B0606020202030204" pitchFamily="34" charset="0"/>
              </a:rPr>
              <a:t>How to Fill </a:t>
            </a:r>
            <a:r>
              <a:rPr lang="en-US" sz="3200" b="1" dirty="0">
                <a:solidFill>
                  <a:schemeClr val="tx1"/>
                </a:solidFill>
                <a:latin typeface="Arial Narrow" panose="020B0606020202030204" pitchFamily="34" charset="0"/>
              </a:rPr>
              <a:t>O</a:t>
            </a:r>
            <a:r>
              <a:rPr lang="en-US" sz="3200" b="1" dirty="0" smtClean="0">
                <a:solidFill>
                  <a:schemeClr val="tx1"/>
                </a:solidFill>
                <a:latin typeface="Arial Narrow" panose="020B0606020202030204" pitchFamily="34" charset="0"/>
              </a:rPr>
              <a:t>ut the Field Enumeration Sheet</a:t>
            </a:r>
            <a:endParaRPr lang="en-US" sz="3200" b="1" dirty="0">
              <a:solidFill>
                <a:schemeClr val="tx1"/>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45</a:t>
            </a:fld>
            <a:endParaRPr lang="en-US" sz="1200" dirty="0">
              <a:latin typeface="Arial Narrow" panose="020B0606020202030204" pitchFamily="34" charset="0"/>
            </a:endParaRPr>
          </a:p>
        </p:txBody>
      </p:sp>
    </p:spTree>
    <p:extLst>
      <p:ext uri="{BB962C8B-B14F-4D97-AF65-F5344CB8AC3E}">
        <p14:creationId xmlns:p14="http://schemas.microsoft.com/office/powerpoint/2010/main" val="3307334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a:defRPr/>
            </a:pPr>
            <a:fld id="{3AEE712D-3AB6-4A9D-9674-98851C8E6662}" type="slidenum">
              <a:rPr lang="en-US" sz="1200" smtClean="0">
                <a:latin typeface="Arial Narrow" panose="020B0606020202030204" pitchFamily="34" charset="0"/>
              </a:rPr>
              <a:pPr algn="r">
                <a:defRPr/>
              </a:pPr>
              <a:t>46</a:t>
            </a:fld>
            <a:endParaRPr lang="en-US" sz="1200" dirty="0">
              <a:latin typeface="Arial Narrow" panose="020B0606020202030204" pitchFamily="34" charset="0"/>
            </a:endParaRPr>
          </a:p>
        </p:txBody>
      </p:sp>
      <p:pic>
        <p:nvPicPr>
          <p:cNvPr id="15" name="Content Placeholder 5" descr="Field Enumeration Sheet A: Record housing and population information on it" title="Field Enumeration Sheet A: "/>
          <p:cNvPicPr>
            <a:picLocks noChangeAspect="1"/>
          </p:cNvPicPr>
          <p:nvPr/>
        </p:nvPicPr>
        <p:blipFill>
          <a:blip r:embed="rId3"/>
          <a:stretch>
            <a:fillRect/>
          </a:stretch>
        </p:blipFill>
        <p:spPr>
          <a:xfrm>
            <a:off x="2971375" y="914400"/>
            <a:ext cx="3226648" cy="5077897"/>
          </a:xfrm>
          <a:prstGeom prst="rect">
            <a:avLst/>
          </a:prstGeom>
          <a:ln w="25400">
            <a:solidFill>
              <a:schemeClr val="tx1"/>
            </a:solidFill>
          </a:ln>
        </p:spPr>
      </p:pic>
      <p:sp>
        <p:nvSpPr>
          <p:cNvPr id="6" name="Title 1"/>
          <p:cNvSpPr>
            <a:spLocks noGrp="1"/>
          </p:cNvSpPr>
          <p:nvPr>
            <p:ph type="title"/>
          </p:nvPr>
        </p:nvSpPr>
        <p:spPr>
          <a:xfrm>
            <a:off x="713232" y="228600"/>
            <a:ext cx="7772251" cy="713232"/>
          </a:xfrm>
        </p:spPr>
        <p:txBody>
          <a:bodyPr/>
          <a:lstStyle/>
          <a:p>
            <a:pPr algn="ctr"/>
            <a:r>
              <a:rPr lang="en-US" sz="3200" b="1" dirty="0">
                <a:solidFill>
                  <a:schemeClr val="tx1"/>
                </a:solidFill>
                <a:latin typeface="Arial Narrow" panose="020B0606020202030204" pitchFamily="34" charset="0"/>
                <a:cs typeface="Arial" panose="020B0604020202020204" pitchFamily="34" charset="0"/>
              </a:rPr>
              <a:t>Field Enumeration </a:t>
            </a:r>
            <a:r>
              <a:rPr lang="en-US" sz="3200" b="1" dirty="0" smtClean="0">
                <a:solidFill>
                  <a:schemeClr val="tx1"/>
                </a:solidFill>
                <a:latin typeface="Arial Narrow" panose="020B0606020202030204" pitchFamily="34" charset="0"/>
                <a:cs typeface="Arial" panose="020B0604020202020204" pitchFamily="34" charset="0"/>
              </a:rPr>
              <a:t>Sheet</a:t>
            </a:r>
            <a:endParaRPr lang="en-US" sz="3200" b="1" dirty="0">
              <a:solidFill>
                <a:schemeClr val="tx1"/>
              </a:solidFill>
              <a:latin typeface="Arial Narrow" panose="020B0606020202030204" pitchFamily="34" charset="0"/>
              <a:cs typeface="Arial" panose="020B0604020202020204" pitchFamily="34" charset="0"/>
            </a:endParaRPr>
          </a:p>
        </p:txBody>
      </p:sp>
      <p:sp>
        <p:nvSpPr>
          <p:cNvPr id="9" name="TextBox 8"/>
          <p:cNvSpPr txBox="1"/>
          <p:nvPr/>
        </p:nvSpPr>
        <p:spPr>
          <a:xfrm>
            <a:off x="6080760" y="1289858"/>
            <a:ext cx="381000" cy="707886"/>
          </a:xfrm>
          <a:prstGeom prst="rect">
            <a:avLst/>
          </a:prstGeom>
          <a:noFill/>
        </p:spPr>
        <p:txBody>
          <a:bodyPr wrap="square" rtlCol="0">
            <a:spAutoFit/>
          </a:bodyPr>
          <a:lstStyle/>
          <a:p>
            <a:r>
              <a:rPr lang="en-US" sz="4000" dirty="0" smtClean="0">
                <a:sym typeface="Symbol" panose="05050102010706020507" pitchFamily="18" charset="2"/>
              </a:rPr>
              <a:t></a:t>
            </a:r>
            <a:endParaRPr lang="en-US" sz="4000" dirty="0"/>
          </a:p>
        </p:txBody>
      </p:sp>
      <p:sp>
        <p:nvSpPr>
          <p:cNvPr id="10" name="TextBox 9"/>
          <p:cNvSpPr txBox="1"/>
          <p:nvPr/>
        </p:nvSpPr>
        <p:spPr>
          <a:xfrm>
            <a:off x="6062749" y="1776855"/>
            <a:ext cx="381000" cy="830997"/>
          </a:xfrm>
          <a:prstGeom prst="rect">
            <a:avLst/>
          </a:prstGeom>
          <a:noFill/>
        </p:spPr>
        <p:txBody>
          <a:bodyPr wrap="square" rtlCol="0">
            <a:spAutoFit/>
          </a:bodyPr>
          <a:lstStyle/>
          <a:p>
            <a:r>
              <a:rPr lang="en-US" sz="4800" dirty="0" smtClean="0">
                <a:sym typeface="Symbol" panose="05050102010706020507" pitchFamily="18" charset="2"/>
              </a:rPr>
              <a:t></a:t>
            </a:r>
            <a:endParaRPr lang="en-US" sz="4800" dirty="0"/>
          </a:p>
        </p:txBody>
      </p:sp>
      <p:sp>
        <p:nvSpPr>
          <p:cNvPr id="11" name="TextBox 10"/>
          <p:cNvSpPr txBox="1"/>
          <p:nvPr/>
        </p:nvSpPr>
        <p:spPr>
          <a:xfrm>
            <a:off x="6080760" y="3350048"/>
            <a:ext cx="381000" cy="830997"/>
          </a:xfrm>
          <a:prstGeom prst="rect">
            <a:avLst/>
          </a:prstGeom>
          <a:noFill/>
        </p:spPr>
        <p:txBody>
          <a:bodyPr wrap="square" rtlCol="0">
            <a:spAutoFit/>
          </a:bodyPr>
          <a:lstStyle/>
          <a:p>
            <a:r>
              <a:rPr lang="en-US" sz="4800" dirty="0" smtClean="0">
                <a:sym typeface="Symbol" panose="05050102010706020507" pitchFamily="18" charset="2"/>
              </a:rPr>
              <a:t></a:t>
            </a:r>
            <a:endParaRPr lang="en-US" sz="4800" dirty="0"/>
          </a:p>
        </p:txBody>
      </p:sp>
      <p:sp>
        <p:nvSpPr>
          <p:cNvPr id="12" name="TextBox 11"/>
          <p:cNvSpPr txBox="1"/>
          <p:nvPr/>
        </p:nvSpPr>
        <p:spPr>
          <a:xfrm>
            <a:off x="6017028" y="3851585"/>
            <a:ext cx="381000" cy="1323439"/>
          </a:xfrm>
          <a:prstGeom prst="rect">
            <a:avLst/>
          </a:prstGeom>
          <a:noFill/>
        </p:spPr>
        <p:txBody>
          <a:bodyPr wrap="square" rtlCol="0">
            <a:spAutoFit/>
          </a:bodyPr>
          <a:lstStyle/>
          <a:p>
            <a:r>
              <a:rPr lang="en-US" sz="8000" dirty="0" smtClean="0">
                <a:sym typeface="Symbol" panose="05050102010706020507" pitchFamily="18" charset="2"/>
              </a:rPr>
              <a:t></a:t>
            </a:r>
            <a:endParaRPr lang="en-US" sz="8000" dirty="0"/>
          </a:p>
        </p:txBody>
      </p:sp>
    </p:spTree>
    <p:extLst>
      <p:ext uri="{BB962C8B-B14F-4D97-AF65-F5344CB8AC3E}">
        <p14:creationId xmlns:p14="http://schemas.microsoft.com/office/powerpoint/2010/main" val="44178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28600"/>
            <a:ext cx="7772251" cy="713232"/>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Prepare </a:t>
            </a:r>
            <a:r>
              <a:rPr lang="en-US" sz="3200" b="1" dirty="0">
                <a:solidFill>
                  <a:schemeClr val="tx1"/>
                </a:solidFill>
                <a:latin typeface="Arial Narrow" panose="020B0606020202030204" pitchFamily="34" charset="0"/>
              </a:rPr>
              <a:t>Field Enumeration Sheet</a:t>
            </a:r>
            <a:endParaRPr lang="en-US" sz="3200" b="1" dirty="0">
              <a:solidFill>
                <a:schemeClr val="tx1"/>
              </a:solidFill>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47</a:t>
            </a:fld>
            <a:endParaRPr lang="en-US" sz="1200" dirty="0">
              <a:latin typeface="Arial Narrow" panose="020B0606020202030204" pitchFamily="34" charset="0"/>
            </a:endParaRPr>
          </a:p>
        </p:txBody>
      </p:sp>
      <p:pic>
        <p:nvPicPr>
          <p:cNvPr id="6" name="Picture 3" title="Closeup of the top section of Sheet A"/>
          <p:cNvPicPr>
            <a:picLocks noChangeAspect="1" noChangeArrowheads="1"/>
          </p:cNvPicPr>
          <p:nvPr/>
        </p:nvPicPr>
        <p:blipFill rotWithShape="1">
          <a:blip r:embed="rId3">
            <a:extLst>
              <a:ext uri="{28A0092B-C50C-407E-A947-70E740481C1C}">
                <a14:useLocalDpi xmlns:a14="http://schemas.microsoft.com/office/drawing/2010/main" val="0"/>
              </a:ext>
            </a:extLst>
          </a:blip>
          <a:srcRect t="3865" b="55419"/>
          <a:stretch/>
        </p:blipFill>
        <p:spPr bwMode="auto">
          <a:xfrm>
            <a:off x="685800" y="914400"/>
            <a:ext cx="7772400" cy="17619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85800" y="2816159"/>
            <a:ext cx="7772400" cy="3046988"/>
          </a:xfrm>
          <a:prstGeom prst="rect">
            <a:avLst/>
          </a:prstGeom>
          <a:noFill/>
        </p:spPr>
        <p:txBody>
          <a:bodyPr wrap="square" rtlCol="0">
            <a:spAutoFit/>
          </a:bodyPr>
          <a:lstStyle/>
          <a:p>
            <a:pPr indent="-219456">
              <a:spcAft>
                <a:spcPts val="600"/>
              </a:spcAft>
            </a:pPr>
            <a:r>
              <a:rPr lang="en-US" dirty="0" smtClean="0">
                <a:latin typeface="Arial Narrow" panose="020B0606020202030204" pitchFamily="34" charset="0"/>
              </a:rPr>
              <a:t>Before you walk to the door, fill out the first section of the census form.  It is used to record location and enumerator information. Enter the following:</a:t>
            </a:r>
            <a:endParaRPr lang="en-US" dirty="0">
              <a:latin typeface="Arial Narrow" panose="020B0606020202030204" pitchFamily="34" charset="0"/>
            </a:endParaRPr>
          </a:p>
          <a:p>
            <a:pPr marL="219456" lvl="1" indent="-219456">
              <a:spcAft>
                <a:spcPts val="600"/>
              </a:spcAft>
              <a:buFont typeface="Arial" panose="020B0604020202020204" pitchFamily="34" charset="0"/>
              <a:buChar char="•"/>
            </a:pPr>
            <a:r>
              <a:rPr lang="en-US" dirty="0" smtClean="0">
                <a:latin typeface="Arial Narrow" panose="020B0606020202030204" pitchFamily="34" charset="0"/>
              </a:rPr>
              <a:t>The city/town name. (This may be pre-filled.)</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rPr>
              <a:t>The calendar year or the ordinance </a:t>
            </a:r>
            <a:r>
              <a:rPr lang="en-US" dirty="0">
                <a:latin typeface="Arial Narrow" panose="020B0606020202030204" pitchFamily="34" charset="0"/>
              </a:rPr>
              <a:t>number. (This may be pre-filled.)</a:t>
            </a:r>
            <a:endParaRPr lang="en-US" dirty="0" smtClean="0">
              <a:latin typeface="Arial Narrow" panose="020B0606020202030204" pitchFamily="34" charset="0"/>
            </a:endParaRPr>
          </a:p>
          <a:p>
            <a:pPr marL="219456" lvl="1" indent="-219456">
              <a:spcAft>
                <a:spcPts val="600"/>
              </a:spcAft>
              <a:buFont typeface="Arial" panose="020B0604020202020204" pitchFamily="34" charset="0"/>
              <a:buChar char="•"/>
            </a:pPr>
            <a:r>
              <a:rPr lang="en-US" dirty="0" smtClean="0">
                <a:latin typeface="Arial Narrow" panose="020B0606020202030204" pitchFamily="34" charset="0"/>
              </a:rPr>
              <a:t>Initial this form in the enumerator space. Every enumerator who uses the form needs to initial it. </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rPr>
              <a:t>Fill in the block group and block number.</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rPr>
              <a:t>In the upper right corner, enter the page number. Start with “1” for each block.</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rPr>
              <a:t>If this is a return visit, the Callback box should have a “C” in it.</a:t>
            </a:r>
            <a:endParaRPr lang="en-US" dirty="0">
              <a:latin typeface="Arial Narrow" panose="020B0606020202030204" pitchFamily="34" charset="0"/>
            </a:endParaRPr>
          </a:p>
        </p:txBody>
      </p:sp>
      <p:sp>
        <p:nvSpPr>
          <p:cNvPr id="2" name="TextBox 1"/>
          <p:cNvSpPr txBox="1"/>
          <p:nvPr/>
        </p:nvSpPr>
        <p:spPr>
          <a:xfrm>
            <a:off x="7354111" y="1050587"/>
            <a:ext cx="178605" cy="215444"/>
          </a:xfrm>
          <a:prstGeom prst="rect">
            <a:avLst/>
          </a:prstGeom>
          <a:noFill/>
        </p:spPr>
        <p:txBody>
          <a:bodyPr wrap="square" rtlCol="0">
            <a:spAutoFit/>
          </a:bodyPr>
          <a:lstStyle/>
          <a:p>
            <a:r>
              <a:rPr lang="en-US" sz="800" dirty="0" smtClean="0">
                <a:latin typeface="Arial Narrow" panose="020B0606020202030204" pitchFamily="34" charset="0"/>
              </a:rPr>
              <a:t>1</a:t>
            </a:r>
            <a:endParaRPr lang="en-US" sz="800" dirty="0">
              <a:latin typeface="Arial Narrow" panose="020B0606020202030204" pitchFamily="34" charset="0"/>
            </a:endParaRPr>
          </a:p>
        </p:txBody>
      </p:sp>
    </p:spTree>
    <p:extLst>
      <p:ext uri="{BB962C8B-B14F-4D97-AF65-F5344CB8AC3E}">
        <p14:creationId xmlns:p14="http://schemas.microsoft.com/office/powerpoint/2010/main" val="41921103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28600"/>
            <a:ext cx="7772251" cy="713232"/>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Prepare Field Enumeration Sheet</a:t>
            </a:r>
            <a:endParaRPr lang="en-US" sz="3200" b="1" dirty="0">
              <a:solidFill>
                <a:schemeClr val="tx1"/>
              </a:solidFill>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48</a:t>
            </a:fld>
            <a:endParaRPr lang="en-US" sz="1200" dirty="0">
              <a:latin typeface="Arial Narrow" panose="020B0606020202030204" pitchFamily="34" charset="0"/>
            </a:endParaRPr>
          </a:p>
        </p:txBody>
      </p:sp>
      <p:pic>
        <p:nvPicPr>
          <p:cNvPr id="6" name="Picture 3" title="Close up of the second section of Sheet A"/>
          <p:cNvPicPr>
            <a:picLocks noChangeAspect="1" noChangeArrowheads="1"/>
          </p:cNvPicPr>
          <p:nvPr/>
        </p:nvPicPr>
        <p:blipFill rotWithShape="1">
          <a:blip r:embed="rId3">
            <a:extLst>
              <a:ext uri="{28A0092B-C50C-407E-A947-70E740481C1C}">
                <a14:useLocalDpi xmlns:a14="http://schemas.microsoft.com/office/drawing/2010/main" val="0"/>
              </a:ext>
            </a:extLst>
          </a:blip>
          <a:srcRect t="42979"/>
          <a:stretch/>
        </p:blipFill>
        <p:spPr bwMode="auto">
          <a:xfrm>
            <a:off x="685800" y="914400"/>
            <a:ext cx="7772400" cy="2467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85800" y="3457069"/>
            <a:ext cx="7772400" cy="1000274"/>
          </a:xfrm>
          <a:prstGeom prst="rect">
            <a:avLst/>
          </a:prstGeom>
          <a:noFill/>
        </p:spPr>
        <p:txBody>
          <a:bodyPr wrap="square" rtlCol="0">
            <a:spAutoFit/>
          </a:bodyPr>
          <a:lstStyle/>
          <a:p>
            <a:pPr>
              <a:spcAft>
                <a:spcPts val="600"/>
              </a:spcAft>
            </a:pPr>
            <a:r>
              <a:rPr lang="en-US" dirty="0" smtClean="0">
                <a:latin typeface="Arial Narrow" panose="020B0606020202030204" pitchFamily="34" charset="0"/>
              </a:rPr>
              <a:t>This next section of the form is used to record information about the housing unit.  None of these items should be pre-entered on the form.</a:t>
            </a:r>
          </a:p>
          <a:p>
            <a:pPr>
              <a:spcAft>
                <a:spcPts val="600"/>
              </a:spcAft>
            </a:pPr>
            <a:r>
              <a:rPr lang="en-US" dirty="0" smtClean="0">
                <a:latin typeface="Arial Narrow" panose="020B0606020202030204" pitchFamily="34" charset="0"/>
              </a:rPr>
              <a:t>When you interview the residents, make sure to verify the address and structure type.</a:t>
            </a:r>
          </a:p>
        </p:txBody>
      </p:sp>
    </p:spTree>
    <p:extLst>
      <p:ext uri="{BB962C8B-B14F-4D97-AF65-F5344CB8AC3E}">
        <p14:creationId xmlns:p14="http://schemas.microsoft.com/office/powerpoint/2010/main" val="37350135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49</a:t>
            </a:fld>
            <a:endParaRPr lang="en-US" sz="1200" dirty="0">
              <a:latin typeface="Arial Narrow" panose="020B0606020202030204" pitchFamily="34" charset="0"/>
            </a:endParaRPr>
          </a:p>
        </p:txBody>
      </p:sp>
      <p:sp>
        <p:nvSpPr>
          <p:cNvPr id="5" name="Rectangle 3"/>
          <p:cNvSpPr>
            <a:spLocks noGrp="1" noChangeArrowheads="1"/>
          </p:cNvSpPr>
          <p:nvPr>
            <p:ph idx="1"/>
          </p:nvPr>
        </p:nvSpPr>
        <p:spPr>
          <a:xfrm>
            <a:off x="685800" y="228600"/>
            <a:ext cx="7772400" cy="1188720"/>
          </a:xfrm>
        </p:spPr>
        <p:txBody>
          <a:bodyPr/>
          <a:lstStyle/>
          <a:p>
            <a:pPr marL="0" lvl="1" indent="0" algn="ctr" eaLnBrk="1" hangingPunct="1">
              <a:spcBef>
                <a:spcPts val="0"/>
              </a:spcBef>
              <a:buNone/>
            </a:pPr>
            <a:r>
              <a:rPr lang="en-US" sz="3200" b="1" dirty="0" smtClean="0">
                <a:latin typeface="Arial Narrow" panose="020B0606020202030204" pitchFamily="34" charset="0"/>
                <a:cs typeface="Arial" panose="020B0604020202020204" pitchFamily="34" charset="0"/>
              </a:rPr>
              <a:t>Example of Completed Top Half of the </a:t>
            </a:r>
          </a:p>
          <a:p>
            <a:pPr marL="0" lvl="1" indent="0" algn="ctr" eaLnBrk="1" hangingPunct="1">
              <a:spcBef>
                <a:spcPts val="0"/>
              </a:spcBef>
              <a:buNone/>
            </a:pPr>
            <a:r>
              <a:rPr lang="en-US" sz="3200" b="1" dirty="0" smtClean="0">
                <a:latin typeface="Arial Narrow" panose="020B0606020202030204" pitchFamily="34" charset="0"/>
                <a:cs typeface="Arial" panose="020B0604020202020204" pitchFamily="34" charset="0"/>
              </a:rPr>
              <a:t>Field Enumeration Sheet</a:t>
            </a:r>
          </a:p>
        </p:txBody>
      </p:sp>
      <p:pic>
        <p:nvPicPr>
          <p:cNvPr id="6" name="Picture 5" title="Close up of completed top half of Sheet A"/>
          <p:cNvPicPr>
            <a:picLocks noChangeAspect="1"/>
          </p:cNvPicPr>
          <p:nvPr/>
        </p:nvPicPr>
        <p:blipFill>
          <a:blip r:embed="rId3"/>
          <a:stretch>
            <a:fillRect/>
          </a:stretch>
        </p:blipFill>
        <p:spPr>
          <a:xfrm>
            <a:off x="685800" y="1660359"/>
            <a:ext cx="7772400" cy="4143215"/>
          </a:xfrm>
          <a:prstGeom prst="rect">
            <a:avLst/>
          </a:prstGeom>
          <a:ln w="25400">
            <a:solidFill>
              <a:schemeClr val="tx1"/>
            </a:solidFill>
          </a:ln>
        </p:spPr>
      </p:pic>
    </p:spTree>
    <p:extLst>
      <p:ext uri="{BB962C8B-B14F-4D97-AF65-F5344CB8AC3E}">
        <p14:creationId xmlns:p14="http://schemas.microsoft.com/office/powerpoint/2010/main" val="1931722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28600"/>
            <a:ext cx="7772400" cy="584775"/>
          </a:xfrm>
          <a:prstGeom prst="rect">
            <a:avLst/>
          </a:prstGeom>
          <a:noFill/>
          <a:ln>
            <a:noFill/>
          </a:ln>
        </p:spPr>
        <p:txBody>
          <a:bodyPr wrap="square" lIns="82296" rIns="82296" rtlCol="0">
            <a:spAutoFit/>
          </a:bodyPr>
          <a:lstStyle/>
          <a:p>
            <a:pPr marL="0" algn="ctr" defTabSz="914400" rtl="0" eaLnBrk="1" latinLnBrk="0" hangingPunct="1"/>
            <a:r>
              <a:rPr lang="en-US" sz="3200" b="1" dirty="0" smtClean="0">
                <a:latin typeface="Arial Narrow" panose="020B0606020202030204" pitchFamily="34" charset="0"/>
                <a:cs typeface="Arial" panose="020B0604020202020204" pitchFamily="34" charset="0"/>
              </a:rPr>
              <a:t>Must Keep Information Confidential</a:t>
            </a:r>
            <a:endParaRPr lang="en-US" sz="3200" b="1" kern="1200" dirty="0">
              <a:solidFill>
                <a:schemeClr val="tx1"/>
              </a:solidFill>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D7F1ABF-CE35-4BF2-A2ED-4F50B5C41B28}" type="slidenum">
              <a:rPr lang="en-US" smtClean="0">
                <a:cs typeface="Arial" panose="020B0604020202020204" pitchFamily="34" charset="0"/>
              </a:rPr>
              <a:pPr/>
              <a:t>5</a:t>
            </a:fld>
            <a:endParaRPr lang="en-US" dirty="0">
              <a:cs typeface="Arial" panose="020B0604020202020204" pitchFamily="34" charset="0"/>
            </a:endParaRPr>
          </a:p>
        </p:txBody>
      </p:sp>
      <p:sp>
        <p:nvSpPr>
          <p:cNvPr id="5" name="Rectangle 3"/>
          <p:cNvSpPr>
            <a:spLocks noGrp="1" noChangeArrowheads="1"/>
          </p:cNvSpPr>
          <p:nvPr>
            <p:ph type="body" sz="quarter" idx="13"/>
          </p:nvPr>
        </p:nvSpPr>
        <p:spPr>
          <a:xfrm>
            <a:off x="685800" y="914399"/>
            <a:ext cx="7772400" cy="4615543"/>
          </a:xfrm>
          <a:prstGeom prst="rect">
            <a:avLst/>
          </a:prstGeom>
        </p:spPr>
        <p:txBody>
          <a:bodyPr/>
          <a:lstStyle/>
          <a:p>
            <a:pPr marL="0" lvl="1" indent="0">
              <a:spcBef>
                <a:spcPts val="0"/>
              </a:spcBef>
              <a:buNone/>
            </a:pPr>
            <a:r>
              <a:rPr lang="en-US" sz="1800" dirty="0" smtClean="0">
                <a:latin typeface="Arial Narrow" panose="020B0606020202030204" pitchFamily="34" charset="0"/>
                <a:cs typeface="Arial" panose="020B0604020202020204" pitchFamily="34" charset="0"/>
              </a:rPr>
              <a:t>The Census information that you collect is confidential and protected by law. </a:t>
            </a:r>
          </a:p>
          <a:p>
            <a:pPr marL="0" lvl="1" indent="0">
              <a:spcBef>
                <a:spcPts val="0"/>
              </a:spcBef>
              <a:buNone/>
            </a:pPr>
            <a:endParaRPr lang="en-US" sz="1800" dirty="0">
              <a:latin typeface="Arial Narrow" panose="020B0606020202030204" pitchFamily="34" charset="0"/>
              <a:cs typeface="Arial" panose="020B0604020202020204" pitchFamily="34" charset="0"/>
            </a:endParaRPr>
          </a:p>
          <a:p>
            <a:pPr marL="0" lvl="1" indent="0">
              <a:spcBef>
                <a:spcPts val="0"/>
              </a:spcBef>
              <a:buNone/>
            </a:pPr>
            <a:r>
              <a:rPr lang="en-US" sz="1800" dirty="0" smtClean="0">
                <a:latin typeface="Arial Narrow" panose="020B0606020202030204" pitchFamily="34" charset="0"/>
                <a:cs typeface="Arial" panose="020B0604020202020204" pitchFamily="34" charset="0"/>
              </a:rPr>
              <a:t>Copied below is RCW 42.56.615 that guarantees confidentiality.</a:t>
            </a:r>
          </a:p>
          <a:p>
            <a:pPr marL="0" lvl="1" indent="0">
              <a:spcBef>
                <a:spcPts val="0"/>
              </a:spcBef>
              <a:spcAft>
                <a:spcPts val="600"/>
              </a:spcAft>
              <a:buNone/>
            </a:pPr>
            <a:endParaRPr lang="en-US" sz="1800" dirty="0">
              <a:latin typeface="Arial Narrow" panose="020B0606020202030204" pitchFamily="34" charset="0"/>
              <a:cs typeface="Arial" panose="020B0604020202020204" pitchFamily="34" charset="0"/>
            </a:endParaRPr>
          </a:p>
          <a:p>
            <a:pPr marL="0" algn="l">
              <a:spcBef>
                <a:spcPts val="400"/>
              </a:spcBef>
            </a:pPr>
            <a:r>
              <a:rPr lang="en-US" sz="1800" dirty="0">
                <a:latin typeface="Arial Narrow" panose="020B0606020202030204" pitchFamily="34" charset="0"/>
              </a:rPr>
              <a:t>RCW 42.56.615</a:t>
            </a:r>
          </a:p>
          <a:p>
            <a:pPr marL="0" algn="l">
              <a:spcBef>
                <a:spcPts val="400"/>
              </a:spcBef>
            </a:pPr>
            <a:r>
              <a:rPr lang="en-US" sz="1800" dirty="0">
                <a:latin typeface="Arial Narrow" panose="020B0606020202030204" pitchFamily="34" charset="0"/>
              </a:rPr>
              <a:t>Enumeration data used by the office of financial management for population estimates.</a:t>
            </a:r>
          </a:p>
          <a:p>
            <a:pPr algn="l"/>
            <a:r>
              <a:rPr lang="en-US" sz="1800" b="0" dirty="0">
                <a:latin typeface="Arial Narrow" panose="020B0606020202030204" pitchFamily="34" charset="0"/>
              </a:rPr>
              <a:t>Actual enumeration data collected under RCW 35.13.260, 35A.14.700, 36.13.030, and chapter 43.62 RCW shall be used and retained only by the office of financial management and only for the purposes of RCW 35.13.260, 35A.14.700, 36.13.030, and chapter </a:t>
            </a:r>
            <a:r>
              <a:rPr lang="en-US" sz="1800" b="0" dirty="0">
                <a:latin typeface="Arial Narrow" panose="020B0606020202030204" pitchFamily="34" charset="0"/>
                <a:hlinkClick r:id="rId3"/>
              </a:rPr>
              <a:t>43.62</a:t>
            </a:r>
            <a:r>
              <a:rPr lang="en-US" sz="1800" b="0" dirty="0">
                <a:latin typeface="Arial Narrow" panose="020B0606020202030204" pitchFamily="34" charset="0"/>
              </a:rPr>
              <a:t> RCW. The enumeration data collected is confidential, is exempt from public inspection and copying under this chapter, and in accordance with RCW 43.41.435, must be destroyed after it is used.</a:t>
            </a:r>
          </a:p>
          <a:p>
            <a:pPr algn="l"/>
            <a:r>
              <a:rPr lang="en-US" sz="1800" b="0" dirty="0">
                <a:latin typeface="Arial Narrow" panose="020B0606020202030204" pitchFamily="34" charset="0"/>
              </a:rPr>
              <a:t>[ 2014 c 14 § 1.]</a:t>
            </a:r>
          </a:p>
          <a:p>
            <a:pPr marL="0" lvl="1" indent="0">
              <a:spcBef>
                <a:spcPts val="0"/>
              </a:spcBef>
              <a:spcAft>
                <a:spcPts val="600"/>
              </a:spcAft>
              <a:buNone/>
            </a:pPr>
            <a:endParaRPr lang="en-US" sz="1800" dirty="0" smtClean="0">
              <a:cs typeface="Arial" panose="020B0604020202020204" pitchFamily="34" charset="0"/>
            </a:endParaRPr>
          </a:p>
        </p:txBody>
      </p:sp>
    </p:spTree>
    <p:extLst>
      <p:ext uri="{BB962C8B-B14F-4D97-AF65-F5344CB8AC3E}">
        <p14:creationId xmlns:p14="http://schemas.microsoft.com/office/powerpoint/2010/main" val="919046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50</a:t>
            </a:fld>
            <a:endParaRPr lang="en-US" sz="1200" dirty="0">
              <a:latin typeface="Arial Narrow" panose="020B0606020202030204" pitchFamily="34" charset="0"/>
            </a:endParaRPr>
          </a:p>
        </p:txBody>
      </p:sp>
      <p:sp>
        <p:nvSpPr>
          <p:cNvPr id="5" name="Rectangle 2"/>
          <p:cNvSpPr>
            <a:spLocks noGrp="1" noChangeArrowheads="1"/>
          </p:cNvSpPr>
          <p:nvPr>
            <p:ph type="title"/>
          </p:nvPr>
        </p:nvSpPr>
        <p:spPr>
          <a:xfrm>
            <a:off x="685577" y="228600"/>
            <a:ext cx="7772251" cy="1188720"/>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Field Enumeration Sheet</a:t>
            </a:r>
            <a:br>
              <a:rPr lang="en-US" sz="3200" b="1" dirty="0" smtClean="0">
                <a:solidFill>
                  <a:schemeClr val="tx1"/>
                </a:solidFill>
                <a:latin typeface="Arial Narrow" panose="020B0606020202030204" pitchFamily="34" charset="0"/>
                <a:cs typeface="Arial" panose="020B0604020202020204" pitchFamily="34" charset="0"/>
              </a:rPr>
            </a:br>
            <a:r>
              <a:rPr lang="en-US" sz="3200" b="1" dirty="0" smtClean="0">
                <a:solidFill>
                  <a:schemeClr val="tx1"/>
                </a:solidFill>
                <a:latin typeface="Arial Narrow" panose="020B0606020202030204" pitchFamily="34" charset="0"/>
                <a:cs typeface="Arial" panose="020B0604020202020204" pitchFamily="34" charset="0"/>
              </a:rPr>
              <a:t>Resident Names</a:t>
            </a:r>
          </a:p>
        </p:txBody>
      </p:sp>
      <p:pic>
        <p:nvPicPr>
          <p:cNvPr id="7" name="Content Placeholder 5" title="Close up of Sheet A where names are written"/>
          <p:cNvPicPr>
            <a:picLocks noChangeAspect="1"/>
          </p:cNvPicPr>
          <p:nvPr/>
        </p:nvPicPr>
        <p:blipFill rotWithShape="1">
          <a:blip r:embed="rId3"/>
          <a:srcRect t="41473" b="36232"/>
          <a:stretch/>
        </p:blipFill>
        <p:spPr>
          <a:xfrm>
            <a:off x="685800" y="1554480"/>
            <a:ext cx="7772400" cy="2727057"/>
          </a:xfrm>
          <a:prstGeom prst="rect">
            <a:avLst/>
          </a:prstGeom>
          <a:ln w="25400">
            <a:solidFill>
              <a:schemeClr val="tx1"/>
            </a:solidFill>
          </a:ln>
        </p:spPr>
      </p:pic>
    </p:spTree>
    <p:extLst>
      <p:ext uri="{BB962C8B-B14F-4D97-AF65-F5344CB8AC3E}">
        <p14:creationId xmlns:p14="http://schemas.microsoft.com/office/powerpoint/2010/main" val="3676095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51</a:t>
            </a:fld>
            <a:endParaRPr lang="en-US" sz="1200" dirty="0">
              <a:latin typeface="Arial Narrow" panose="020B0606020202030204" pitchFamily="34" charset="0"/>
            </a:endParaRPr>
          </a:p>
        </p:txBody>
      </p:sp>
      <p:sp>
        <p:nvSpPr>
          <p:cNvPr id="5" name="Rectangle 2"/>
          <p:cNvSpPr>
            <a:spLocks noGrp="1" noChangeArrowheads="1"/>
          </p:cNvSpPr>
          <p:nvPr>
            <p:ph type="title"/>
          </p:nvPr>
        </p:nvSpPr>
        <p:spPr>
          <a:xfrm>
            <a:off x="685577" y="228600"/>
            <a:ext cx="7772251" cy="714375"/>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Interview: Basics</a:t>
            </a:r>
          </a:p>
        </p:txBody>
      </p:sp>
      <p:sp>
        <p:nvSpPr>
          <p:cNvPr id="6" name="Rectangle 3"/>
          <p:cNvSpPr>
            <a:spLocks noGrp="1" noChangeArrowheads="1"/>
          </p:cNvSpPr>
          <p:nvPr>
            <p:ph idx="1"/>
          </p:nvPr>
        </p:nvSpPr>
        <p:spPr>
          <a:xfrm>
            <a:off x="685800" y="914400"/>
            <a:ext cx="7772251" cy="4953000"/>
          </a:xfrm>
        </p:spPr>
        <p:txBody>
          <a:bodyPr/>
          <a:lstStyle/>
          <a:p>
            <a:pPr marL="219456" lvl="1" indent="-219456" eaLnBrk="1" hangingPunct="1">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Wear a badge and identify who you are and why you are there</a:t>
            </a:r>
          </a:p>
          <a:p>
            <a:pPr marL="219456" lvl="1" indent="-219456" eaLnBrk="1" hangingPunct="1">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Show mayor’s letter and pledge of confidentiality</a:t>
            </a:r>
          </a:p>
          <a:p>
            <a:pPr marL="219456" lvl="1" indent="-219456">
              <a:spcBef>
                <a:spcPts val="0"/>
              </a:spcBef>
              <a:spcAft>
                <a:spcPts val="600"/>
              </a:spcAft>
              <a:buFont typeface="Arial" panose="020B0604020202020204" pitchFamily="34" charset="0"/>
              <a:buChar char="•"/>
            </a:pPr>
            <a:r>
              <a:rPr lang="en-US" sz="1800" dirty="0">
                <a:latin typeface="Arial Narrow" panose="020B0606020202030204" pitchFamily="34" charset="0"/>
                <a:cs typeface="Arial" panose="020B0604020202020204" pitchFamily="34" charset="0"/>
              </a:rPr>
              <a:t>Do not go inside the </a:t>
            </a:r>
            <a:r>
              <a:rPr lang="en-US" sz="1800" dirty="0" smtClean="0">
                <a:latin typeface="Arial Narrow" panose="020B0606020202030204" pitchFamily="34" charset="0"/>
                <a:cs typeface="Arial" panose="020B0604020202020204" pitchFamily="34" charset="0"/>
              </a:rPr>
              <a:t>housing unit even if invited</a:t>
            </a:r>
          </a:p>
          <a:p>
            <a:pPr marL="219456" lvl="1" indent="-219456" eaLnBrk="1" hangingPunct="1">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Hand out city promotion material if there is any</a:t>
            </a:r>
          </a:p>
          <a:p>
            <a:pPr marL="219456" lvl="1" indent="-219456" eaLnBrk="1" hangingPunct="1">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Ask for a competent person to gather the initial information</a:t>
            </a:r>
          </a:p>
          <a:p>
            <a:pPr marL="219456" lvl="1" indent="-219456">
              <a:spcBef>
                <a:spcPts val="0"/>
              </a:spcBef>
              <a:spcAft>
                <a:spcPts val="600"/>
              </a:spcAft>
              <a:buFont typeface="Arial" panose="020B0604020202020204" pitchFamily="34" charset="0"/>
              <a:buChar char="•"/>
            </a:pPr>
            <a:r>
              <a:rPr lang="en-US" sz="1800" dirty="0">
                <a:latin typeface="Arial Narrow" panose="020B0606020202030204" pitchFamily="34" charset="0"/>
                <a:cs typeface="Arial" panose="020B0604020202020204" pitchFamily="34" charset="0"/>
              </a:rPr>
              <a:t>Ask for full names of persons living in this </a:t>
            </a:r>
            <a:r>
              <a:rPr lang="en-US" sz="1800" dirty="0" smtClean="0">
                <a:latin typeface="Arial Narrow" panose="020B0606020202030204" pitchFamily="34" charset="0"/>
                <a:cs typeface="Arial" panose="020B0604020202020204" pitchFamily="34" charset="0"/>
              </a:rPr>
              <a:t>unit</a:t>
            </a:r>
          </a:p>
          <a:p>
            <a:pPr marL="505206" lvl="2" indent="-285750">
              <a:spcBef>
                <a:spcPts val="0"/>
              </a:spcBef>
              <a:spcAft>
                <a:spcPts val="600"/>
              </a:spcAft>
              <a:buSzPct val="75000"/>
              <a:buFont typeface="Courier New" panose="02070309020205020404" pitchFamily="49" charset="0"/>
              <a:buChar char="o"/>
            </a:pPr>
            <a:r>
              <a:rPr lang="en-US" sz="1800" dirty="0" smtClean="0">
                <a:latin typeface="Arial Narrow" panose="020B0606020202030204" pitchFamily="34" charset="0"/>
                <a:cs typeface="Arial" panose="020B0604020202020204" pitchFamily="34" charset="0"/>
              </a:rPr>
              <a:t>E.g. “I </a:t>
            </a:r>
            <a:r>
              <a:rPr lang="en-US" sz="1800" dirty="0">
                <a:latin typeface="Arial Narrow" panose="020B0606020202030204" pitchFamily="34" charset="0"/>
                <a:cs typeface="Arial" panose="020B0604020202020204" pitchFamily="34" charset="0"/>
              </a:rPr>
              <a:t>need the names of the persons usually living in this house (or apartment) starting with an adult.” </a:t>
            </a:r>
          </a:p>
          <a:p>
            <a:pPr marL="505206" lvl="1" indent="-285750">
              <a:spcBef>
                <a:spcPts val="0"/>
              </a:spcBef>
              <a:spcAft>
                <a:spcPts val="600"/>
              </a:spcAft>
              <a:buSzPct val="75000"/>
              <a:buFont typeface="Courier New" panose="02070309020205020404" pitchFamily="49" charset="0"/>
              <a:buChar char="o"/>
            </a:pPr>
            <a:r>
              <a:rPr lang="en-US" sz="1800" dirty="0">
                <a:latin typeface="Arial Narrow" panose="020B0606020202030204" pitchFamily="34" charset="0"/>
                <a:cs typeface="Arial" panose="020B0604020202020204" pitchFamily="34" charset="0"/>
              </a:rPr>
              <a:t>Write the names in pencil</a:t>
            </a:r>
          </a:p>
          <a:p>
            <a:pPr marL="219456" lvl="1" indent="-219456">
              <a:spcBef>
                <a:spcPts val="0"/>
              </a:spcBef>
              <a:spcAft>
                <a:spcPts val="600"/>
              </a:spcAft>
              <a:buFont typeface="Arial" panose="020B0604020202020204" pitchFamily="34" charset="0"/>
              <a:buChar char="•"/>
            </a:pPr>
            <a:r>
              <a:rPr lang="en-US" sz="1800" dirty="0">
                <a:latin typeface="Arial Narrow" panose="020B0606020202030204" pitchFamily="34" charset="0"/>
                <a:cs typeface="Arial" panose="020B0604020202020204" pitchFamily="34" charset="0"/>
              </a:rPr>
              <a:t>Erase only to correct names and </a:t>
            </a:r>
            <a:r>
              <a:rPr lang="en-US" sz="1800" dirty="0" smtClean="0">
                <a:latin typeface="Arial Narrow" panose="020B0606020202030204" pitchFamily="34" charset="0"/>
                <a:cs typeface="Arial" panose="020B0604020202020204" pitchFamily="34" charset="0"/>
              </a:rPr>
              <a:t>addresses</a:t>
            </a:r>
          </a:p>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Ask about potential other housing units on the property</a:t>
            </a:r>
          </a:p>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Ask a business if the building contains units for people to live in permanently</a:t>
            </a:r>
          </a:p>
        </p:txBody>
      </p:sp>
    </p:spTree>
    <p:extLst>
      <p:ext uri="{BB962C8B-B14F-4D97-AF65-F5344CB8AC3E}">
        <p14:creationId xmlns:p14="http://schemas.microsoft.com/office/powerpoint/2010/main" val="785599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828B9B9-94B1-43DA-8DD2-0172B842DED6}" type="slidenum">
              <a:rPr lang="en-US" smtClean="0"/>
              <a:pPr>
                <a:defRPr/>
              </a:pPr>
              <a:t>52</a:t>
            </a:fld>
            <a:endParaRPr lang="en-US" dirty="0"/>
          </a:p>
        </p:txBody>
      </p:sp>
      <p:sp>
        <p:nvSpPr>
          <p:cNvPr id="5" name="Rectangle 2"/>
          <p:cNvSpPr>
            <a:spLocks noGrp="1" noChangeArrowheads="1"/>
          </p:cNvSpPr>
          <p:nvPr>
            <p:ph type="title"/>
          </p:nvPr>
        </p:nvSpPr>
        <p:spPr>
          <a:xfrm>
            <a:off x="685577" y="228600"/>
            <a:ext cx="7772251" cy="714375"/>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Interview: Basics (continued)</a:t>
            </a:r>
          </a:p>
        </p:txBody>
      </p:sp>
      <p:sp>
        <p:nvSpPr>
          <p:cNvPr id="7" name="Rectangle 3"/>
          <p:cNvSpPr txBox="1">
            <a:spLocks noChangeArrowheads="1"/>
          </p:cNvSpPr>
          <p:nvPr/>
        </p:nvSpPr>
        <p:spPr>
          <a:xfrm>
            <a:off x="671285" y="928914"/>
            <a:ext cx="7772251" cy="3280230"/>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Inquire about neighboring housing units</a:t>
            </a: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“Could you tell me who lives next door in case they’re not home?”</a:t>
            </a: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If no contact at prior housing unit, ask if they know who lives there.</a:t>
            </a:r>
          </a:p>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If no one answers the door, make sure you create an OFM Census Sheet A - </a:t>
            </a:r>
            <a:r>
              <a:rPr lang="en-US" sz="1800" dirty="0" smtClean="0">
                <a:latin typeface="Arial" panose="020B0604020202020204" pitchFamily="34" charset="0"/>
                <a:cs typeface="Arial" panose="020B0604020202020204" pitchFamily="34" charset="0"/>
              </a:rPr>
              <a:t> </a:t>
            </a:r>
            <a:r>
              <a:rPr lang="en-US" sz="1800" dirty="0">
                <a:cs typeface="Arial" panose="020B0604020202020204" pitchFamily="34" charset="0"/>
              </a:rPr>
              <a:t>Field Enumeration </a:t>
            </a:r>
            <a:r>
              <a:rPr lang="en-US" sz="1800" dirty="0" smtClean="0">
                <a:cs typeface="Arial" panose="020B0604020202020204" pitchFamily="34" charset="0"/>
              </a:rPr>
              <a:t>sheet for it.</a:t>
            </a: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Note on the back the date and time you were there.</a:t>
            </a: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Put a “C” in the “Callback” box in the upper right corner</a:t>
            </a:r>
          </a:p>
          <a:p>
            <a:pPr marL="438912" lvl="1"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Leave a door hanger at the time of initial canvass. Note this action in your comments.</a:t>
            </a:r>
          </a:p>
          <a:p>
            <a:pPr lvl="1">
              <a:spcBef>
                <a:spcPts val="600"/>
              </a:spcBef>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2806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53</a:t>
            </a:fld>
            <a:endParaRPr lang="en-US" dirty="0"/>
          </a:p>
        </p:txBody>
      </p:sp>
      <p:sp>
        <p:nvSpPr>
          <p:cNvPr id="3" name="Text Placeholder 2"/>
          <p:cNvSpPr>
            <a:spLocks noGrp="1"/>
          </p:cNvSpPr>
          <p:nvPr>
            <p:ph type="body" sz="quarter" idx="13"/>
          </p:nvPr>
        </p:nvSpPr>
        <p:spPr>
          <a:xfrm>
            <a:off x="685800" y="1127234"/>
            <a:ext cx="7772400" cy="4386943"/>
          </a:xfrm>
        </p:spPr>
        <p:txBody>
          <a:bodyPr/>
          <a:lstStyle/>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rPr>
              <a:t>Screen the information you have recorded. Ask about persons who may be away for a short time but normally live in this household</a:t>
            </a:r>
          </a:p>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rPr>
              <a:t>Ask if there is a new baby still in the hospital. </a:t>
            </a:r>
          </a:p>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rPr>
              <a:t>Next, using the first four screening questions at the bottom of the form to help determine residency status. </a:t>
            </a:r>
          </a:p>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If </a:t>
            </a:r>
            <a:r>
              <a:rPr lang="en-US" sz="1800" dirty="0">
                <a:latin typeface="Arial Narrow" panose="020B0606020202030204" pitchFamily="34" charset="0"/>
                <a:cs typeface="Arial" panose="020B0604020202020204" pitchFamily="34" charset="0"/>
              </a:rPr>
              <a:t>needed, void wrong entries. Do not erase.</a:t>
            </a:r>
          </a:p>
          <a:p>
            <a:pPr marL="505206" lvl="1" indent="-285750">
              <a:spcBef>
                <a:spcPts val="0"/>
              </a:spcBef>
              <a:spcAft>
                <a:spcPts val="600"/>
              </a:spcAft>
              <a:buSzPct val="75000"/>
              <a:buFont typeface="Courier New" panose="02070309020205020404" pitchFamily="49" charset="0"/>
              <a:buChar char="o"/>
            </a:pPr>
            <a:r>
              <a:rPr lang="en-US" sz="1800" dirty="0">
                <a:latin typeface="Arial Narrow" panose="020B0606020202030204" pitchFamily="34" charset="0"/>
                <a:cs typeface="Arial" panose="020B0604020202020204" pitchFamily="34" charset="0"/>
              </a:rPr>
              <a:t>Void if person mistakenly gives a wrong name</a:t>
            </a:r>
          </a:p>
          <a:p>
            <a:pPr marL="505206" lvl="1" indent="-285750">
              <a:spcBef>
                <a:spcPts val="0"/>
              </a:spcBef>
              <a:spcAft>
                <a:spcPts val="600"/>
              </a:spcAft>
              <a:buSzPct val="75000"/>
              <a:buFont typeface="Courier New" panose="02070309020205020404" pitchFamily="49" charset="0"/>
              <a:buChar char="o"/>
            </a:pPr>
            <a:r>
              <a:rPr lang="en-US" sz="1800" dirty="0">
                <a:latin typeface="Arial Narrow" panose="020B0606020202030204" pitchFamily="34" charset="0"/>
                <a:cs typeface="Arial" panose="020B0604020202020204" pitchFamily="34" charset="0"/>
              </a:rPr>
              <a:t>Void if person listed is not a </a:t>
            </a:r>
            <a:r>
              <a:rPr lang="en-US" sz="1800" dirty="0" smtClean="0">
                <a:latin typeface="Arial Narrow" panose="020B0606020202030204" pitchFamily="34" charset="0"/>
                <a:cs typeface="Arial" panose="020B0604020202020204" pitchFamily="34" charset="0"/>
              </a:rPr>
              <a:t>resident.  But </a:t>
            </a:r>
            <a:r>
              <a:rPr lang="en-US" sz="1800" dirty="0">
                <a:latin typeface="Arial Narrow" panose="020B0606020202030204" pitchFamily="34" charset="0"/>
                <a:cs typeface="Arial" panose="020B0604020202020204" pitchFamily="34" charset="0"/>
              </a:rPr>
              <a:t>do not void in front of </a:t>
            </a:r>
            <a:r>
              <a:rPr lang="en-US" sz="1800" dirty="0" smtClean="0">
                <a:latin typeface="Arial Narrow" panose="020B0606020202030204" pitchFamily="34" charset="0"/>
                <a:cs typeface="Arial" panose="020B0604020202020204" pitchFamily="34" charset="0"/>
              </a:rPr>
              <a:t>respondent.  Respondent tends to object when a family member is eliminated from the census.</a:t>
            </a:r>
          </a:p>
          <a:p>
            <a:pPr marL="205549"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The fifth screening question is designed to find hidden housing units that may be on the property. A relative or friend may be staying in an RV or onsite apartment. The person(s) in this unit may or may not have been included with the main family. A separate form is needed for an additional housing unit.</a:t>
            </a:r>
            <a:endParaRPr lang="en-US" sz="1800" dirty="0">
              <a:latin typeface="Arial Narrow" panose="020B0606020202030204" pitchFamily="34" charset="0"/>
              <a:cs typeface="Arial" panose="020B0604020202020204" pitchFamily="34" charset="0"/>
            </a:endParaRPr>
          </a:p>
          <a:p>
            <a:pPr marL="438912" indent="-219456">
              <a:spcBef>
                <a:spcPts val="0"/>
              </a:spcBef>
              <a:spcAft>
                <a:spcPts val="600"/>
              </a:spcAft>
              <a:buFont typeface="Arial" panose="020B0604020202020204" pitchFamily="34" charset="0"/>
              <a:buChar char="•"/>
            </a:pPr>
            <a:endParaRPr lang="en-US" sz="2000" dirty="0">
              <a:latin typeface="+mn-lt"/>
            </a:endParaRPr>
          </a:p>
        </p:txBody>
      </p:sp>
      <p:sp>
        <p:nvSpPr>
          <p:cNvPr id="4" name="Text Placeholder 3"/>
          <p:cNvSpPr>
            <a:spLocks noGrp="1"/>
          </p:cNvSpPr>
          <p:nvPr>
            <p:ph type="body" sz="quarter" idx="14"/>
          </p:nvPr>
        </p:nvSpPr>
        <p:spPr>
          <a:xfrm>
            <a:off x="685800" y="228600"/>
            <a:ext cx="7772400" cy="713232"/>
          </a:xfrm>
        </p:spPr>
        <p:txBody>
          <a:bodyPr/>
          <a:lstStyle/>
          <a:p>
            <a:r>
              <a:rPr lang="en-US" dirty="0">
                <a:latin typeface="Arial Narrow" panose="020B0606020202030204" pitchFamily="34" charset="0"/>
                <a:cs typeface="Arial" panose="020B0604020202020204" pitchFamily="34" charset="0"/>
              </a:rPr>
              <a:t>Interview</a:t>
            </a:r>
            <a:r>
              <a:rPr lang="en-US" dirty="0" smtClean="0">
                <a:latin typeface="Arial Narrow" panose="020B0606020202030204" pitchFamily="34" charset="0"/>
                <a:cs typeface="Arial" panose="020B0604020202020204" pitchFamily="34" charset="0"/>
              </a:rPr>
              <a:t>: Screening</a:t>
            </a:r>
            <a:endParaRPr lang="en-US" dirty="0">
              <a:latin typeface="Arial Narrow" panose="020B0606020202030204" pitchFamily="34" charset="0"/>
            </a:endParaRPr>
          </a:p>
        </p:txBody>
      </p:sp>
    </p:spTree>
    <p:extLst>
      <p:ext uri="{BB962C8B-B14F-4D97-AF65-F5344CB8AC3E}">
        <p14:creationId xmlns:p14="http://schemas.microsoft.com/office/powerpoint/2010/main" val="36038508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10207"/>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Interview: Screening Example</a:t>
            </a:r>
            <a:endParaRPr lang="en-US" sz="3200" b="1" dirty="0">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54</a:t>
            </a:fld>
            <a:endParaRPr lang="en-US" sz="1200" dirty="0">
              <a:latin typeface="Arial Narrow" panose="020B0606020202030204" pitchFamily="34" charset="0"/>
            </a:endParaRPr>
          </a:p>
        </p:txBody>
      </p:sp>
      <p:pic>
        <p:nvPicPr>
          <p:cNvPr id="4" name="Picture 3" descr="Close up of completed example of bottom half of Sheet A"/>
          <p:cNvPicPr>
            <a:picLocks noChangeAspect="1"/>
          </p:cNvPicPr>
          <p:nvPr/>
        </p:nvPicPr>
        <p:blipFill>
          <a:blip r:embed="rId3"/>
          <a:stretch>
            <a:fillRect/>
          </a:stretch>
        </p:blipFill>
        <p:spPr>
          <a:xfrm>
            <a:off x="685799" y="914400"/>
            <a:ext cx="7772400" cy="5780447"/>
          </a:xfrm>
          <a:prstGeom prst="rect">
            <a:avLst/>
          </a:prstGeom>
          <a:ln w="25400">
            <a:solidFill>
              <a:schemeClr val="tx1"/>
            </a:solidFill>
          </a:ln>
        </p:spPr>
      </p:pic>
    </p:spTree>
    <p:extLst>
      <p:ext uri="{BB962C8B-B14F-4D97-AF65-F5344CB8AC3E}">
        <p14:creationId xmlns:p14="http://schemas.microsoft.com/office/powerpoint/2010/main" val="1842786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577" y="228600"/>
            <a:ext cx="7772251" cy="714375"/>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Callbacks</a:t>
            </a:r>
          </a:p>
        </p:txBody>
      </p:sp>
      <p:sp>
        <p:nvSpPr>
          <p:cNvPr id="92163" name="Rectangle 3"/>
          <p:cNvSpPr>
            <a:spLocks noGrp="1" noChangeArrowheads="1"/>
          </p:cNvSpPr>
          <p:nvPr>
            <p:ph idx="1"/>
          </p:nvPr>
        </p:nvSpPr>
        <p:spPr>
          <a:xfrm>
            <a:off x="685800" y="914400"/>
            <a:ext cx="7772400" cy="4168080"/>
          </a:xfrm>
        </p:spPr>
        <p:txBody>
          <a:bodyPr/>
          <a:lstStyle/>
          <a:p>
            <a:pPr marL="0" lvl="1" indent="0" eaLnBrk="1" hangingPunct="1">
              <a:spcBef>
                <a:spcPts val="0"/>
              </a:spcBef>
              <a:spcAft>
                <a:spcPts val="600"/>
              </a:spcAft>
              <a:buNone/>
            </a:pPr>
            <a:r>
              <a:rPr lang="en-US" sz="1800" dirty="0" smtClean="0">
                <a:latin typeface="Arial Narrow" panose="020B0606020202030204" pitchFamily="34" charset="0"/>
                <a:cs typeface="Arial" panose="020B0604020202020204" pitchFamily="34" charset="0"/>
              </a:rPr>
              <a:t>If nobody is home, you need to </a:t>
            </a:r>
          </a:p>
          <a:p>
            <a:pPr marL="219456" lvl="4" indent="-219456">
              <a:spcBef>
                <a:spcPts val="0"/>
              </a:spcBef>
              <a:spcAft>
                <a:spcPts val="600"/>
              </a:spcAft>
              <a:buFont typeface="Wingdings" panose="05000000000000000000" pitchFamily="2" charset="2"/>
              <a:buChar char="§"/>
            </a:pPr>
            <a:r>
              <a:rPr lang="en-US" sz="1800" dirty="0" smtClean="0">
                <a:latin typeface="Arial Narrow" panose="020B0606020202030204" pitchFamily="34" charset="0"/>
                <a:cs typeface="Arial" panose="020B0604020202020204" pitchFamily="34" charset="0"/>
              </a:rPr>
              <a:t>Complete top of Field Enumeration Sheet, put a </a:t>
            </a:r>
            <a:r>
              <a:rPr lang="en-US" sz="1800" b="1" dirty="0" smtClean="0">
                <a:latin typeface="Arial Narrow" panose="020B0606020202030204" pitchFamily="34" charset="0"/>
                <a:cs typeface="Arial" panose="020B0604020202020204" pitchFamily="34" charset="0"/>
              </a:rPr>
              <a:t>“C”</a:t>
            </a:r>
            <a:r>
              <a:rPr lang="en-US" sz="1800" dirty="0" smtClean="0">
                <a:latin typeface="Arial Narrow" panose="020B0606020202030204" pitchFamily="34" charset="0"/>
                <a:cs typeface="Arial" panose="020B0604020202020204" pitchFamily="34" charset="0"/>
              </a:rPr>
              <a:t> in the </a:t>
            </a:r>
            <a:r>
              <a:rPr lang="en-US" sz="1800" b="1" dirty="0" smtClean="0">
                <a:latin typeface="Arial Narrow" panose="020B0606020202030204" pitchFamily="34" charset="0"/>
                <a:cs typeface="Arial" panose="020B0604020202020204" pitchFamily="34" charset="0"/>
              </a:rPr>
              <a:t>Callback </a:t>
            </a:r>
            <a:r>
              <a:rPr lang="en-US" sz="1800" dirty="0" smtClean="0">
                <a:latin typeface="Arial Narrow" panose="020B0606020202030204" pitchFamily="34" charset="0"/>
                <a:cs typeface="Arial" panose="020B0604020202020204" pitchFamily="34" charset="0"/>
              </a:rPr>
              <a:t>box in the upper right corner of the form.</a:t>
            </a:r>
          </a:p>
          <a:p>
            <a:pPr marL="219456" lvl="4" indent="-219456">
              <a:spcBef>
                <a:spcPts val="0"/>
              </a:spcBef>
              <a:spcAft>
                <a:spcPts val="600"/>
              </a:spcAft>
              <a:buFont typeface="Wingdings" panose="05000000000000000000" pitchFamily="2" charset="2"/>
              <a:buChar char="§"/>
            </a:pPr>
            <a:r>
              <a:rPr lang="en-US" sz="1800" dirty="0" smtClean="0">
                <a:latin typeface="Arial Narrow" panose="020B0606020202030204" pitchFamily="34" charset="0"/>
                <a:cs typeface="Arial" panose="020B0604020202020204" pitchFamily="34" charset="0"/>
              </a:rPr>
              <a:t>Record date and time on the back of the sheet</a:t>
            </a:r>
          </a:p>
          <a:p>
            <a:pPr marL="219456" lvl="4" indent="-219456">
              <a:spcBef>
                <a:spcPts val="0"/>
              </a:spcBef>
              <a:spcAft>
                <a:spcPts val="600"/>
              </a:spcAft>
              <a:buFont typeface="Wingdings" panose="05000000000000000000" pitchFamily="2" charset="2"/>
              <a:buChar char="§"/>
            </a:pPr>
            <a:r>
              <a:rPr lang="en-US" sz="1800" dirty="0" smtClean="0">
                <a:latin typeface="Arial Narrow" panose="020B0606020202030204" pitchFamily="34" charset="0"/>
                <a:cs typeface="Arial" panose="020B0604020202020204" pitchFamily="34" charset="0"/>
              </a:rPr>
              <a:t>Put your initials at the top in the appropriate box</a:t>
            </a:r>
          </a:p>
          <a:p>
            <a:pPr marL="219456" lvl="4" indent="-219456">
              <a:spcBef>
                <a:spcPts val="0"/>
              </a:spcBef>
              <a:spcAft>
                <a:spcPts val="600"/>
              </a:spcAft>
              <a:buFont typeface="Wingdings" panose="05000000000000000000" pitchFamily="2" charset="2"/>
              <a:buChar char="§"/>
            </a:pPr>
            <a:r>
              <a:rPr lang="en-US" sz="1800" dirty="0" smtClean="0">
                <a:latin typeface="Arial Narrow" panose="020B0606020202030204" pitchFamily="34" charset="0"/>
                <a:cs typeface="Arial" panose="020B0604020202020204" pitchFamily="34" charset="0"/>
              </a:rPr>
              <a:t>Get information from neighbors</a:t>
            </a:r>
          </a:p>
          <a:p>
            <a:pPr marL="505206" lvl="5" indent="-285750">
              <a:spcBef>
                <a:spcPts val="0"/>
              </a:spcBef>
              <a:spcAft>
                <a:spcPts val="600"/>
              </a:spcAft>
              <a:buSzPct val="75000"/>
              <a:buFont typeface="Courier New" panose="02070309020205020404" pitchFamily="49" charset="0"/>
              <a:buChar char="o"/>
            </a:pPr>
            <a:r>
              <a:rPr lang="en-US" sz="1800" dirty="0" smtClean="0">
                <a:latin typeface="Arial Narrow" panose="020B0606020202030204" pitchFamily="34" charset="0"/>
                <a:cs typeface="Arial" panose="020B0604020202020204" pitchFamily="34" charset="0"/>
              </a:rPr>
              <a:t>Names of residents, places of employment, when family is home, etc.</a:t>
            </a:r>
          </a:p>
          <a:p>
            <a:pPr marL="505206" lvl="5" indent="-285750">
              <a:spcBef>
                <a:spcPts val="0"/>
              </a:spcBef>
              <a:spcAft>
                <a:spcPts val="600"/>
              </a:spcAft>
              <a:buSzPct val="75000"/>
              <a:buFont typeface="Courier New" panose="02070309020205020404" pitchFamily="49" charset="0"/>
              <a:buChar char="o"/>
            </a:pPr>
            <a:r>
              <a:rPr lang="en-US" sz="1800" dirty="0" smtClean="0">
                <a:latin typeface="Arial Narrow" panose="020B0606020202030204" pitchFamily="34" charset="0"/>
                <a:cs typeface="Arial" panose="020B0604020202020204" pitchFamily="34" charset="0"/>
              </a:rPr>
              <a:t>If you can verify the same information from </a:t>
            </a:r>
            <a:r>
              <a:rPr lang="en-US" sz="1800" b="1" i="1" dirty="0" smtClean="0">
                <a:latin typeface="Arial Narrow" panose="020B0606020202030204" pitchFamily="34" charset="0"/>
                <a:cs typeface="Arial" panose="020B0604020202020204" pitchFamily="34" charset="0"/>
              </a:rPr>
              <a:t>two</a:t>
            </a:r>
            <a:r>
              <a:rPr lang="en-US" sz="1800" dirty="0" smtClean="0">
                <a:latin typeface="Arial Narrow" panose="020B0606020202030204" pitchFamily="34" charset="0"/>
                <a:cs typeface="Arial" panose="020B0604020202020204" pitchFamily="34" charset="0"/>
              </a:rPr>
              <a:t> neighbors, you do not need to try to contact residents again.  Just complete </a:t>
            </a:r>
            <a:r>
              <a:rPr lang="en-US" sz="1800" dirty="0">
                <a:latin typeface="Arial Narrow" panose="020B0606020202030204" pitchFamily="34" charset="0"/>
                <a:cs typeface="Arial" panose="020B0604020202020204" pitchFamily="34" charset="0"/>
              </a:rPr>
              <a:t>the form with the information provided by the </a:t>
            </a:r>
            <a:r>
              <a:rPr lang="en-US" sz="1800" dirty="0" smtClean="0">
                <a:latin typeface="Arial Narrow" panose="020B0606020202030204" pitchFamily="34" charset="0"/>
                <a:cs typeface="Arial" panose="020B0604020202020204" pitchFamily="34" charset="0"/>
              </a:rPr>
              <a:t>neighbors, and document from whom you received information. Clear </a:t>
            </a:r>
            <a:r>
              <a:rPr lang="en-US" sz="1800" dirty="0">
                <a:latin typeface="Arial Narrow" panose="020B0606020202030204" pitchFamily="34" charset="0"/>
                <a:cs typeface="Arial" panose="020B0604020202020204" pitchFamily="34" charset="0"/>
              </a:rPr>
              <a:t>the callback, by making a diagonal cross through the letter “C” you </a:t>
            </a:r>
            <a:r>
              <a:rPr lang="en-US" sz="1800" dirty="0" smtClean="0">
                <a:latin typeface="Arial Narrow" panose="020B0606020202030204" pitchFamily="34" charset="0"/>
                <a:cs typeface="Arial" panose="020B0604020202020204" pitchFamily="34" charset="0"/>
              </a:rPr>
              <a:t>entered </a:t>
            </a:r>
            <a:r>
              <a:rPr lang="en-US" sz="1800" dirty="0">
                <a:latin typeface="Arial Narrow" panose="020B0606020202030204" pitchFamily="34" charset="0"/>
                <a:cs typeface="Arial" panose="020B0604020202020204" pitchFamily="34" charset="0"/>
              </a:rPr>
              <a:t>in the box in the upper right corner of the form</a:t>
            </a:r>
            <a:endParaRPr lang="en-US" sz="1800" dirty="0" smtClean="0">
              <a:latin typeface="Arial Narrow" panose="020B0606020202030204" pitchFamily="34" charset="0"/>
              <a:cs typeface="Arial" panose="020B0604020202020204" pitchFamily="34" charset="0"/>
            </a:endParaRPr>
          </a:p>
          <a:p>
            <a:pPr marL="438912" indent="-219456">
              <a:spcBef>
                <a:spcPts val="0"/>
              </a:spcBef>
              <a:spcAft>
                <a:spcPts val="600"/>
              </a:spcAft>
            </a:pPr>
            <a:endParaRPr lang="en-US" dirty="0"/>
          </a:p>
          <a:p>
            <a:pPr marL="909637" lvl="2" indent="-342900">
              <a:lnSpc>
                <a:spcPct val="90000"/>
              </a:lnSpc>
              <a:spcBef>
                <a:spcPts val="600"/>
              </a:spcBef>
            </a:pPr>
            <a:endParaRPr lang="en-US" sz="20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55</a:t>
            </a:fld>
            <a:endParaRPr lang="en-US" sz="1200"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14738447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83680" y="6309360"/>
            <a:ext cx="2133600" cy="365125"/>
          </a:xfrm>
        </p:spPr>
        <p:txBody>
          <a:bodyPr/>
          <a:lstStyle/>
          <a:p>
            <a:fld id="{1D7F1ABF-CE35-4BF2-A2ED-4F50B5C41B28}" type="slidenum">
              <a:rPr lang="en-US" smtClean="0"/>
              <a:pPr/>
              <a:t>56</a:t>
            </a:fld>
            <a:endParaRPr lang="en-US" dirty="0"/>
          </a:p>
        </p:txBody>
      </p:sp>
      <p:sp>
        <p:nvSpPr>
          <p:cNvPr id="3" name="Text Placeholder 2"/>
          <p:cNvSpPr>
            <a:spLocks noGrp="1"/>
          </p:cNvSpPr>
          <p:nvPr>
            <p:ph type="body" sz="quarter" idx="13"/>
          </p:nvPr>
        </p:nvSpPr>
        <p:spPr>
          <a:xfrm>
            <a:off x="685800" y="914400"/>
            <a:ext cx="7772400" cy="4267200"/>
          </a:xfrm>
        </p:spPr>
        <p:txBody>
          <a:bodyPr/>
          <a:lstStyle/>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rPr>
              <a:t>You still need to complete a Field Enumeration Sheet for a vacant housing unit.  Then in the names section just write “vacant.” </a:t>
            </a:r>
          </a:p>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rPr>
              <a:t> </a:t>
            </a:r>
            <a:r>
              <a:rPr lang="en-US" sz="1800" dirty="0">
                <a:latin typeface="Arial Narrow" panose="020B0606020202030204" pitchFamily="34" charset="0"/>
              </a:rPr>
              <a:t>If it is a new construction that qualifies for inclusion in the census, write “VNC.” </a:t>
            </a:r>
            <a:endParaRPr lang="en-US" sz="1800" dirty="0" smtClean="0">
              <a:latin typeface="Arial Narrow" panose="020B0606020202030204" pitchFamily="34" charset="0"/>
            </a:endParaRPr>
          </a:p>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No need for a </a:t>
            </a:r>
            <a:r>
              <a:rPr lang="en-US" sz="1800" dirty="0">
                <a:latin typeface="Arial Narrow" panose="020B0606020202030204" pitchFamily="34" charset="0"/>
              </a:rPr>
              <a:t>Field Enumeration Sheet </a:t>
            </a:r>
            <a:r>
              <a:rPr lang="en-US" sz="1800" dirty="0" smtClean="0">
                <a:latin typeface="Arial Narrow" panose="020B0606020202030204" pitchFamily="34" charset="0"/>
                <a:cs typeface="Arial" panose="020B0604020202020204" pitchFamily="34" charset="0"/>
              </a:rPr>
              <a:t>if the structure in front of you  is a dilapidated house or is an unoccupied special like an RV or tent.</a:t>
            </a:r>
            <a:endParaRPr lang="en-US" sz="1800" dirty="0" smtClean="0">
              <a:latin typeface="Arial Narrow" panose="020B0606020202030204" pitchFamily="34" charset="0"/>
            </a:endParaRPr>
          </a:p>
          <a:p>
            <a:pPr marL="219456" indent="-219456">
              <a:spcBef>
                <a:spcPts val="0"/>
              </a:spcBef>
              <a:spcAft>
                <a:spcPts val="600"/>
              </a:spcAft>
              <a:buFont typeface="Arial" panose="020B0604020202020204" pitchFamily="34" charset="0"/>
              <a:buChar char="•"/>
            </a:pPr>
            <a:endParaRPr lang="en-US" sz="1800" dirty="0">
              <a:latin typeface="Arial Narrow" panose="020B0606020202030204" pitchFamily="34" charset="0"/>
            </a:endParaRPr>
          </a:p>
        </p:txBody>
      </p:sp>
      <p:sp>
        <p:nvSpPr>
          <p:cNvPr id="4" name="Text Placeholder 3"/>
          <p:cNvSpPr>
            <a:spLocks noGrp="1"/>
          </p:cNvSpPr>
          <p:nvPr>
            <p:ph type="body" sz="quarter" idx="14"/>
          </p:nvPr>
        </p:nvSpPr>
        <p:spPr>
          <a:xfrm>
            <a:off x="685800" y="228600"/>
            <a:ext cx="7772400" cy="713232"/>
          </a:xfrm>
        </p:spPr>
        <p:txBody>
          <a:bodyPr/>
          <a:lstStyle/>
          <a:p>
            <a:r>
              <a:rPr lang="en-US" dirty="0" smtClean="0">
                <a:latin typeface="Arial Narrow" panose="020B0606020202030204" pitchFamily="34" charset="0"/>
              </a:rPr>
              <a:t>Vacant Housing Unit</a:t>
            </a:r>
            <a:endParaRPr lang="en-US" dirty="0">
              <a:latin typeface="Arial Narrow" panose="020B0606020202030204" pitchFamily="34" charset="0"/>
            </a:endParaRPr>
          </a:p>
        </p:txBody>
      </p:sp>
    </p:spTree>
    <p:extLst>
      <p:ext uri="{BB962C8B-B14F-4D97-AF65-F5344CB8AC3E}">
        <p14:creationId xmlns:p14="http://schemas.microsoft.com/office/powerpoint/2010/main" val="30924733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685800" y="228600"/>
            <a:ext cx="7772251" cy="713232"/>
          </a:xfrm>
          <a:noFill/>
        </p:spPr>
        <p:txBody>
          <a:bodyPr/>
          <a:lstStyle/>
          <a:p>
            <a:pPr algn="ctr"/>
            <a:r>
              <a:rPr lang="en-US" sz="3200" b="1" dirty="0">
                <a:solidFill>
                  <a:schemeClr val="tx1"/>
                </a:solidFill>
                <a:latin typeface="Arial Narrow" panose="020B0606020202030204" pitchFamily="34" charset="0"/>
                <a:cs typeface="Arial" panose="020B0604020202020204" pitchFamily="34" charset="0"/>
              </a:rPr>
              <a:t>Field Enumeration Sheet</a:t>
            </a:r>
            <a:r>
              <a:rPr lang="en-US" sz="3200" b="1" dirty="0" smtClean="0">
                <a:solidFill>
                  <a:schemeClr val="tx1"/>
                </a:solidFill>
                <a:latin typeface="Arial Narrow" panose="020B0606020202030204" pitchFamily="34" charset="0"/>
                <a:cs typeface="Arial" panose="020B0604020202020204" pitchFamily="34" charset="0"/>
              </a:rPr>
              <a:t>: Vacant Housing</a:t>
            </a:r>
            <a:endParaRPr lang="en-US" sz="3200" b="1"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57</a:t>
            </a:fld>
            <a:endParaRPr lang="en-US" sz="1200" dirty="0">
              <a:latin typeface="Arial Narrow" panose="020B0606020202030204" pitchFamily="34" charset="0"/>
            </a:endParaRPr>
          </a:p>
        </p:txBody>
      </p:sp>
      <p:pic>
        <p:nvPicPr>
          <p:cNvPr id="2" name="Picture 1" title="Sheet A for a vacant housing unit."/>
          <p:cNvPicPr>
            <a:picLocks noChangeAspect="1"/>
          </p:cNvPicPr>
          <p:nvPr/>
        </p:nvPicPr>
        <p:blipFill>
          <a:blip r:embed="rId3"/>
          <a:stretch>
            <a:fillRect/>
          </a:stretch>
        </p:blipFill>
        <p:spPr>
          <a:xfrm>
            <a:off x="2315993" y="914400"/>
            <a:ext cx="4502558" cy="5609744"/>
          </a:xfrm>
          <a:prstGeom prst="rect">
            <a:avLst/>
          </a:prstGeom>
          <a:ln w="25400">
            <a:solidFill>
              <a:schemeClr val="tx1"/>
            </a:solidFill>
          </a:ln>
        </p:spPr>
      </p:pic>
    </p:spTree>
    <p:extLst>
      <p:ext uri="{BB962C8B-B14F-4D97-AF65-F5344CB8AC3E}">
        <p14:creationId xmlns:p14="http://schemas.microsoft.com/office/powerpoint/2010/main" val="36558384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83680" y="6309360"/>
            <a:ext cx="2133600" cy="365125"/>
          </a:xfrm>
        </p:spPr>
        <p:txBody>
          <a:bodyPr/>
          <a:lstStyle/>
          <a:p>
            <a:pPr>
              <a:defRPr/>
            </a:pPr>
            <a:fld id="{C828B9B9-94B1-43DA-8DD2-0172B842DED6}" type="slidenum">
              <a:rPr lang="en-US" smtClean="0"/>
              <a:pPr>
                <a:defRPr/>
              </a:pPr>
              <a:t>58</a:t>
            </a:fld>
            <a:endParaRPr lang="en-US" dirty="0"/>
          </a:p>
        </p:txBody>
      </p:sp>
      <p:sp>
        <p:nvSpPr>
          <p:cNvPr id="5" name="Text Placeholder 4"/>
          <p:cNvSpPr>
            <a:spLocks noGrp="1"/>
          </p:cNvSpPr>
          <p:nvPr>
            <p:ph type="body" sz="quarter" idx="13"/>
          </p:nvPr>
        </p:nvSpPr>
        <p:spPr>
          <a:xfrm>
            <a:off x="685800" y="228600"/>
            <a:ext cx="7772400" cy="713232"/>
          </a:xfrm>
        </p:spPr>
        <p:txBody>
          <a:bodyPr>
            <a:normAutofit/>
          </a:bodyPr>
          <a:lstStyle/>
          <a:p>
            <a:r>
              <a:rPr lang="en-US" dirty="0" smtClean="0">
                <a:latin typeface="Arial Narrow" panose="020B0606020202030204" pitchFamily="34" charset="0"/>
                <a:cs typeface="Arial" panose="020B0604020202020204" pitchFamily="34" charset="0"/>
              </a:rPr>
              <a:t>Field Enumeration Procedure: Homeless</a:t>
            </a:r>
            <a:endParaRPr lang="en-US" dirty="0">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430888" y="911602"/>
            <a:ext cx="4357970" cy="5542127"/>
          </a:xfrm>
          <a:prstGeom prst="rect">
            <a:avLst/>
          </a:prstGeom>
          <a:ln w="25400">
            <a:solidFill>
              <a:schemeClr val="tx1"/>
            </a:solidFill>
          </a:ln>
        </p:spPr>
      </p:pic>
    </p:spTree>
    <p:extLst>
      <p:ext uri="{BB962C8B-B14F-4D97-AF65-F5344CB8AC3E}">
        <p14:creationId xmlns:p14="http://schemas.microsoft.com/office/powerpoint/2010/main" val="25090945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59</a:t>
            </a:fld>
            <a:endParaRPr lang="en-US" sz="1200" dirty="0">
              <a:latin typeface="Arial Narrow" panose="020B0606020202030204" pitchFamily="34" charset="0"/>
            </a:endParaRPr>
          </a:p>
        </p:txBody>
      </p:sp>
      <p:sp>
        <p:nvSpPr>
          <p:cNvPr id="5" name="Rectangle 2"/>
          <p:cNvSpPr>
            <a:spLocks noGrp="1" noChangeArrowheads="1"/>
          </p:cNvSpPr>
          <p:nvPr>
            <p:ph type="title"/>
          </p:nvPr>
        </p:nvSpPr>
        <p:spPr>
          <a:xfrm>
            <a:off x="685577" y="228600"/>
            <a:ext cx="7772251" cy="714375"/>
          </a:xfrm>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Problem Situations</a:t>
            </a:r>
          </a:p>
        </p:txBody>
      </p:sp>
      <p:sp>
        <p:nvSpPr>
          <p:cNvPr id="6" name="Rectangle 3"/>
          <p:cNvSpPr>
            <a:spLocks noGrp="1" noChangeArrowheads="1"/>
          </p:cNvSpPr>
          <p:nvPr>
            <p:ph idx="1"/>
          </p:nvPr>
        </p:nvSpPr>
        <p:spPr>
          <a:xfrm>
            <a:off x="685801" y="1143000"/>
            <a:ext cx="7772028" cy="4178508"/>
          </a:xfrm>
        </p:spPr>
        <p:txBody>
          <a:bodyPr/>
          <a:lstStyle/>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If you encounter people who appear to be resistant and angry, politely </a:t>
            </a:r>
            <a:r>
              <a:rPr lang="en-US" sz="1800" dirty="0">
                <a:latin typeface="Arial Narrow" panose="020B0606020202030204" pitchFamily="34" charset="0"/>
                <a:cs typeface="Arial" panose="020B0604020202020204" pitchFamily="34" charset="0"/>
              </a:rPr>
              <a:t>excuse </a:t>
            </a:r>
            <a:r>
              <a:rPr lang="en-US" sz="1800" dirty="0" smtClean="0">
                <a:latin typeface="Arial Narrow" panose="020B0606020202030204" pitchFamily="34" charset="0"/>
                <a:cs typeface="Arial" panose="020B0604020202020204" pitchFamily="34" charset="0"/>
              </a:rPr>
              <a:t>yourself.</a:t>
            </a:r>
            <a:endParaRPr lang="en-US" sz="1800" dirty="0">
              <a:latin typeface="Arial Narrow" panose="020B0606020202030204" pitchFamily="34" charset="0"/>
              <a:cs typeface="Arial" panose="020B0604020202020204" pitchFamily="34" charset="0"/>
            </a:endParaRPr>
          </a:p>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Try </a:t>
            </a:r>
            <a:r>
              <a:rPr lang="en-US" sz="1800" dirty="0">
                <a:latin typeface="Arial Narrow" panose="020B0606020202030204" pitchFamily="34" charset="0"/>
                <a:cs typeface="Arial" panose="020B0604020202020204" pitchFamily="34" charset="0"/>
              </a:rPr>
              <a:t>to get information from </a:t>
            </a:r>
            <a:r>
              <a:rPr lang="en-US" sz="1800" dirty="0" smtClean="0">
                <a:latin typeface="Arial Narrow" panose="020B0606020202030204" pitchFamily="34" charset="0"/>
                <a:cs typeface="Arial" panose="020B0604020202020204" pitchFamily="34" charset="0"/>
              </a:rPr>
              <a:t>neighbors.</a:t>
            </a:r>
            <a:endParaRPr lang="en-US" sz="1800" dirty="0">
              <a:latin typeface="Arial Narrow" panose="020B0606020202030204" pitchFamily="34" charset="0"/>
              <a:cs typeface="Arial" panose="020B0604020202020204" pitchFamily="34" charset="0"/>
            </a:endParaRPr>
          </a:p>
          <a:p>
            <a:pPr marL="505206" lvl="2" indent="-285750">
              <a:spcBef>
                <a:spcPts val="0"/>
              </a:spcBef>
              <a:spcAft>
                <a:spcPts val="600"/>
              </a:spcAft>
              <a:buSzPct val="75000"/>
              <a:buFont typeface="Courier New" panose="02070309020205020404" pitchFamily="49" charset="0"/>
              <a:buChar char="o"/>
            </a:pPr>
            <a:r>
              <a:rPr lang="en-US" sz="1800" dirty="0">
                <a:latin typeface="Arial Narrow" panose="020B0606020202030204" pitchFamily="34" charset="0"/>
                <a:cs typeface="Arial" panose="020B0604020202020204" pitchFamily="34" charset="0"/>
              </a:rPr>
              <a:t>Names are preferred, but descriptions such as: </a:t>
            </a:r>
            <a:r>
              <a:rPr lang="en-US" sz="1800" dirty="0" smtClean="0">
                <a:latin typeface="Arial Narrow" panose="020B0606020202030204" pitchFamily="34" charset="0"/>
                <a:cs typeface="Arial" panose="020B0604020202020204" pitchFamily="34" charset="0"/>
              </a:rPr>
              <a:t>“adult </a:t>
            </a:r>
            <a:r>
              <a:rPr lang="en-US" sz="1800" dirty="0">
                <a:latin typeface="Arial Narrow" panose="020B0606020202030204" pitchFamily="34" charset="0"/>
                <a:cs typeface="Arial" panose="020B0604020202020204" pitchFamily="34" charset="0"/>
              </a:rPr>
              <a:t>m</a:t>
            </a:r>
            <a:r>
              <a:rPr lang="en-US" sz="1800" dirty="0" smtClean="0">
                <a:latin typeface="Arial Narrow" panose="020B0606020202030204" pitchFamily="34" charset="0"/>
                <a:cs typeface="Arial" panose="020B0604020202020204" pitchFamily="34" charset="0"/>
              </a:rPr>
              <a:t>ale</a:t>
            </a:r>
            <a:r>
              <a:rPr lang="en-US" sz="1800" dirty="0">
                <a:latin typeface="Arial Narrow" panose="020B0606020202030204" pitchFamily="34" charset="0"/>
                <a:cs typeface="Arial" panose="020B0604020202020204" pitchFamily="34" charset="0"/>
              </a:rPr>
              <a:t>, f</a:t>
            </a:r>
            <a:r>
              <a:rPr lang="en-US" sz="1800" dirty="0" smtClean="0">
                <a:latin typeface="Arial Narrow" panose="020B0606020202030204" pitchFamily="34" charset="0"/>
                <a:cs typeface="Arial" panose="020B0604020202020204" pitchFamily="34" charset="0"/>
              </a:rPr>
              <a:t>emale child, etc.” </a:t>
            </a:r>
            <a:r>
              <a:rPr lang="en-US" sz="1800" dirty="0">
                <a:latin typeface="Arial Narrow" panose="020B0606020202030204" pitchFamily="34" charset="0"/>
                <a:cs typeface="Arial" panose="020B0604020202020204" pitchFamily="34" charset="0"/>
              </a:rPr>
              <a:t>are </a:t>
            </a:r>
            <a:r>
              <a:rPr lang="en-US" sz="1800" dirty="0" smtClean="0">
                <a:latin typeface="Arial Narrow" panose="020B0606020202030204" pitchFamily="34" charset="0"/>
                <a:cs typeface="Arial" panose="020B0604020202020204" pitchFamily="34" charset="0"/>
              </a:rPr>
              <a:t>acceptable as long as the number of instances are few in number overall in the census. </a:t>
            </a:r>
          </a:p>
          <a:p>
            <a:pPr marL="505206" lvl="2" indent="-285750">
              <a:spcBef>
                <a:spcPts val="0"/>
              </a:spcBef>
              <a:spcAft>
                <a:spcPts val="600"/>
              </a:spcAft>
              <a:buSzPct val="75000"/>
              <a:buFont typeface="Courier New" panose="02070309020205020404" pitchFamily="49" charset="0"/>
              <a:buChar char="o"/>
            </a:pPr>
            <a:r>
              <a:rPr lang="en-US" sz="1800" dirty="0" smtClean="0">
                <a:latin typeface="Arial Narrow" panose="020B0606020202030204" pitchFamily="34" charset="0"/>
                <a:cs typeface="Arial" panose="020B0604020202020204" pitchFamily="34" charset="0"/>
              </a:rPr>
              <a:t>Document </a:t>
            </a:r>
            <a:r>
              <a:rPr lang="en-US" sz="1800" dirty="0">
                <a:latin typeface="Arial Narrow" panose="020B0606020202030204" pitchFamily="34" charset="0"/>
                <a:cs typeface="Arial" panose="020B0604020202020204" pitchFamily="34" charset="0"/>
              </a:rPr>
              <a:t>situation – use the back of the form </a:t>
            </a:r>
            <a:r>
              <a:rPr lang="en-US" sz="1800" dirty="0" smtClean="0">
                <a:latin typeface="Arial Narrow" panose="020B0606020202030204" pitchFamily="34" charset="0"/>
                <a:cs typeface="Arial" panose="020B0604020202020204" pitchFamily="34" charset="0"/>
              </a:rPr>
              <a:t>as needed.</a:t>
            </a:r>
          </a:p>
          <a:p>
            <a:pPr marL="505206" lvl="2" indent="-285750">
              <a:spcBef>
                <a:spcPts val="0"/>
              </a:spcBef>
              <a:spcAft>
                <a:spcPts val="600"/>
              </a:spcAft>
              <a:buSzPct val="75000"/>
              <a:buFont typeface="Courier New" panose="02070309020205020404" pitchFamily="49" charset="0"/>
              <a:buChar char="o"/>
            </a:pPr>
            <a:r>
              <a:rPr lang="en-US" sz="1800" dirty="0" smtClean="0">
                <a:latin typeface="Arial Narrow" panose="020B0606020202030204" pitchFamily="34" charset="0"/>
                <a:cs typeface="Arial" panose="020B0604020202020204" pitchFamily="34" charset="0"/>
              </a:rPr>
              <a:t>If you have questions please contact OFM </a:t>
            </a:r>
          </a:p>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When you see “No </a:t>
            </a:r>
            <a:r>
              <a:rPr lang="en-US" sz="1800" dirty="0">
                <a:latin typeface="Arial Narrow" panose="020B0606020202030204" pitchFamily="34" charset="0"/>
                <a:cs typeface="Arial" panose="020B0604020202020204" pitchFamily="34" charset="0"/>
              </a:rPr>
              <a:t>Trespassing” </a:t>
            </a:r>
            <a:r>
              <a:rPr lang="en-US" sz="1800" dirty="0" smtClean="0">
                <a:latin typeface="Arial Narrow" panose="020B0606020202030204" pitchFamily="34" charset="0"/>
                <a:cs typeface="Arial" panose="020B0604020202020204" pitchFamily="34" charset="0"/>
              </a:rPr>
              <a:t>signs, do not walk to the door.  Create a census form for the housing unit. Write comments describing the situation..</a:t>
            </a:r>
          </a:p>
          <a:p>
            <a:pPr marL="219456" lvl="1" indent="-219456">
              <a:spcBef>
                <a:spcPts val="0"/>
              </a:spcBef>
              <a:spcAft>
                <a:spcPts val="600"/>
              </a:spcAft>
              <a:buFont typeface="Arial" panose="020B0604020202020204" pitchFamily="34" charset="0"/>
              <a:buChar char="•"/>
            </a:pPr>
            <a:r>
              <a:rPr lang="en-US" sz="1800" dirty="0">
                <a:latin typeface="Arial Narrow" panose="020B0606020202030204" pitchFamily="34" charset="0"/>
                <a:cs typeface="Arial" panose="020B0604020202020204" pitchFamily="34" charset="0"/>
              </a:rPr>
              <a:t>Feel free to give our phone number to people who would like to verify the </a:t>
            </a:r>
            <a:r>
              <a:rPr lang="en-US" sz="1800" dirty="0" smtClean="0">
                <a:latin typeface="Arial Narrow" panose="020B0606020202030204" pitchFamily="34" charset="0"/>
                <a:cs typeface="Arial" panose="020B0604020202020204" pitchFamily="34" charset="0"/>
              </a:rPr>
              <a:t>census: 360-902-0599 </a:t>
            </a:r>
            <a:endParaRPr lang="en-US" sz="1800" dirty="0">
              <a:latin typeface="Arial Narrow" panose="020B0606020202030204" pitchFamily="34" charset="0"/>
            </a:endParaRPr>
          </a:p>
          <a:p>
            <a:pPr marL="342900" lvl="1" indent="-342900">
              <a:spcBef>
                <a:spcPts val="500"/>
              </a:spcBef>
              <a:buFont typeface="Arial" panose="020B0604020202020204" pitchFamily="34" charset="0"/>
              <a:buChar char="•"/>
            </a:pPr>
            <a:endParaRPr lang="en-US" sz="1800" dirty="0" smtClean="0">
              <a:latin typeface="Arial Narrow" panose="020B0606020202030204" pitchFamily="34" charset="0"/>
              <a:cs typeface="Arial" panose="020B0604020202020204" pitchFamily="34" charset="0"/>
            </a:endParaRPr>
          </a:p>
          <a:p>
            <a:pPr marL="457200" lvl="1" indent="-457200">
              <a:spcBef>
                <a:spcPts val="500"/>
              </a:spcBef>
              <a:buFont typeface="Arial" panose="020B0604020202020204" pitchFamily="34" charset="0"/>
              <a:buChar char="•"/>
            </a:pPr>
            <a:endParaRPr lang="en-US" dirty="0">
              <a:latin typeface="Arial Narrow" panose="020B0606020202030204" pitchFamily="34" charset="0"/>
              <a:cs typeface="Arial" panose="020B0604020202020204" pitchFamily="34" charset="0"/>
            </a:endParaRPr>
          </a:p>
          <a:p>
            <a:pPr marL="685800" lvl="2" eaLnBrk="1" hangingPunct="1">
              <a:spcBef>
                <a:spcPts val="500"/>
              </a:spcBef>
            </a:pPr>
            <a:endParaRPr lang="en-US" sz="2000" dirty="0" smtClean="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395378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6</a:t>
            </a:fld>
            <a:endParaRPr lang="en-US" dirty="0"/>
          </a:p>
        </p:txBody>
      </p:sp>
      <p:sp>
        <p:nvSpPr>
          <p:cNvPr id="3" name="Text Placeholder 2"/>
          <p:cNvSpPr>
            <a:spLocks noGrp="1"/>
          </p:cNvSpPr>
          <p:nvPr>
            <p:ph type="body" sz="quarter" idx="13"/>
          </p:nvPr>
        </p:nvSpPr>
        <p:spPr>
          <a:xfrm>
            <a:off x="685800" y="1097280"/>
            <a:ext cx="7772400" cy="3657600"/>
          </a:xfrm>
        </p:spPr>
        <p:txBody>
          <a:bodyPr/>
          <a:lstStyle/>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rPr>
              <a:t>A census </a:t>
            </a:r>
            <a:r>
              <a:rPr lang="en-US" sz="1800" dirty="0">
                <a:latin typeface="Arial Narrow" panose="020B0606020202030204" pitchFamily="34" charset="0"/>
              </a:rPr>
              <a:t>is an investment of time and resources </a:t>
            </a:r>
            <a:r>
              <a:rPr lang="en-US" sz="1800" dirty="0" smtClean="0">
                <a:latin typeface="Arial Narrow" panose="020B0606020202030204" pitchFamily="34" charset="0"/>
              </a:rPr>
              <a:t>for </a:t>
            </a:r>
            <a:r>
              <a:rPr lang="en-US" sz="1800" dirty="0">
                <a:latin typeface="Arial Narrow" panose="020B0606020202030204" pitchFamily="34" charset="0"/>
              </a:rPr>
              <a:t>both </a:t>
            </a:r>
            <a:r>
              <a:rPr lang="en-US" sz="1800" dirty="0" smtClean="0">
                <a:latin typeface="Arial Narrow" panose="020B0606020202030204" pitchFamily="34" charset="0"/>
              </a:rPr>
              <a:t>the city </a:t>
            </a:r>
            <a:r>
              <a:rPr lang="en-US" sz="1800" dirty="0">
                <a:latin typeface="Arial Narrow" panose="020B0606020202030204" pitchFamily="34" charset="0"/>
              </a:rPr>
              <a:t>and </a:t>
            </a:r>
            <a:r>
              <a:rPr lang="en-US" sz="1800" dirty="0" smtClean="0">
                <a:latin typeface="Arial Narrow" panose="020B0606020202030204" pitchFamily="34" charset="0"/>
              </a:rPr>
              <a:t>OFM.</a:t>
            </a:r>
          </a:p>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rPr>
              <a:t>Census workers must follow OFM specifications to achieve a quality census that OFM will approve.</a:t>
            </a:r>
          </a:p>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rPr>
              <a:t>OFM may reject all or parts of a census where census workers failed to follow OFM procedures.</a:t>
            </a:r>
          </a:p>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rPr>
              <a:t>A </a:t>
            </a:r>
            <a:r>
              <a:rPr lang="en-US" sz="1800" dirty="0">
                <a:latin typeface="Arial Narrow" panose="020B0606020202030204" pitchFamily="34" charset="0"/>
              </a:rPr>
              <a:t>rejected annexation census will result in a partial or total re-do of the census.</a:t>
            </a:r>
          </a:p>
          <a:p>
            <a:pPr>
              <a:buFont typeface="Arial" panose="020B0604020202020204" pitchFamily="34" charset="0"/>
              <a:buChar char="•"/>
            </a:pPr>
            <a:endParaRPr lang="en-US" dirty="0"/>
          </a:p>
          <a:p>
            <a:endParaRPr lang="en-US" dirty="0"/>
          </a:p>
        </p:txBody>
      </p:sp>
      <p:sp>
        <p:nvSpPr>
          <p:cNvPr id="4" name="Text Placeholder 3"/>
          <p:cNvSpPr>
            <a:spLocks noGrp="1"/>
          </p:cNvSpPr>
          <p:nvPr>
            <p:ph type="body" sz="quarter" idx="14"/>
          </p:nvPr>
        </p:nvSpPr>
        <p:spPr>
          <a:xfrm>
            <a:off x="685800" y="228600"/>
            <a:ext cx="7772400" cy="914400"/>
          </a:xfrm>
        </p:spPr>
        <p:txBody>
          <a:bodyPr/>
          <a:lstStyle/>
          <a:p>
            <a:r>
              <a:rPr lang="en-US" dirty="0" smtClean="0">
                <a:latin typeface="Arial Narrow" panose="020B0606020202030204" pitchFamily="34" charset="0"/>
              </a:rPr>
              <a:t>Census Quality</a:t>
            </a:r>
            <a:endParaRPr lang="en-US" dirty="0">
              <a:latin typeface="Arial Narrow" panose="020B0606020202030204" pitchFamily="34" charset="0"/>
            </a:endParaRPr>
          </a:p>
          <a:p>
            <a:endParaRPr lang="en-US" dirty="0"/>
          </a:p>
        </p:txBody>
      </p:sp>
    </p:spTree>
    <p:custDataLst>
      <p:tags r:id="rId1"/>
    </p:custDataLst>
    <p:extLst>
      <p:ext uri="{BB962C8B-B14F-4D97-AF65-F5344CB8AC3E}">
        <p14:creationId xmlns:p14="http://schemas.microsoft.com/office/powerpoint/2010/main" val="10685225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60</a:t>
            </a:fld>
            <a:endParaRPr lang="en-US" sz="1200" dirty="0">
              <a:latin typeface="Arial Narrow" panose="020B0606020202030204" pitchFamily="34" charset="0"/>
            </a:endParaRPr>
          </a:p>
        </p:txBody>
      </p:sp>
      <p:sp>
        <p:nvSpPr>
          <p:cNvPr id="5" name="Text Placeholder 2"/>
          <p:cNvSpPr txBox="1">
            <a:spLocks/>
          </p:cNvSpPr>
          <p:nvPr/>
        </p:nvSpPr>
        <p:spPr>
          <a:xfrm>
            <a:off x="685800" y="1371600"/>
            <a:ext cx="7772400" cy="713232"/>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600"/>
              </a:spcAft>
              <a:buNone/>
            </a:pPr>
            <a:r>
              <a:rPr lang="en-US" b="1" dirty="0"/>
              <a:t>Frequently Asked Questions, Important Considerations, and Paperwork Submittal</a:t>
            </a:r>
          </a:p>
        </p:txBody>
      </p:sp>
    </p:spTree>
    <p:extLst>
      <p:ext uri="{BB962C8B-B14F-4D97-AF65-F5344CB8AC3E}">
        <p14:creationId xmlns:p14="http://schemas.microsoft.com/office/powerpoint/2010/main" val="42836950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577" y="228600"/>
            <a:ext cx="7772251" cy="714375"/>
          </a:xfrm>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Frequently Asked Questions</a:t>
            </a: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61</a:t>
            </a:fld>
            <a:endParaRPr lang="en-US" sz="1200" dirty="0">
              <a:latin typeface="Arial Narrow" panose="020B0606020202030204" pitchFamily="34" charset="0"/>
            </a:endParaRPr>
          </a:p>
        </p:txBody>
      </p:sp>
      <p:sp>
        <p:nvSpPr>
          <p:cNvPr id="6" name="Rectangle 3"/>
          <p:cNvSpPr txBox="1">
            <a:spLocks noChangeArrowheads="1"/>
          </p:cNvSpPr>
          <p:nvPr/>
        </p:nvSpPr>
        <p:spPr>
          <a:xfrm>
            <a:off x="682529" y="914400"/>
            <a:ext cx="7772400" cy="3744516"/>
          </a:xfrm>
          <a:prstGeom prst="rect">
            <a:avLst/>
          </a:prstGeom>
        </p:spPr>
        <p:txBody>
          <a:bodyPr lIns="85707" tIns="42853" rIns="85707" bIns="42853"/>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spcAft>
                <a:spcPts val="600"/>
              </a:spcAft>
              <a:buNone/>
            </a:pPr>
            <a:r>
              <a:rPr lang="en-US" sz="1800" dirty="0" smtClean="0">
                <a:cs typeface="Arial" panose="020B0604020202020204" pitchFamily="34" charset="0"/>
              </a:rPr>
              <a:t>Who receives this information?  Is it protected?</a:t>
            </a:r>
          </a:p>
          <a:p>
            <a:pPr marL="219456" lvl="2" indent="-219456">
              <a:spcBef>
                <a:spcPts val="0"/>
              </a:spcBef>
              <a:spcAft>
                <a:spcPts val="600"/>
              </a:spcAft>
              <a:buSzPct val="100000"/>
            </a:pPr>
            <a:r>
              <a:rPr lang="en-US" sz="1800" dirty="0" smtClean="0">
                <a:cs typeface="Arial" panose="020B0604020202020204" pitchFamily="34" charset="0"/>
              </a:rPr>
              <a:t>This information is confidential and is protected by state law.</a:t>
            </a:r>
          </a:p>
          <a:p>
            <a:pPr marL="219456" lvl="2" indent="-219456">
              <a:spcBef>
                <a:spcPts val="0"/>
              </a:spcBef>
              <a:spcAft>
                <a:spcPts val="600"/>
              </a:spcAft>
              <a:buSzPct val="100000"/>
            </a:pPr>
            <a:r>
              <a:rPr lang="en-US" sz="1800" dirty="0" smtClean="0">
                <a:cs typeface="Arial" panose="020B0604020202020204" pitchFamily="34" charset="0"/>
              </a:rPr>
              <a:t>The enumerator is not allowed to give the census sheets to anyone not involved in the census</a:t>
            </a:r>
          </a:p>
          <a:p>
            <a:pPr marL="219456" lvl="2" indent="-219456">
              <a:spcBef>
                <a:spcPts val="0"/>
              </a:spcBef>
              <a:spcAft>
                <a:spcPts val="600"/>
              </a:spcAft>
              <a:buSzPct val="100000"/>
            </a:pPr>
            <a:r>
              <a:rPr lang="en-US" sz="1800" dirty="0" smtClean="0">
                <a:cs typeface="Arial" panose="020B0604020202020204" pitchFamily="34" charset="0"/>
              </a:rPr>
              <a:t>The city is not allowed to make copies of any field enumeration sheet except blank forms</a:t>
            </a:r>
          </a:p>
          <a:p>
            <a:pPr marL="219456" lvl="2" indent="-219456">
              <a:spcBef>
                <a:spcPts val="0"/>
              </a:spcBef>
              <a:spcAft>
                <a:spcPts val="600"/>
              </a:spcAft>
              <a:buSzPct val="100000"/>
            </a:pPr>
            <a:r>
              <a:rPr lang="en-US" sz="1800" dirty="0" smtClean="0">
                <a:cs typeface="Arial" panose="020B0604020202020204" pitchFamily="34" charset="0"/>
              </a:rPr>
              <a:t>After tallying, all sheets are sent to the state. The state destroys the paperwork after verifying numbers</a:t>
            </a:r>
          </a:p>
          <a:p>
            <a:pPr marL="219456" lvl="2" indent="-219456">
              <a:spcBef>
                <a:spcPts val="0"/>
              </a:spcBef>
              <a:spcAft>
                <a:spcPts val="600"/>
              </a:spcAft>
              <a:buSzPct val="100000"/>
            </a:pPr>
            <a:r>
              <a:rPr lang="en-US" sz="1800" dirty="0" smtClean="0">
                <a:cs typeface="Arial" panose="020B0604020202020204" pitchFamily="34" charset="0"/>
              </a:rPr>
              <a:t>Reassure resident by showing letter signed by the mayor and the enumerator that shows agreement to keep information confidential</a:t>
            </a:r>
          </a:p>
        </p:txBody>
      </p:sp>
    </p:spTree>
    <p:extLst>
      <p:ext uri="{BB962C8B-B14F-4D97-AF65-F5344CB8AC3E}">
        <p14:creationId xmlns:p14="http://schemas.microsoft.com/office/powerpoint/2010/main" val="2747475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62</a:t>
            </a:fld>
            <a:endParaRPr lang="en-US" sz="1200" dirty="0">
              <a:latin typeface="Arial Narrow" panose="020B0606020202030204" pitchFamily="34" charset="0"/>
            </a:endParaRPr>
          </a:p>
        </p:txBody>
      </p:sp>
      <p:sp>
        <p:nvSpPr>
          <p:cNvPr id="5" name="Rectangle 2"/>
          <p:cNvSpPr>
            <a:spLocks noGrp="1" noChangeArrowheads="1"/>
          </p:cNvSpPr>
          <p:nvPr>
            <p:ph type="title"/>
          </p:nvPr>
        </p:nvSpPr>
        <p:spPr>
          <a:xfrm>
            <a:off x="685577" y="228600"/>
            <a:ext cx="7772251" cy="714375"/>
          </a:xfrm>
        </p:spPr>
        <p:txBody>
          <a:bodyPr/>
          <a:lstStyle/>
          <a:p>
            <a:pPr algn="ctr"/>
            <a:r>
              <a:rPr lang="en-US" sz="3200" b="1" dirty="0">
                <a:solidFill>
                  <a:schemeClr val="tx1"/>
                </a:solidFill>
                <a:latin typeface="Arial Narrow" panose="020B0606020202030204" pitchFamily="34" charset="0"/>
                <a:cs typeface="Arial" panose="020B0604020202020204" pitchFamily="34" charset="0"/>
              </a:rPr>
              <a:t>Frequently Asked Questions</a:t>
            </a:r>
            <a:endParaRPr lang="en-US" sz="3200" b="1" dirty="0" smtClean="0">
              <a:solidFill>
                <a:schemeClr val="tx1"/>
              </a:solidFill>
              <a:latin typeface="Arial Narrow" panose="020B0606020202030204" pitchFamily="34" charset="0"/>
              <a:cs typeface="Arial" panose="020B0604020202020204" pitchFamily="34" charset="0"/>
            </a:endParaRPr>
          </a:p>
        </p:txBody>
      </p:sp>
      <p:sp>
        <p:nvSpPr>
          <p:cNvPr id="6" name="Rectangle 3"/>
          <p:cNvSpPr>
            <a:spLocks noGrp="1" noChangeArrowheads="1"/>
          </p:cNvSpPr>
          <p:nvPr>
            <p:ph idx="1"/>
          </p:nvPr>
        </p:nvSpPr>
        <p:spPr>
          <a:xfrm>
            <a:off x="685800" y="1097280"/>
            <a:ext cx="7772400" cy="2743200"/>
          </a:xfrm>
        </p:spPr>
        <p:txBody>
          <a:bodyPr/>
          <a:lstStyle/>
          <a:p>
            <a:pPr marL="0" lvl="1" indent="0" eaLnBrk="1" hangingPunct="1">
              <a:spcBef>
                <a:spcPts val="0"/>
              </a:spcBef>
              <a:spcAft>
                <a:spcPts val="600"/>
              </a:spcAft>
              <a:buNone/>
            </a:pPr>
            <a:r>
              <a:rPr lang="en-US" sz="1800" dirty="0" smtClean="0">
                <a:latin typeface="Arial Narrow" panose="020B0606020202030204" pitchFamily="34" charset="0"/>
                <a:cs typeface="Arial" panose="020B0604020202020204" pitchFamily="34" charset="0"/>
              </a:rPr>
              <a:t>What’s the purpose of this census?</a:t>
            </a:r>
          </a:p>
          <a:p>
            <a:pPr marL="219456" lvl="2" indent="-219456" eaLnBrk="1" hangingPunct="1">
              <a:spcBef>
                <a:spcPts val="0"/>
              </a:spcBef>
              <a:spcAft>
                <a:spcPts val="600"/>
              </a:spcAft>
              <a:buSzPct val="100000"/>
            </a:pPr>
            <a:r>
              <a:rPr lang="en-US" sz="1800" dirty="0" smtClean="0">
                <a:latin typeface="Arial Narrow" panose="020B0606020202030204" pitchFamily="34" charset="0"/>
                <a:cs typeface="Arial" panose="020B0604020202020204" pitchFamily="34" charset="0"/>
              </a:rPr>
              <a:t>The population number will be used to allocate state government funds for public services.</a:t>
            </a:r>
          </a:p>
          <a:p>
            <a:pPr marL="219456" lvl="2" indent="-219456" eaLnBrk="1" hangingPunct="1">
              <a:spcBef>
                <a:spcPts val="0"/>
              </a:spcBef>
              <a:spcAft>
                <a:spcPts val="600"/>
              </a:spcAft>
              <a:buSzPct val="100000"/>
            </a:pPr>
            <a:r>
              <a:rPr lang="en-US" sz="1800" dirty="0" smtClean="0">
                <a:latin typeface="Arial Narrow" panose="020B0606020202030204" pitchFamily="34" charset="0"/>
                <a:cs typeface="Arial" panose="020B0604020202020204" pitchFamily="34" charset="0"/>
              </a:rPr>
              <a:t>The population numbers will be used in health, transportation and public school planning</a:t>
            </a:r>
          </a:p>
        </p:txBody>
      </p:sp>
    </p:spTree>
    <p:extLst>
      <p:ext uri="{BB962C8B-B14F-4D97-AF65-F5344CB8AC3E}">
        <p14:creationId xmlns:p14="http://schemas.microsoft.com/office/powerpoint/2010/main" val="17109123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63</a:t>
            </a:fld>
            <a:endParaRPr lang="en-US" sz="1200" dirty="0">
              <a:latin typeface="Arial Narrow" panose="020B0606020202030204" pitchFamily="34" charset="0"/>
            </a:endParaRPr>
          </a:p>
        </p:txBody>
      </p:sp>
      <p:sp>
        <p:nvSpPr>
          <p:cNvPr id="5" name="Rectangle 2"/>
          <p:cNvSpPr>
            <a:spLocks noGrp="1" noChangeArrowheads="1"/>
          </p:cNvSpPr>
          <p:nvPr>
            <p:ph type="title"/>
          </p:nvPr>
        </p:nvSpPr>
        <p:spPr>
          <a:xfrm>
            <a:off x="685577" y="228600"/>
            <a:ext cx="7772251" cy="714375"/>
          </a:xfrm>
        </p:spPr>
        <p:txBody>
          <a:bodyPr/>
          <a:lstStyle/>
          <a:p>
            <a:pPr algn="ctr"/>
            <a:r>
              <a:rPr lang="en-US" sz="3200" b="1" dirty="0">
                <a:solidFill>
                  <a:schemeClr val="tx1"/>
                </a:solidFill>
                <a:latin typeface="Arial Narrow" panose="020B0606020202030204" pitchFamily="34" charset="0"/>
                <a:cs typeface="Arial" panose="020B0604020202020204" pitchFamily="34" charset="0"/>
              </a:rPr>
              <a:t>Frequently Asked Questions</a:t>
            </a:r>
            <a:endParaRPr lang="en-US" sz="3200" b="1" dirty="0" smtClean="0">
              <a:solidFill>
                <a:schemeClr val="tx1"/>
              </a:solidFill>
              <a:latin typeface="Arial Narrow" panose="020B0606020202030204" pitchFamily="34" charset="0"/>
              <a:cs typeface="Arial" panose="020B0604020202020204" pitchFamily="34" charset="0"/>
            </a:endParaRPr>
          </a:p>
        </p:txBody>
      </p:sp>
      <p:sp>
        <p:nvSpPr>
          <p:cNvPr id="6" name="Rectangle 3"/>
          <p:cNvSpPr>
            <a:spLocks noGrp="1" noChangeArrowheads="1"/>
          </p:cNvSpPr>
          <p:nvPr>
            <p:ph idx="1"/>
          </p:nvPr>
        </p:nvSpPr>
        <p:spPr>
          <a:xfrm>
            <a:off x="685576" y="1097280"/>
            <a:ext cx="7772251" cy="4786313"/>
          </a:xfrm>
        </p:spPr>
        <p:txBody>
          <a:bodyPr/>
          <a:lstStyle/>
          <a:p>
            <a:pPr marL="0" lvl="1" indent="0" eaLnBrk="1" hangingPunct="1">
              <a:spcBef>
                <a:spcPts val="0"/>
              </a:spcBef>
              <a:spcAft>
                <a:spcPts val="600"/>
              </a:spcAft>
              <a:buNone/>
            </a:pPr>
            <a:r>
              <a:rPr lang="en-US" sz="1800" dirty="0" smtClean="0">
                <a:latin typeface="Arial Narrow" panose="020B0606020202030204" pitchFamily="34" charset="0"/>
                <a:cs typeface="Arial" panose="020B0604020202020204" pitchFamily="34" charset="0"/>
              </a:rPr>
              <a:t>Why are the full names required?</a:t>
            </a:r>
          </a:p>
          <a:p>
            <a:pPr marL="219456" lvl="2" indent="-219456" eaLnBrk="1" hangingPunct="1">
              <a:spcBef>
                <a:spcPts val="0"/>
              </a:spcBef>
              <a:spcAft>
                <a:spcPts val="600"/>
              </a:spcAft>
              <a:buSzPct val="100000"/>
            </a:pPr>
            <a:r>
              <a:rPr lang="en-US" sz="1800" dirty="0" smtClean="0">
                <a:latin typeface="Arial Narrow" panose="020B0606020202030204" pitchFamily="34" charset="0"/>
                <a:cs typeface="Arial" panose="020B0604020202020204" pitchFamily="34" charset="0"/>
              </a:rPr>
              <a:t>The names are used to verify that people are not missed or double counted in the census.</a:t>
            </a:r>
          </a:p>
          <a:p>
            <a:pPr marL="219456" lvl="2" indent="-219456" eaLnBrk="1" hangingPunct="1">
              <a:spcBef>
                <a:spcPts val="0"/>
              </a:spcBef>
              <a:spcAft>
                <a:spcPts val="600"/>
              </a:spcAft>
              <a:buSzPct val="100000"/>
            </a:pPr>
            <a:r>
              <a:rPr lang="en-US" sz="1800" dirty="0" smtClean="0">
                <a:latin typeface="Arial Narrow" panose="020B0606020202030204" pitchFamily="34" charset="0"/>
                <a:cs typeface="Arial" panose="020B0604020202020204" pitchFamily="34" charset="0"/>
              </a:rPr>
              <a:t>Names are used for field checking </a:t>
            </a:r>
          </a:p>
          <a:p>
            <a:pPr marL="219456" lvl="2" indent="-219456" eaLnBrk="1" hangingPunct="1">
              <a:spcBef>
                <a:spcPts val="0"/>
              </a:spcBef>
              <a:spcAft>
                <a:spcPts val="600"/>
              </a:spcAft>
              <a:buSzPct val="100000"/>
            </a:pPr>
            <a:r>
              <a:rPr lang="en-US" sz="1800" dirty="0" smtClean="0">
                <a:latin typeface="Arial Narrow" panose="020B0606020202030204" pitchFamily="34" charset="0"/>
                <a:cs typeface="Arial" panose="020B0604020202020204" pitchFamily="34" charset="0"/>
              </a:rPr>
              <a:t>If census is tabulated with &gt; 5% no-names, census workers may be required to re-canvass the area</a:t>
            </a:r>
          </a:p>
        </p:txBody>
      </p:sp>
    </p:spTree>
    <p:extLst>
      <p:ext uri="{BB962C8B-B14F-4D97-AF65-F5344CB8AC3E}">
        <p14:creationId xmlns:p14="http://schemas.microsoft.com/office/powerpoint/2010/main" val="24063429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64</a:t>
            </a:fld>
            <a:endParaRPr lang="en-US" dirty="0"/>
          </a:p>
        </p:txBody>
      </p:sp>
      <p:sp>
        <p:nvSpPr>
          <p:cNvPr id="3" name="Text Placeholder 2"/>
          <p:cNvSpPr>
            <a:spLocks noGrp="1"/>
          </p:cNvSpPr>
          <p:nvPr>
            <p:ph type="body" sz="quarter" idx="13"/>
          </p:nvPr>
        </p:nvSpPr>
        <p:spPr>
          <a:xfrm>
            <a:off x="685800" y="1097280"/>
            <a:ext cx="7772400" cy="5629003"/>
          </a:xfrm>
        </p:spPr>
        <p:txBody>
          <a:bodyPr/>
          <a:lstStyle/>
          <a:p>
            <a:pPr marL="219456" indent="-219456">
              <a:lnSpc>
                <a:spcPct val="100000"/>
              </a:lnSpc>
              <a:spcBef>
                <a:spcPts val="0"/>
              </a:spcBef>
              <a:spcAft>
                <a:spcPts val="400"/>
              </a:spcAft>
              <a:buNone/>
            </a:pPr>
            <a:r>
              <a:rPr lang="en-US" sz="1800" dirty="0" smtClean="0">
                <a:latin typeface="Arial Narrow" panose="020B0606020202030204" pitchFamily="34" charset="0"/>
              </a:rPr>
              <a:t>•</a:t>
            </a:r>
            <a:r>
              <a:rPr lang="en-US" sz="1800" dirty="0">
                <a:latin typeface="Arial Narrow" panose="020B0606020202030204" pitchFamily="34" charset="0"/>
              </a:rPr>
              <a:t>	Contact the local police to let them know a census is being conducted </a:t>
            </a:r>
            <a:endParaRPr lang="en-US" sz="1800" dirty="0" smtClean="0">
              <a:latin typeface="Arial Narrow" panose="020B0606020202030204" pitchFamily="34" charset="0"/>
            </a:endParaRPr>
          </a:p>
          <a:p>
            <a:pPr marL="438912" indent="-219456">
              <a:lnSpc>
                <a:spcPct val="100000"/>
              </a:lnSpc>
              <a:spcBef>
                <a:spcPts val="0"/>
              </a:spcBef>
              <a:spcAft>
                <a:spcPts val="400"/>
              </a:spcAft>
              <a:buSzPct val="75000"/>
              <a:buFont typeface="Courier New" panose="02070309020205020404" pitchFamily="49" charset="0"/>
              <a:buChar char="o"/>
            </a:pPr>
            <a:r>
              <a:rPr lang="en-US" sz="1800" dirty="0" smtClean="0">
                <a:latin typeface="Arial Narrow" panose="020B0606020202030204" pitchFamily="34" charset="0"/>
              </a:rPr>
              <a:t>Let them know census workers will </a:t>
            </a:r>
            <a:r>
              <a:rPr lang="en-US" sz="1800" dirty="0">
                <a:latin typeface="Arial Narrow" panose="020B0606020202030204" pitchFamily="34" charset="0"/>
              </a:rPr>
              <a:t>be in the field.  </a:t>
            </a:r>
          </a:p>
          <a:p>
            <a:pPr marL="438912" indent="-219456">
              <a:lnSpc>
                <a:spcPct val="100000"/>
              </a:lnSpc>
              <a:spcBef>
                <a:spcPts val="0"/>
              </a:spcBef>
              <a:spcAft>
                <a:spcPts val="400"/>
              </a:spcAft>
              <a:buSzPct val="75000"/>
              <a:buFont typeface="Courier New" panose="02070309020205020404" pitchFamily="49" charset="0"/>
              <a:buChar char="o"/>
            </a:pPr>
            <a:r>
              <a:rPr lang="en-US" sz="1800" dirty="0" smtClean="0">
                <a:latin typeface="Arial Narrow" panose="020B0606020202030204" pitchFamily="34" charset="0"/>
              </a:rPr>
              <a:t>Provide enumeration </a:t>
            </a:r>
            <a:r>
              <a:rPr lang="en-US" sz="1800" dirty="0">
                <a:latin typeface="Arial Narrow" panose="020B0606020202030204" pitchFamily="34" charset="0"/>
              </a:rPr>
              <a:t>dates, the enumeration location, and </a:t>
            </a:r>
            <a:r>
              <a:rPr lang="en-US" sz="1800" dirty="0" smtClean="0">
                <a:latin typeface="Arial Narrow" panose="020B0606020202030204" pitchFamily="34" charset="0"/>
              </a:rPr>
              <a:t>census workers’ </a:t>
            </a:r>
            <a:r>
              <a:rPr lang="en-US" sz="1800" dirty="0">
                <a:latin typeface="Arial Narrow" panose="020B0606020202030204" pitchFamily="34" charset="0"/>
              </a:rPr>
              <a:t>names.</a:t>
            </a:r>
          </a:p>
          <a:p>
            <a:pPr marL="219456" indent="-219456">
              <a:lnSpc>
                <a:spcPct val="100000"/>
              </a:lnSpc>
              <a:spcBef>
                <a:spcPts val="0"/>
              </a:spcBef>
              <a:spcAft>
                <a:spcPts val="400"/>
              </a:spcAft>
              <a:buNone/>
            </a:pPr>
            <a:r>
              <a:rPr lang="en-US" sz="1800" dirty="0">
                <a:latin typeface="Arial Narrow" panose="020B0606020202030204" pitchFamily="34" charset="0"/>
              </a:rPr>
              <a:t>•	</a:t>
            </a:r>
            <a:r>
              <a:rPr lang="en-US" sz="1800" dirty="0" smtClean="0">
                <a:latin typeface="Arial Narrow" panose="020B0606020202030204" pitchFamily="34" charset="0"/>
              </a:rPr>
              <a:t>Each census worker should carry a cell phone and should contact emergency services (e.g. 911) first in case of emergency.</a:t>
            </a:r>
          </a:p>
          <a:p>
            <a:pPr marL="219456" indent="-219456">
              <a:lnSpc>
                <a:spcPct val="100000"/>
              </a:lnSpc>
              <a:spcBef>
                <a:spcPts val="0"/>
              </a:spcBef>
              <a:spcAft>
                <a:spcPts val="400"/>
              </a:spcAft>
              <a:buFont typeface="Arial" panose="020B0604020202020204" pitchFamily="34" charset="0"/>
              <a:buChar char="•"/>
            </a:pPr>
            <a:r>
              <a:rPr lang="en-US" sz="1800" dirty="0" smtClean="0">
                <a:latin typeface="Arial Narrow" panose="020B0606020202030204" pitchFamily="34" charset="0"/>
              </a:rPr>
              <a:t>Send census workers to the field in pairs when there is concern about safety. </a:t>
            </a:r>
          </a:p>
          <a:p>
            <a:pPr marL="219456" indent="-219456">
              <a:lnSpc>
                <a:spcPct val="100000"/>
              </a:lnSpc>
              <a:spcBef>
                <a:spcPts val="0"/>
              </a:spcBef>
              <a:spcAft>
                <a:spcPts val="400"/>
              </a:spcAft>
              <a:buFont typeface="Arial" panose="020B0604020202020204" pitchFamily="34" charset="0"/>
              <a:buChar char="•"/>
            </a:pPr>
            <a:r>
              <a:rPr lang="en-US" sz="1800" dirty="0" smtClean="0">
                <a:latin typeface="Arial Narrow" panose="020B0606020202030204" pitchFamily="34" charset="0"/>
              </a:rPr>
              <a:t>Be </a:t>
            </a:r>
            <a:r>
              <a:rPr lang="en-US" sz="1800" dirty="0">
                <a:latin typeface="Arial Narrow" panose="020B0606020202030204" pitchFamily="34" charset="0"/>
              </a:rPr>
              <a:t>sure your enumerators understand safety policies and  procedures</a:t>
            </a:r>
          </a:p>
          <a:p>
            <a:pPr marL="219456" indent="-219456">
              <a:lnSpc>
                <a:spcPct val="100000"/>
              </a:lnSpc>
              <a:spcBef>
                <a:spcPts val="0"/>
              </a:spcBef>
              <a:spcAft>
                <a:spcPts val="400"/>
              </a:spcAft>
              <a:buNone/>
            </a:pPr>
            <a:r>
              <a:rPr lang="en-US" sz="1800" dirty="0">
                <a:latin typeface="Arial Narrow" panose="020B0606020202030204" pitchFamily="34" charset="0"/>
              </a:rPr>
              <a:t>•	Be dressed appropriately for the weather</a:t>
            </a:r>
          </a:p>
          <a:p>
            <a:pPr marL="219456" indent="-219456">
              <a:lnSpc>
                <a:spcPct val="100000"/>
              </a:lnSpc>
              <a:spcBef>
                <a:spcPts val="0"/>
              </a:spcBef>
              <a:spcAft>
                <a:spcPts val="400"/>
              </a:spcAft>
              <a:buNone/>
            </a:pPr>
            <a:r>
              <a:rPr lang="en-US" sz="1800" dirty="0">
                <a:latin typeface="Arial Narrow" panose="020B0606020202030204" pitchFamily="34" charset="0"/>
              </a:rPr>
              <a:t>•	Wear high visibility </a:t>
            </a:r>
            <a:r>
              <a:rPr lang="en-US" sz="1800" dirty="0" smtClean="0">
                <a:latin typeface="Arial Narrow" panose="020B0606020202030204" pitchFamily="34" charset="0"/>
              </a:rPr>
              <a:t>clothing and bring flashlights for night work. </a:t>
            </a:r>
          </a:p>
          <a:p>
            <a:pPr marL="0" indent="-219456">
              <a:lnSpc>
                <a:spcPct val="100000"/>
              </a:lnSpc>
              <a:spcBef>
                <a:spcPts val="0"/>
              </a:spcBef>
              <a:spcAft>
                <a:spcPts val="400"/>
              </a:spcAft>
              <a:buNone/>
            </a:pPr>
            <a:endParaRPr lang="en-US" sz="1800" dirty="0" smtClean="0">
              <a:latin typeface="Arial Narrow" panose="020B0606020202030204" pitchFamily="34" charset="0"/>
            </a:endParaRPr>
          </a:p>
          <a:p>
            <a:pPr marL="0" indent="-219456">
              <a:lnSpc>
                <a:spcPct val="100000"/>
              </a:lnSpc>
              <a:spcBef>
                <a:spcPts val="0"/>
              </a:spcBef>
              <a:spcAft>
                <a:spcPts val="400"/>
              </a:spcAft>
              <a:buNone/>
            </a:pPr>
            <a:r>
              <a:rPr lang="en-US" sz="1800" dirty="0" smtClean="0">
                <a:latin typeface="Arial Narrow" panose="020B0606020202030204" pitchFamily="34" charset="0"/>
              </a:rPr>
              <a:t>IMPORTANT:</a:t>
            </a:r>
          </a:p>
          <a:p>
            <a:pPr marL="0" indent="-219456">
              <a:lnSpc>
                <a:spcPct val="100000"/>
              </a:lnSpc>
              <a:spcBef>
                <a:spcPts val="0"/>
              </a:spcBef>
              <a:spcAft>
                <a:spcPts val="600"/>
              </a:spcAft>
              <a:buNone/>
            </a:pPr>
            <a:r>
              <a:rPr lang="en-US" sz="1800" dirty="0" smtClean="0">
                <a:latin typeface="Arial Narrow" panose="020B0606020202030204" pitchFamily="34" charset="0"/>
              </a:rPr>
              <a:t>Be alert and pay attention to current news. You may not be aware of hazardous situations until the census workers are in the field.  Be prepared to make adjustments like changing their work location as needed on a moments </a:t>
            </a:r>
            <a:r>
              <a:rPr lang="en-US" sz="1800" dirty="0">
                <a:latin typeface="Arial Narrow" panose="020B0606020202030204" pitchFamily="34" charset="0"/>
              </a:rPr>
              <a:t>n</a:t>
            </a:r>
            <a:r>
              <a:rPr lang="en-US" sz="1800" dirty="0" smtClean="0">
                <a:latin typeface="Arial Narrow" panose="020B0606020202030204" pitchFamily="34" charset="0"/>
              </a:rPr>
              <a:t>otice.</a:t>
            </a:r>
            <a:endParaRPr lang="en-US" sz="1800" dirty="0">
              <a:latin typeface="Arial Narrow" panose="020B0606020202030204" pitchFamily="34" charset="0"/>
            </a:endParaRPr>
          </a:p>
        </p:txBody>
      </p:sp>
      <p:sp>
        <p:nvSpPr>
          <p:cNvPr id="4" name="Text Placeholder 3"/>
          <p:cNvSpPr>
            <a:spLocks noGrp="1"/>
          </p:cNvSpPr>
          <p:nvPr>
            <p:ph type="body" sz="quarter" idx="14"/>
          </p:nvPr>
        </p:nvSpPr>
        <p:spPr>
          <a:xfrm>
            <a:off x="685800" y="228600"/>
            <a:ext cx="7772400" cy="594360"/>
          </a:xfrm>
        </p:spPr>
        <p:txBody>
          <a:bodyPr/>
          <a:lstStyle/>
          <a:p>
            <a:r>
              <a:rPr lang="en-US" dirty="0" smtClean="0">
                <a:latin typeface="Arial Narrow" panose="020B0606020202030204" pitchFamily="34" charset="0"/>
              </a:rPr>
              <a:t>Safety</a:t>
            </a:r>
            <a:endParaRPr lang="en-US"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18151044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85800" y="228600"/>
            <a:ext cx="7772400" cy="914400"/>
          </a:xfrm>
        </p:spPr>
        <p:txBody>
          <a:bodyPr/>
          <a:lstStyle/>
          <a:p>
            <a:r>
              <a:rPr lang="en-US" dirty="0" smtClean="0">
                <a:latin typeface="Arial Narrow" panose="020B0606020202030204" pitchFamily="34" charset="0"/>
              </a:rPr>
              <a:t>Common Mistakes</a:t>
            </a:r>
            <a:endParaRPr lang="en-US" dirty="0">
              <a:latin typeface="Arial Narrow" panose="020B0606020202030204" pitchFamily="34" charset="0"/>
            </a:endParaRPr>
          </a:p>
        </p:txBody>
      </p:sp>
      <p:sp>
        <p:nvSpPr>
          <p:cNvPr id="4" name="Rectangle 3"/>
          <p:cNvSpPr/>
          <p:nvPr/>
        </p:nvSpPr>
        <p:spPr>
          <a:xfrm>
            <a:off x="685800" y="1097280"/>
            <a:ext cx="7772400" cy="1431161"/>
          </a:xfrm>
          <a:prstGeom prst="rect">
            <a:avLst/>
          </a:prstGeom>
        </p:spPr>
        <p:txBody>
          <a:bodyPr wrap="square">
            <a:spAutoFit/>
          </a:bodyPr>
          <a:lstStyle/>
          <a:p>
            <a:pPr marL="219456" lvl="1" indent="-219456">
              <a:spcAft>
                <a:spcPts val="600"/>
              </a:spcAft>
              <a:buFont typeface="Arial" panose="020B0604020202020204" pitchFamily="34" charset="0"/>
              <a:buChar char="•"/>
            </a:pPr>
            <a:r>
              <a:rPr lang="en-US" dirty="0" smtClean="0">
                <a:latin typeface="Arial Narrow" panose="020B0606020202030204" pitchFamily="34" charset="0"/>
              </a:rPr>
              <a:t>Underestimate </a:t>
            </a:r>
            <a:r>
              <a:rPr lang="en-US" dirty="0">
                <a:latin typeface="Arial Narrow" panose="020B0606020202030204" pitchFamily="34" charset="0"/>
              </a:rPr>
              <a:t>the time required to do a </a:t>
            </a:r>
            <a:r>
              <a:rPr lang="en-US" dirty="0" smtClean="0">
                <a:latin typeface="Arial Narrow" panose="020B0606020202030204" pitchFamily="34" charset="0"/>
              </a:rPr>
              <a:t>census</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rPr>
              <a:t>Unclear about the tasks and requirements of a census.</a:t>
            </a:r>
          </a:p>
          <a:p>
            <a:pPr marL="219456" lvl="1" indent="-219456">
              <a:spcAft>
                <a:spcPts val="600"/>
              </a:spcAft>
              <a:buFont typeface="Arial" panose="020B0604020202020204" pitchFamily="34" charset="0"/>
              <a:buChar char="•"/>
            </a:pPr>
            <a:r>
              <a:rPr lang="en-US" dirty="0">
                <a:latin typeface="Arial Narrow" panose="020B0606020202030204" pitchFamily="34" charset="0"/>
              </a:rPr>
              <a:t>Inadequately prepared </a:t>
            </a:r>
            <a:r>
              <a:rPr lang="en-US" dirty="0" smtClean="0">
                <a:latin typeface="Arial Narrow" panose="020B0606020202030204" pitchFamily="34" charset="0"/>
              </a:rPr>
              <a:t>maps</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rPr>
              <a:t>Inadequate quality control</a:t>
            </a:r>
            <a:endParaRPr lang="en-US"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1D7F1ABF-CE35-4BF2-A2ED-4F50B5C41B28}" type="slidenum">
              <a:rPr lang="en-US" smtClean="0">
                <a:cs typeface="Arial" panose="020B0604020202020204" pitchFamily="34" charset="0"/>
              </a:rPr>
              <a:pPr/>
              <a:t>65</a:t>
            </a:fld>
            <a:endParaRPr lang="en-US" dirty="0">
              <a:cs typeface="Arial" panose="020B0604020202020204" pitchFamily="34" charset="0"/>
            </a:endParaRPr>
          </a:p>
        </p:txBody>
      </p:sp>
    </p:spTree>
    <p:custDataLst>
      <p:tags r:id="rId1"/>
    </p:custDataLst>
    <p:extLst>
      <p:ext uri="{BB962C8B-B14F-4D97-AF65-F5344CB8AC3E}">
        <p14:creationId xmlns:p14="http://schemas.microsoft.com/office/powerpoint/2010/main" val="6106158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66</a:t>
            </a:fld>
            <a:endParaRPr lang="en-US" dirty="0"/>
          </a:p>
        </p:txBody>
      </p:sp>
      <p:sp>
        <p:nvSpPr>
          <p:cNvPr id="4" name="Text Placeholder 3"/>
          <p:cNvSpPr>
            <a:spLocks noGrp="1"/>
          </p:cNvSpPr>
          <p:nvPr>
            <p:ph type="body" sz="quarter" idx="14"/>
          </p:nvPr>
        </p:nvSpPr>
        <p:spPr>
          <a:xfrm>
            <a:off x="685800" y="228600"/>
            <a:ext cx="7772400" cy="914400"/>
          </a:xfrm>
        </p:spPr>
        <p:txBody>
          <a:bodyPr/>
          <a:lstStyle/>
          <a:p>
            <a:r>
              <a:rPr lang="en-US" dirty="0" smtClean="0">
                <a:latin typeface="Arial Narrow" panose="020B0606020202030204" pitchFamily="34" charset="0"/>
              </a:rPr>
              <a:t>Filing </a:t>
            </a:r>
            <a:r>
              <a:rPr lang="en-US" dirty="0">
                <a:latin typeface="Arial Narrow" panose="020B0606020202030204" pitchFamily="34" charset="0"/>
              </a:rPr>
              <a:t>with OFM</a:t>
            </a:r>
          </a:p>
          <a:p>
            <a:endParaRPr lang="en-US" dirty="0"/>
          </a:p>
        </p:txBody>
      </p:sp>
      <p:sp>
        <p:nvSpPr>
          <p:cNvPr id="8" name="TextBox 7"/>
          <p:cNvSpPr txBox="1"/>
          <p:nvPr/>
        </p:nvSpPr>
        <p:spPr>
          <a:xfrm>
            <a:off x="685800" y="1097280"/>
            <a:ext cx="7772400" cy="5509200"/>
          </a:xfrm>
          <a:prstGeom prst="rect">
            <a:avLst/>
          </a:prstGeom>
          <a:noFill/>
        </p:spPr>
        <p:txBody>
          <a:bodyPr wrap="square" numCol="1" rtlCol="0">
            <a:spAutoFit/>
          </a:bodyPr>
          <a:lstStyle/>
          <a:p>
            <a:pPr indent="0">
              <a:spcAft>
                <a:spcPts val="600"/>
              </a:spcAft>
              <a:buNone/>
            </a:pPr>
            <a:r>
              <a:rPr lang="en-US" dirty="0" smtClean="0">
                <a:latin typeface="Arial Narrow" panose="020B0606020202030204" pitchFamily="34" charset="0"/>
              </a:rPr>
              <a:t>View the tabulation training for instructions on how to fill out the various tabulation sheets and send all </a:t>
            </a:r>
            <a:r>
              <a:rPr lang="en-US" dirty="0">
                <a:latin typeface="Arial Narrow" panose="020B0606020202030204" pitchFamily="34" charset="0"/>
              </a:rPr>
              <a:t>documentation to:</a:t>
            </a:r>
          </a:p>
          <a:p>
            <a:pPr marL="0" lvl="1" indent="0">
              <a:buNone/>
            </a:pPr>
            <a:r>
              <a:rPr lang="en-US" dirty="0">
                <a:latin typeface="Arial Narrow" panose="020B0606020202030204" pitchFamily="34" charset="0"/>
              </a:rPr>
              <a:t>Forecasting and Research Division</a:t>
            </a:r>
          </a:p>
          <a:p>
            <a:pPr marL="0" lvl="1" indent="0">
              <a:buNone/>
            </a:pPr>
            <a:r>
              <a:rPr lang="en-US" dirty="0">
                <a:latin typeface="Arial Narrow" panose="020B0606020202030204" pitchFamily="34" charset="0"/>
              </a:rPr>
              <a:t>Office of Financial Management</a:t>
            </a:r>
          </a:p>
          <a:p>
            <a:pPr marL="0" lvl="1" indent="0">
              <a:buNone/>
            </a:pPr>
            <a:r>
              <a:rPr lang="en-US" dirty="0">
                <a:latin typeface="Arial Narrow" panose="020B0606020202030204" pitchFamily="34" charset="0"/>
              </a:rPr>
              <a:t>Room </a:t>
            </a:r>
            <a:r>
              <a:rPr lang="en-US" dirty="0" smtClean="0">
                <a:latin typeface="Arial Narrow" panose="020B0606020202030204" pitchFamily="34" charset="0"/>
              </a:rPr>
              <a:t>318</a:t>
            </a:r>
          </a:p>
          <a:p>
            <a:pPr marL="0" lvl="1" indent="0">
              <a:buNone/>
            </a:pPr>
            <a:r>
              <a:rPr lang="en-US" dirty="0" smtClean="0">
                <a:latin typeface="Arial Narrow" panose="020B0606020202030204" pitchFamily="34" charset="0"/>
              </a:rPr>
              <a:t>210 11</a:t>
            </a:r>
            <a:r>
              <a:rPr lang="en-US" baseline="30000" dirty="0" smtClean="0">
                <a:latin typeface="Arial Narrow" panose="020B0606020202030204" pitchFamily="34" charset="0"/>
              </a:rPr>
              <a:t>th</a:t>
            </a:r>
            <a:r>
              <a:rPr lang="en-US" dirty="0" smtClean="0">
                <a:latin typeface="Arial Narrow" panose="020B0606020202030204" pitchFamily="34" charset="0"/>
              </a:rPr>
              <a:t> </a:t>
            </a:r>
            <a:r>
              <a:rPr lang="en-US" dirty="0">
                <a:latin typeface="Arial Narrow" panose="020B0606020202030204" pitchFamily="34" charset="0"/>
              </a:rPr>
              <a:t>Ave SW </a:t>
            </a:r>
            <a:endParaRPr lang="en-US" dirty="0" smtClean="0">
              <a:latin typeface="Arial Narrow" panose="020B0606020202030204" pitchFamily="34" charset="0"/>
            </a:endParaRPr>
          </a:p>
          <a:p>
            <a:pPr marL="0" lvl="1" indent="0">
              <a:buNone/>
            </a:pPr>
            <a:r>
              <a:rPr lang="en-US" dirty="0" smtClean="0">
                <a:latin typeface="Arial Narrow" panose="020B0606020202030204" pitchFamily="34" charset="0"/>
              </a:rPr>
              <a:t>P.O. Box 43124 </a:t>
            </a:r>
            <a:endParaRPr lang="en-US" dirty="0">
              <a:latin typeface="Arial Narrow" panose="020B0606020202030204" pitchFamily="34" charset="0"/>
            </a:endParaRPr>
          </a:p>
          <a:p>
            <a:pPr marL="0" lvl="1" indent="0">
              <a:buNone/>
            </a:pPr>
            <a:r>
              <a:rPr lang="en-US" dirty="0">
                <a:latin typeface="Arial Narrow" panose="020B0606020202030204" pitchFamily="34" charset="0"/>
              </a:rPr>
              <a:t>Olympia WA </a:t>
            </a:r>
            <a:r>
              <a:rPr lang="en-US" dirty="0" smtClean="0">
                <a:latin typeface="Arial Narrow" panose="020B0606020202030204" pitchFamily="34" charset="0"/>
              </a:rPr>
              <a:t>98504-3124</a:t>
            </a:r>
            <a:endParaRPr lang="en-US" dirty="0">
              <a:latin typeface="Arial Narrow" panose="020B0606020202030204" pitchFamily="34" charset="0"/>
            </a:endParaRPr>
          </a:p>
          <a:p>
            <a:pPr marL="288925" lvl="1" indent="0">
              <a:spcBef>
                <a:spcPts val="600"/>
              </a:spcBef>
              <a:buNone/>
            </a:pPr>
            <a:endParaRPr lang="en-US" dirty="0">
              <a:latin typeface="Arial Narrow" panose="020B0606020202030204" pitchFamily="34" charset="0"/>
            </a:endParaRPr>
          </a:p>
          <a:p>
            <a:r>
              <a:rPr lang="en-US" dirty="0" smtClean="0">
                <a:latin typeface="Arial Narrow" panose="020B0606020202030204" pitchFamily="34" charset="0"/>
              </a:rPr>
              <a:t>If using FedEx, UPS, etc., the zip code is 98501.</a:t>
            </a:r>
          </a:p>
          <a:p>
            <a:endParaRPr lang="en-US" dirty="0">
              <a:latin typeface="Arial Narrow" panose="020B0606020202030204" pitchFamily="34" charset="0"/>
            </a:endParaRPr>
          </a:p>
          <a:p>
            <a:r>
              <a:rPr lang="en-US" dirty="0">
                <a:latin typeface="Arial Narrow" panose="020B0606020202030204" pitchFamily="34" charset="0"/>
                <a:cs typeface="Arial" panose="020B0604020202020204" pitchFamily="34" charset="0"/>
              </a:rPr>
              <a:t>If you have questions about a census, census definitions and/or procedures, please </a:t>
            </a:r>
            <a:r>
              <a:rPr lang="en-US" dirty="0" smtClean="0">
                <a:latin typeface="Arial Narrow" panose="020B0606020202030204" pitchFamily="34" charset="0"/>
                <a:cs typeface="Arial" panose="020B0604020202020204" pitchFamily="34" charset="0"/>
              </a:rPr>
              <a:t>contact us at:</a:t>
            </a:r>
            <a:endParaRPr lang="en-US" dirty="0">
              <a:latin typeface="Arial Narrow" panose="020B0606020202030204" pitchFamily="34" charset="0"/>
              <a:cs typeface="Arial" panose="020B0604020202020204" pitchFamily="34" charset="0"/>
            </a:endParaRPr>
          </a:p>
          <a:p>
            <a:endParaRPr lang="en-US" dirty="0">
              <a:latin typeface="Arial Narrow" panose="020B0606020202030204" pitchFamily="34" charset="0"/>
              <a:cs typeface="Arial" panose="020B0604020202020204" pitchFamily="34" charset="0"/>
            </a:endParaRPr>
          </a:p>
          <a:p>
            <a:r>
              <a:rPr lang="en-US" dirty="0">
                <a:latin typeface="Arial Narrow" panose="020B0606020202030204" pitchFamily="34" charset="0"/>
                <a:cs typeface="Arial" panose="020B0604020202020204" pitchFamily="34" charset="0"/>
              </a:rPr>
              <a:t>Forecasting and Research </a:t>
            </a:r>
            <a:r>
              <a:rPr lang="en-US" dirty="0" smtClean="0">
                <a:latin typeface="Arial Narrow" panose="020B0606020202030204" pitchFamily="34" charset="0"/>
                <a:cs typeface="Arial" panose="020B0604020202020204" pitchFamily="34" charset="0"/>
              </a:rPr>
              <a:t>Division</a:t>
            </a:r>
          </a:p>
          <a:p>
            <a:r>
              <a:rPr lang="en-US" dirty="0" smtClean="0">
                <a:latin typeface="Arial Narrow" panose="020B0606020202030204" pitchFamily="34" charset="0"/>
                <a:cs typeface="Arial" panose="020B0604020202020204" pitchFamily="34" charset="0"/>
              </a:rPr>
              <a:t>Pop.annexations@ofm.wa.gov</a:t>
            </a:r>
            <a:endParaRPr lang="en-US" dirty="0">
              <a:latin typeface="Arial Narrow" panose="020B0606020202030204" pitchFamily="34" charset="0"/>
              <a:cs typeface="Arial" panose="020B0604020202020204" pitchFamily="34" charset="0"/>
            </a:endParaRPr>
          </a:p>
          <a:p>
            <a:r>
              <a:rPr lang="en-US" dirty="0">
                <a:latin typeface="Arial Narrow" panose="020B0606020202030204" pitchFamily="34" charset="0"/>
                <a:cs typeface="Arial" panose="020B0604020202020204" pitchFamily="34" charset="0"/>
              </a:rPr>
              <a:t>360-902-0599</a:t>
            </a:r>
          </a:p>
          <a:p>
            <a:endParaRPr lang="en-US" dirty="0">
              <a:latin typeface="Arial Narrow" panose="020B0606020202030204" pitchFamily="34" charset="0"/>
            </a:endParaRPr>
          </a:p>
          <a:p>
            <a:endParaRPr lang="en-US"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452274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7</a:t>
            </a:fld>
            <a:endParaRPr lang="en-US" dirty="0"/>
          </a:p>
        </p:txBody>
      </p:sp>
      <p:sp>
        <p:nvSpPr>
          <p:cNvPr id="3" name="Text Placeholder 2"/>
          <p:cNvSpPr>
            <a:spLocks noGrp="1"/>
          </p:cNvSpPr>
          <p:nvPr>
            <p:ph type="body" sz="quarter" idx="13"/>
          </p:nvPr>
        </p:nvSpPr>
        <p:spPr>
          <a:xfrm>
            <a:off x="685800" y="1097280"/>
            <a:ext cx="7772400" cy="5426074"/>
          </a:xfrm>
        </p:spPr>
        <p:txBody>
          <a:bodyPr/>
          <a:lstStyle/>
          <a:p>
            <a:pPr marL="0" lvl="1" indent="0">
              <a:spcBef>
                <a:spcPts val="0"/>
              </a:spcBef>
              <a:spcAft>
                <a:spcPts val="600"/>
              </a:spcAft>
              <a:buNone/>
            </a:pPr>
            <a:r>
              <a:rPr lang="en-US" sz="1800" dirty="0" smtClean="0">
                <a:latin typeface="Arial Narrow" panose="020B0606020202030204" pitchFamily="34" charset="0"/>
              </a:rPr>
              <a:t>A census should be completed within 30 days.</a:t>
            </a:r>
          </a:p>
          <a:p>
            <a:pPr marL="285750" indent="-285750">
              <a:spcBef>
                <a:spcPts val="0"/>
              </a:spcBef>
              <a:spcAft>
                <a:spcPts val="600"/>
              </a:spcAft>
              <a:buFont typeface="Arial" panose="020B0604020202020204" pitchFamily="34" charset="0"/>
              <a:buChar char="•"/>
            </a:pPr>
            <a:r>
              <a:rPr lang="en-US" sz="1800" dirty="0" smtClean="0">
                <a:latin typeface="Arial Narrow" panose="020B0606020202030204" pitchFamily="34" charset="0"/>
              </a:rPr>
              <a:t>An </a:t>
            </a:r>
            <a:r>
              <a:rPr lang="en-US" sz="1800" dirty="0">
                <a:latin typeface="Arial Narrow" panose="020B0606020202030204" pitchFamily="34" charset="0"/>
              </a:rPr>
              <a:t>annexation census cannot start before it is legally effective.  And, by statute, the documentation has to be sent to OFM within 30 days of the effective date. </a:t>
            </a:r>
            <a:endParaRPr lang="en-US" sz="1800" dirty="0" smtClean="0">
              <a:latin typeface="Arial Narrow" panose="020B0606020202030204" pitchFamily="34" charset="0"/>
            </a:endParaRPr>
          </a:p>
          <a:p>
            <a:pPr marL="519113" lvl="1" indent="-285750">
              <a:spcBef>
                <a:spcPts val="0"/>
              </a:spcBef>
              <a:spcAft>
                <a:spcPts val="600"/>
              </a:spcAft>
              <a:buSzPct val="75000"/>
              <a:buFont typeface="Courier New" panose="02070309020205020404" pitchFamily="49" charset="0"/>
              <a:buChar char="o"/>
            </a:pPr>
            <a:r>
              <a:rPr lang="en-US" sz="1800" dirty="0">
                <a:latin typeface="Arial Narrow" panose="020B0606020202030204" pitchFamily="34" charset="0"/>
              </a:rPr>
              <a:t>With preapproval, the enumeration period may be </a:t>
            </a:r>
            <a:r>
              <a:rPr lang="en-US" sz="1800" dirty="0" smtClean="0">
                <a:latin typeface="Arial Narrow" panose="020B0606020202030204" pitchFamily="34" charset="0"/>
              </a:rPr>
              <a:t>extended up to two weeks prior to the effective date.</a:t>
            </a:r>
            <a:endParaRPr lang="en-US" sz="1800" dirty="0">
              <a:latin typeface="Arial Narrow" panose="020B0606020202030204" pitchFamily="34" charset="0"/>
            </a:endParaRPr>
          </a:p>
        </p:txBody>
      </p:sp>
      <p:sp>
        <p:nvSpPr>
          <p:cNvPr id="4" name="Text Placeholder 3"/>
          <p:cNvSpPr>
            <a:spLocks noGrp="1"/>
          </p:cNvSpPr>
          <p:nvPr>
            <p:ph type="body" sz="quarter" idx="14"/>
          </p:nvPr>
        </p:nvSpPr>
        <p:spPr>
          <a:xfrm>
            <a:off x="685800" y="228600"/>
            <a:ext cx="7772400" cy="713232"/>
          </a:xfrm>
        </p:spPr>
        <p:txBody>
          <a:bodyPr/>
          <a:lstStyle/>
          <a:p>
            <a:r>
              <a:rPr lang="en-US" dirty="0" smtClean="0">
                <a:latin typeface="Arial Narrow" panose="020B0606020202030204" pitchFamily="34" charset="0"/>
              </a:rPr>
              <a:t>Identify Census Window</a:t>
            </a:r>
            <a:endParaRPr lang="en-US"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1336027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8</a:t>
            </a:fld>
            <a:endParaRPr lang="en-US" dirty="0"/>
          </a:p>
        </p:txBody>
      </p:sp>
      <p:sp>
        <p:nvSpPr>
          <p:cNvPr id="3" name="Text Placeholder 2"/>
          <p:cNvSpPr>
            <a:spLocks noGrp="1"/>
          </p:cNvSpPr>
          <p:nvPr>
            <p:ph type="body" sz="quarter" idx="13"/>
          </p:nvPr>
        </p:nvSpPr>
        <p:spPr>
          <a:xfrm>
            <a:off x="685800" y="1097280"/>
            <a:ext cx="7772400" cy="5578475"/>
          </a:xfrm>
        </p:spPr>
        <p:txBody>
          <a:bodyPr/>
          <a:lstStyle/>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Use an estimated population for the area to get a sense of the time needed.</a:t>
            </a:r>
          </a:p>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If census workers will be comprised of city staff, make sure their other duties will not conflict with census work.  Census work takes priority. </a:t>
            </a:r>
            <a:r>
              <a:rPr lang="en-US" sz="1800" dirty="0">
                <a:latin typeface="Arial Narrow" panose="020B0606020202030204" pitchFamily="34" charset="0"/>
                <a:cs typeface="Arial" panose="020B0604020202020204" pitchFamily="34" charset="0"/>
              </a:rPr>
              <a:t>W</a:t>
            </a:r>
            <a:r>
              <a:rPr lang="en-US" sz="1800" dirty="0" smtClean="0">
                <a:latin typeface="Arial Narrow" panose="020B0606020202030204" pitchFamily="34" charset="0"/>
                <a:cs typeface="Arial" panose="020B0604020202020204" pitchFamily="34" charset="0"/>
              </a:rPr>
              <a:t>eekend and evening hours should be required. </a:t>
            </a:r>
          </a:p>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If city staff do not have the time/skills needed to conduct a census, consider hiring a contractor to do the entire census. </a:t>
            </a:r>
          </a:p>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If you decide to hire a contractor keep in mind that for a smaller census they may need to be onboard 1 week before fieldwork begins. </a:t>
            </a:r>
          </a:p>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The contractor must use OFM training materials him/herself and understand the requirements.</a:t>
            </a:r>
          </a:p>
          <a:p>
            <a:pPr marL="219456" indent="-219456">
              <a:lnSpc>
                <a:spcPct val="100000"/>
              </a:lnSpc>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The city must monitor the contractor and make sure OFM requirements are being followed.</a:t>
            </a:r>
          </a:p>
          <a:p>
            <a:pPr marL="219456" indent="-219456">
              <a:spcBef>
                <a:spcPts val="0"/>
              </a:spcBef>
              <a:spcAft>
                <a:spcPts val="281"/>
              </a:spcAft>
              <a:buNone/>
            </a:pPr>
            <a:endParaRPr lang="en-US" sz="1800" dirty="0" smtClean="0"/>
          </a:p>
          <a:p>
            <a:pPr>
              <a:buFont typeface="Arial" panose="020B0604020202020204" pitchFamily="34" charset="0"/>
              <a:buChar char="•"/>
            </a:pPr>
            <a:endParaRPr lang="en-US" sz="2400" dirty="0" smtClean="0"/>
          </a:p>
          <a:p>
            <a:pPr marL="55562" indent="0">
              <a:buNone/>
            </a:pPr>
            <a:endParaRPr lang="en-US" sz="2400" dirty="0" smtClean="0"/>
          </a:p>
          <a:p>
            <a:pPr>
              <a:buFont typeface="Arial" panose="020B0604020202020204" pitchFamily="34" charset="0"/>
              <a:buChar char="•"/>
            </a:pPr>
            <a:endParaRPr lang="en-US" sz="2400" dirty="0" smtClean="0"/>
          </a:p>
          <a:p>
            <a:endParaRPr lang="en-US" dirty="0" smtClean="0"/>
          </a:p>
          <a:p>
            <a:endParaRPr lang="en-US" dirty="0"/>
          </a:p>
        </p:txBody>
      </p:sp>
      <p:sp>
        <p:nvSpPr>
          <p:cNvPr id="4" name="Text Placeholder 3"/>
          <p:cNvSpPr>
            <a:spLocks noGrp="1"/>
          </p:cNvSpPr>
          <p:nvPr>
            <p:ph type="body" sz="quarter" idx="14"/>
          </p:nvPr>
        </p:nvSpPr>
        <p:spPr>
          <a:xfrm>
            <a:off x="685800" y="228598"/>
            <a:ext cx="7772400" cy="713232"/>
          </a:xfrm>
        </p:spPr>
        <p:txBody>
          <a:bodyPr/>
          <a:lstStyle/>
          <a:p>
            <a:r>
              <a:rPr lang="en-US" dirty="0" smtClean="0">
                <a:latin typeface="Arial Narrow" panose="020B0606020202030204" pitchFamily="34" charset="0"/>
              </a:rPr>
              <a:t>Use City Staff vs Hire Contractor</a:t>
            </a:r>
            <a:endParaRPr lang="en-US"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3940016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685800" y="228600"/>
            <a:ext cx="7772400" cy="685800"/>
          </a:xfrm>
        </p:spPr>
        <p:txBody>
          <a:bodyPr/>
          <a:lstStyle/>
          <a:p>
            <a:r>
              <a:rPr lang="en-US" dirty="0" smtClean="0">
                <a:latin typeface="Arial Narrow" panose="020B0606020202030204" pitchFamily="34" charset="0"/>
                <a:cs typeface="Arial" panose="020B0604020202020204" pitchFamily="34" charset="0"/>
              </a:rPr>
              <a:t>Census Manuals</a:t>
            </a:r>
            <a:endParaRPr lang="en-US" dirty="0">
              <a:latin typeface="Arial Narrow" panose="020B0606020202030204" pitchFamily="34" charset="0"/>
              <a:cs typeface="Arial" panose="020B0604020202020204" pitchFamily="34" charset="0"/>
            </a:endParaRPr>
          </a:p>
        </p:txBody>
      </p:sp>
      <p:sp>
        <p:nvSpPr>
          <p:cNvPr id="7" name="Rectangle 3"/>
          <p:cNvSpPr txBox="1">
            <a:spLocks noChangeArrowheads="1"/>
          </p:cNvSpPr>
          <p:nvPr/>
        </p:nvSpPr>
        <p:spPr>
          <a:xfrm>
            <a:off x="685800" y="1097280"/>
            <a:ext cx="7772400" cy="3217545"/>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9456" lvl="2" indent="-219456">
              <a:spcBef>
                <a:spcPts val="0"/>
              </a:spcBef>
              <a:spcAft>
                <a:spcPts val="600"/>
              </a:spcAft>
            </a:pPr>
            <a:r>
              <a:rPr lang="en-US" sz="1800" dirty="0">
                <a:cs typeface="Arial" panose="020B0604020202020204" pitchFamily="34" charset="0"/>
              </a:rPr>
              <a:t>Be advised that </a:t>
            </a:r>
            <a:r>
              <a:rPr lang="en-US" sz="1800" dirty="0" smtClean="0">
                <a:cs typeface="Arial" panose="020B0604020202020204" pitchFamily="34" charset="0"/>
              </a:rPr>
              <a:t>this training presentation </a:t>
            </a:r>
            <a:r>
              <a:rPr lang="en-US" sz="1800" dirty="0">
                <a:cs typeface="Arial" panose="020B0604020202020204" pitchFamily="34" charset="0"/>
              </a:rPr>
              <a:t>does not substitute for reading the manuals. </a:t>
            </a:r>
          </a:p>
          <a:p>
            <a:pPr marL="219456" lvl="2" indent="-219456">
              <a:spcBef>
                <a:spcPts val="0"/>
              </a:spcBef>
              <a:spcAft>
                <a:spcPts val="600"/>
              </a:spcAft>
            </a:pPr>
            <a:r>
              <a:rPr lang="en-US" sz="1800" dirty="0" smtClean="0">
                <a:cs typeface="Arial" panose="020B0604020202020204" pitchFamily="34" charset="0"/>
              </a:rPr>
              <a:t>OFM has posted the PDF </a:t>
            </a:r>
            <a:r>
              <a:rPr lang="en-US" sz="1800" dirty="0">
                <a:cs typeface="Arial" panose="020B0604020202020204" pitchFamily="34" charset="0"/>
              </a:rPr>
              <a:t>versions of the manuals </a:t>
            </a:r>
            <a:r>
              <a:rPr lang="en-US" sz="1800" dirty="0" smtClean="0">
                <a:cs typeface="Arial" panose="020B0604020202020204" pitchFamily="34" charset="0"/>
              </a:rPr>
              <a:t>online </a:t>
            </a:r>
            <a:r>
              <a:rPr lang="en-US" sz="1800" dirty="0">
                <a:cs typeface="Arial" panose="020B0604020202020204" pitchFamily="34" charset="0"/>
              </a:rPr>
              <a:t>at: </a:t>
            </a:r>
            <a:r>
              <a:rPr lang="en-US" sz="1800" u="sng" dirty="0">
                <a:cs typeface="Arial" panose="020B0604020202020204" pitchFamily="34" charset="0"/>
              </a:rPr>
              <a:t> http://www.ofm.wa.gov/pop/annex/forms/default.asp</a:t>
            </a:r>
          </a:p>
          <a:p>
            <a:pPr marL="219456" lvl="3"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The three manuals found online are:</a:t>
            </a:r>
          </a:p>
          <a:p>
            <a:pPr marL="438912" lvl="5" indent="-219456">
              <a:spcBef>
                <a:spcPts val="0"/>
              </a:spcBef>
              <a:spcAft>
                <a:spcPts val="600"/>
              </a:spcAft>
              <a:buSzPct val="75000"/>
              <a:buFont typeface="Courier New" panose="02070309020205020404" pitchFamily="49" charset="0"/>
              <a:buChar char="o"/>
            </a:pPr>
            <a:r>
              <a:rPr lang="en-US" sz="1800" dirty="0" smtClean="0">
                <a:latin typeface="Arial Narrow" panose="020B0606020202030204" pitchFamily="34" charset="0"/>
                <a:cs typeface="Arial" panose="020B0604020202020204" pitchFamily="34" charset="0"/>
              </a:rPr>
              <a:t>Census Administrator Manual</a:t>
            </a:r>
          </a:p>
          <a:p>
            <a:pPr marL="438912" lvl="5" indent="-219456">
              <a:spcBef>
                <a:spcPts val="0"/>
              </a:spcBef>
              <a:spcAft>
                <a:spcPts val="600"/>
              </a:spcAft>
              <a:buSzPct val="75000"/>
              <a:buFont typeface="Courier New" panose="02070309020205020404" pitchFamily="49" charset="0"/>
              <a:buChar char="o"/>
            </a:pPr>
            <a:r>
              <a:rPr lang="en-US" sz="1800" dirty="0" smtClean="0">
                <a:latin typeface="Arial Narrow" panose="020B0606020202030204" pitchFamily="34" charset="0"/>
                <a:cs typeface="Arial" panose="020B0604020202020204" pitchFamily="34" charset="0"/>
              </a:rPr>
              <a:t>Census </a:t>
            </a:r>
            <a:r>
              <a:rPr lang="en-US" sz="1800" dirty="0">
                <a:latin typeface="Arial Narrow" panose="020B0606020202030204" pitchFamily="34" charset="0"/>
                <a:cs typeface="Arial" panose="020B0604020202020204" pitchFamily="34" charset="0"/>
              </a:rPr>
              <a:t>Enumerator’s </a:t>
            </a:r>
            <a:r>
              <a:rPr lang="en-US" sz="1800" dirty="0" smtClean="0">
                <a:latin typeface="Arial Narrow" panose="020B0606020202030204" pitchFamily="34" charset="0"/>
                <a:cs typeface="Arial" panose="020B0604020202020204" pitchFamily="34" charset="0"/>
              </a:rPr>
              <a:t>Manual</a:t>
            </a:r>
          </a:p>
          <a:p>
            <a:pPr marL="438912" lvl="5" indent="-219456">
              <a:spcBef>
                <a:spcPts val="0"/>
              </a:spcBef>
              <a:spcAft>
                <a:spcPts val="600"/>
              </a:spcAft>
              <a:buSzPct val="75000"/>
              <a:buFont typeface="Courier New" panose="02070309020205020404" pitchFamily="49" charset="0"/>
              <a:buChar char="o"/>
            </a:pPr>
            <a:r>
              <a:rPr lang="en-US" sz="1800" dirty="0" smtClean="0">
                <a:latin typeface="Arial Narrow" panose="020B0606020202030204" pitchFamily="34" charset="0"/>
                <a:cs typeface="Arial" panose="020B0604020202020204" pitchFamily="34" charset="0"/>
              </a:rPr>
              <a:t>Census </a:t>
            </a:r>
            <a:r>
              <a:rPr lang="en-US" sz="1800" dirty="0">
                <a:latin typeface="Arial Narrow" panose="020B0606020202030204" pitchFamily="34" charset="0"/>
                <a:cs typeface="Arial" panose="020B0604020202020204" pitchFamily="34" charset="0"/>
              </a:rPr>
              <a:t>Tabulation </a:t>
            </a:r>
            <a:r>
              <a:rPr lang="en-US" sz="1800" dirty="0" smtClean="0">
                <a:latin typeface="Arial Narrow" panose="020B0606020202030204" pitchFamily="34" charset="0"/>
                <a:cs typeface="Arial" panose="020B0604020202020204" pitchFamily="34" charset="0"/>
              </a:rPr>
              <a:t>Manual</a:t>
            </a:r>
          </a:p>
          <a:p>
            <a:pPr marL="219456" indent="-219456">
              <a:lnSpc>
                <a:spcPct val="100000"/>
              </a:lnSpc>
              <a:spcBef>
                <a:spcPts val="0"/>
              </a:spcBef>
              <a:spcAft>
                <a:spcPts val="600"/>
              </a:spcAft>
              <a:buFont typeface="Arial" panose="020B0604020202020204" pitchFamily="34" charset="0"/>
              <a:buChar char="•"/>
            </a:pPr>
            <a:r>
              <a:rPr lang="en-US" sz="1800" dirty="0">
                <a:cs typeface="Arial" panose="020B0604020202020204" pitchFamily="34" charset="0"/>
              </a:rPr>
              <a:t>Each person should read the manual(s) that pertains to </a:t>
            </a:r>
            <a:r>
              <a:rPr lang="en-US" sz="1800" dirty="0" smtClean="0">
                <a:cs typeface="Arial" panose="020B0604020202020204" pitchFamily="34" charset="0"/>
              </a:rPr>
              <a:t>his/her </a:t>
            </a:r>
            <a:r>
              <a:rPr lang="en-US" sz="1800" dirty="0">
                <a:cs typeface="Arial" panose="020B0604020202020204" pitchFamily="34" charset="0"/>
              </a:rPr>
              <a:t>job</a:t>
            </a:r>
            <a:r>
              <a:rPr lang="en-US" sz="1800" dirty="0">
                <a:latin typeface="Arial" panose="020B0604020202020204" pitchFamily="34" charset="0"/>
                <a:cs typeface="Arial" panose="020B0604020202020204" pitchFamily="34" charset="0"/>
              </a:rPr>
              <a:t>.</a:t>
            </a:r>
          </a:p>
          <a:p>
            <a:pPr marL="219456" lvl="3" indent="-219456">
              <a:spcBef>
                <a:spcPts val="0"/>
              </a:spcBef>
              <a:spcAft>
                <a:spcPts val="600"/>
              </a:spcAft>
              <a:buNone/>
            </a:pPr>
            <a:endParaRPr lang="en-US" sz="1800" dirty="0" smtClean="0">
              <a:cs typeface="Arial" panose="020B0604020202020204" pitchFamily="34" charset="0"/>
            </a:endParaRPr>
          </a:p>
          <a:p>
            <a:pPr marL="0" indent="0">
              <a:spcBef>
                <a:spcPts val="600"/>
              </a:spcBef>
              <a:buFontTx/>
              <a:buNone/>
            </a:pPr>
            <a:endParaRPr lang="en-US" sz="2400" u="sng" dirty="0" smtClean="0">
              <a:cs typeface="Arial" panose="020B0604020202020204" pitchFamily="34" charset="0"/>
            </a:endParaRPr>
          </a:p>
        </p:txBody>
      </p:sp>
      <p:sp>
        <p:nvSpPr>
          <p:cNvPr id="2" name="Slide Number Placeholder 1"/>
          <p:cNvSpPr>
            <a:spLocks noGrp="1"/>
          </p:cNvSpPr>
          <p:nvPr>
            <p:ph type="sldNum" sz="quarter" idx="12"/>
          </p:nvPr>
        </p:nvSpPr>
        <p:spPr/>
        <p:txBody>
          <a:bodyPr/>
          <a:lstStyle/>
          <a:p>
            <a:fld id="{1D7F1ABF-CE35-4BF2-A2ED-4F50B5C41B28}" type="slidenum">
              <a:rPr lang="en-US" smtClean="0">
                <a:cs typeface="Arial" panose="020B0604020202020204" pitchFamily="34" charset="0"/>
              </a:rPr>
              <a:pPr/>
              <a:t>9</a:t>
            </a:fld>
            <a:endParaRPr lang="en-US" dirty="0">
              <a:cs typeface="Arial" panose="020B0604020202020204" pitchFamily="34" charset="0"/>
            </a:endParaRPr>
          </a:p>
        </p:txBody>
      </p:sp>
    </p:spTree>
    <p:custDataLst>
      <p:tags r:id="rId1"/>
    </p:custDataLst>
    <p:extLst>
      <p:ext uri="{BB962C8B-B14F-4D97-AF65-F5344CB8AC3E}">
        <p14:creationId xmlns:p14="http://schemas.microsoft.com/office/powerpoint/2010/main" val="39525757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9bd08082-5289-4647-a44d-d1f519842a45"/>
  <p:tag name="TAG_BACKING_FORM_KEY" val="1967078-\\ofm\gwu\fc\pop\annexation\training\articulate_training_files\administrator\final_administrator_121216_db_yi_eg122216.pptx"/>
  <p:tag name="ARTICULATE_PRESENTER_VERSION" val="7"/>
  <p:tag name="ARTICULATE_USED_PAGE_ORIENTATION" val="1"/>
  <p:tag name="ARTICULATE_USED_PAGE_SIZE" val="1"/>
  <p:tag name="ARTICULATE_SLIDE_COUNT" val="6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264"/>
  <p:tag name="ARTICULATE_AUDIO_RECORDED" val="1"/>
  <p:tag name="ELAPSEDTIME" val="62.8"/>
  <p:tag name="ANNOTATION_COUNT" val="0"/>
  <p:tag name="ARTICULATE_USED_LAYOUT" val="15"/>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UDIO_ID" val="267"/>
  <p:tag name="ARTICULATE_AUDIO_RECORDED" val="1"/>
  <p:tag name="ELAPSEDTIME" val="51.3"/>
  <p:tag name="ANNOTATION_COUNT" val="0"/>
  <p:tag name="ARTICULATE_USED_LAYOUT" val="15"/>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BULLET_2" val="111"/>
  <p:tag name="BULLET_3" val="111"/>
  <p:tag name="BULLET_4" val="8226"/>
  <p:tag name="BULLET_5" val="8226"/>
  <p:tag name="MARGIN_1" val="0"/>
  <p:tag name="MARGIN_2" val="-2.147484E+09"/>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UDIO_ID" val="269"/>
  <p:tag name="ARTICULATE_AUDIO_RECORDED" val="1"/>
  <p:tag name="ELAPSEDTIME" val="104.1"/>
  <p:tag name="ANNOTATION_COUNT" val="0"/>
  <p:tag name="ARTICULATE_USED_LAYOUT" val="15"/>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AUDIO_ID" val="277"/>
  <p:tag name="ARTICULATE_USED_LAYOUT" val="14"/>
</p:tagLst>
</file>

<file path=ppt/tags/tag17.xml><?xml version="1.0" encoding="utf-8"?>
<p:tagLst xmlns:a="http://schemas.openxmlformats.org/drawingml/2006/main" xmlns:r="http://schemas.openxmlformats.org/officeDocument/2006/relationships" xmlns:p="http://schemas.openxmlformats.org/presentationml/2006/main">
  <p:tag name="AUDIO_ID" val="280"/>
  <p:tag name="ARTICULATE_USED_LAYOUT" val="15"/>
</p:tagLst>
</file>

<file path=ppt/tags/tag18.xml><?xml version="1.0" encoding="utf-8"?>
<p:tagLst xmlns:a="http://schemas.openxmlformats.org/drawingml/2006/main" xmlns:r="http://schemas.openxmlformats.org/officeDocument/2006/relationships" xmlns:p="http://schemas.openxmlformats.org/presentationml/2006/main">
  <p:tag name="AUDIO_ID" val="281"/>
  <p:tag name="ARTICULATE_USED_LAYOUT" val="15"/>
</p:tagLst>
</file>

<file path=ppt/tags/tag19.xml><?xml version="1.0" encoding="utf-8"?>
<p:tagLst xmlns:a="http://schemas.openxmlformats.org/drawingml/2006/main" xmlns:r="http://schemas.openxmlformats.org/officeDocument/2006/relationships" xmlns:p="http://schemas.openxmlformats.org/presentationml/2006/main">
  <p:tag name="AUDIO_ID" val="284"/>
  <p:tag name="ARTICULATE_USED_LAYOUT" val="15"/>
</p:tagLst>
</file>

<file path=ppt/tags/tag2.xml><?xml version="1.0" encoding="utf-8"?>
<p:tagLst xmlns:a="http://schemas.openxmlformats.org/drawingml/2006/main" xmlns:r="http://schemas.openxmlformats.org/officeDocument/2006/relationships" xmlns:p="http://schemas.openxmlformats.org/presentationml/2006/main">
  <p:tag name="AUDIO_ID" val="258"/>
  <p:tag name="ARTICULATE_AUDIO_RECORDED" val="1"/>
  <p:tag name="ELAPSEDTIME" val="60.2"/>
  <p:tag name="ANNOTATION_COUNT" val="0"/>
  <p:tag name="ARTICULATE_USED_LAYOUT" val="13"/>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85"/>
  <p:tag name="ARTICULATE_USED_LAYOUT" val="15"/>
</p:tagLst>
</file>

<file path=ppt/tags/tag21.xml><?xml version="1.0" encoding="utf-8"?>
<p:tagLst xmlns:a="http://schemas.openxmlformats.org/drawingml/2006/main" xmlns:r="http://schemas.openxmlformats.org/officeDocument/2006/relationships" xmlns:p="http://schemas.openxmlformats.org/presentationml/2006/main">
  <p:tag name="AUDIO_ID" val="290"/>
  <p:tag name="ARTICULATE_USED_LAYOUT" val="14"/>
</p:tagLst>
</file>

<file path=ppt/tags/tag22.xml><?xml version="1.0" encoding="utf-8"?>
<p:tagLst xmlns:a="http://schemas.openxmlformats.org/drawingml/2006/main" xmlns:r="http://schemas.openxmlformats.org/officeDocument/2006/relationships" xmlns:p="http://schemas.openxmlformats.org/presentationml/2006/main">
  <p:tag name="AUDIO_ID" val="289"/>
  <p:tag name="ARTICULATE_USED_LAYOUT" val="15"/>
</p:tagLst>
</file>

<file path=ppt/tags/tag23.xml><?xml version="1.0" encoding="utf-8"?>
<p:tagLst xmlns:a="http://schemas.openxmlformats.org/drawingml/2006/main" xmlns:r="http://schemas.openxmlformats.org/officeDocument/2006/relationships" xmlns:p="http://schemas.openxmlformats.org/presentationml/2006/main">
  <p:tag name="AUDIO_ID" val="292"/>
  <p:tag name="ARTICULATE_USED_LAYOUT" val="15"/>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39deb419-0c55-4c9a-8389-c78728cfa787"/>
</p:tagLst>
</file>

<file path=ppt/tags/tag26.xml><?xml version="1.0" encoding="utf-8"?>
<p:tagLst xmlns:a="http://schemas.openxmlformats.org/drawingml/2006/main" xmlns:r="http://schemas.openxmlformats.org/officeDocument/2006/relationships" xmlns:p="http://schemas.openxmlformats.org/presentationml/2006/main">
  <p:tag name="AUDIO_ID" val="300"/>
  <p:tag name="ARTICULATE_USED_LAYOUT" val="15"/>
</p:tagLst>
</file>

<file path=ppt/tags/tag27.xml><?xml version="1.0" encoding="utf-8"?>
<p:tagLst xmlns:a="http://schemas.openxmlformats.org/drawingml/2006/main" xmlns:r="http://schemas.openxmlformats.org/officeDocument/2006/relationships" xmlns:p="http://schemas.openxmlformats.org/presentationml/2006/main">
  <p:tag name="AUDIO_ID" val="304"/>
  <p:tag name="ARTICULATE_USED_LAYOUT" val="14"/>
</p:tagLst>
</file>

<file path=ppt/tags/tag28.xml><?xml version="1.0" encoding="utf-8"?>
<p:tagLst xmlns:a="http://schemas.openxmlformats.org/drawingml/2006/main" xmlns:r="http://schemas.openxmlformats.org/officeDocument/2006/relationships" xmlns:p="http://schemas.openxmlformats.org/presentationml/2006/main">
  <p:tag name="AUDIO_ID" val="306"/>
  <p:tag name="ARTICULATE_USED_LAYOUT" val="15"/>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2.147484E+09"/>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UDIO_ID" val="307"/>
  <p:tag name="ARTICULATE_AUDIO_RECORDED" val="1"/>
  <p:tag name="ELAPSEDTIME" val="48.2"/>
  <p:tag name="ANNOTATION_COUNT" val="0"/>
  <p:tag name="ARTICULATE_USED_LAYOUT" val="12"/>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AUDIO_ID" val="260"/>
  <p:tag name="ARTICULATE_AUDIO_RECORDED" val="1"/>
  <p:tag name="ELAPSEDTIME" val="18.9"/>
  <p:tag name="ANNOTATION_COUNT" val="0"/>
  <p:tag name="ARTICULATE_USED_LAYOUT" val="12"/>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2.147484E+09"/>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NNOTATION_TYPE_1" val="2"/>
  <p:tag name="ANNOTATION_START_1" val="5.3"/>
  <p:tag name="ANNOTATION_END_1" val="6.4"/>
  <p:tag name="ANNOTATION_TOP_1" val="-65"/>
  <p:tag name="ANNOTATION_LEFT_1" val="-65"/>
  <p:tag name="ANNOTATION_WIDTH_1" val="1092"/>
  <p:tag name="ANNOTATION_HEIGHT_1" val="851"/>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720"/>
  <p:tag name="ANNOTATION_TYPE_2" val="2"/>
  <p:tag name="ANNOTATION_START_2" val="6.4"/>
  <p:tag name="ANNOTATION_TOP_2" val="-65"/>
  <p:tag name="ANNOTATION_LEFT_2" val="-65"/>
  <p:tag name="ANNOTATION_WIDTH_2" val="1092"/>
  <p:tag name="ANNOTATION_HEIGHT_2" val="851"/>
  <p:tag name="ANNOTATION_ANIMATION_2" val="4"/>
  <p:tag name="ANNOTATION_ROTATION_2" val="0"/>
  <p:tag name="ANNOTATION_SUB_TYPE_2" val="11"/>
  <p:tag name="ANNOTATION_LOOP_COUNT_2" val="1"/>
  <p:tag name="ANNOTATION_BOX_RADIUS_2" val="0"/>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UDIO_ID" val="261"/>
  <p:tag name="ARTICULATE_AUDIO_RECORDED" val="1"/>
  <p:tag name="ELAPSEDTIME" val="4.6"/>
  <p:tag name="ANNOTATION_COUNT" val="0"/>
  <p:tag name="ARTICULATE_USED_LAYOUT" val="14"/>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7412</TotalTime>
  <Words>10759</Words>
  <Application>Microsoft Office PowerPoint</Application>
  <PresentationFormat>On-screen Show (4:3)</PresentationFormat>
  <Paragraphs>759</Paragraphs>
  <Slides>66</Slides>
  <Notes>66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Arial</vt:lpstr>
      <vt:lpstr>Arial Narrow</vt:lpstr>
      <vt:lpstr>Calibri</vt:lpstr>
      <vt:lpstr>Calibri Light</vt:lpstr>
      <vt:lpstr>Courier New</vt:lpstr>
      <vt:lpstr>Garamond</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Type: Accessory Dwelling Unit (ADU)</vt:lpstr>
      <vt:lpstr>Looking for Concealed Living Units</vt:lpstr>
      <vt:lpstr>Structure Type: Specials</vt:lpstr>
      <vt:lpstr>Vacant Housing</vt:lpstr>
      <vt:lpstr>Vacant New Construction (VNC)</vt:lpstr>
      <vt:lpstr>PowerPoint Presentation</vt:lpstr>
      <vt:lpstr>New Construction  But Not a Housing Unit</vt:lpstr>
      <vt:lpstr>PowerPoint Presentation</vt:lpstr>
      <vt:lpstr>PowerPoint Presentation</vt:lpstr>
      <vt:lpstr>Canvassing Regular Enclosed Block</vt:lpstr>
      <vt:lpstr>Canvassing Irregular Enclosed Block</vt:lpstr>
      <vt:lpstr>Canvassing Unenclosed Block</vt:lpstr>
      <vt:lpstr>Amend the Map If Necessary</vt:lpstr>
      <vt:lpstr>Empty Block</vt:lpstr>
      <vt:lpstr>PowerPoint Presentation</vt:lpstr>
      <vt:lpstr>Canvassing-Summary</vt:lpstr>
      <vt:lpstr>PowerPoint Presentation</vt:lpstr>
      <vt:lpstr>PowerPoint Presentation</vt:lpstr>
      <vt:lpstr>Residence Rules</vt:lpstr>
      <vt:lpstr>Residence Rules (continued)</vt:lpstr>
      <vt:lpstr>How to Fill Out the Field Enumeration Sheet</vt:lpstr>
      <vt:lpstr>Field Enumeration Sheet</vt:lpstr>
      <vt:lpstr>Prepare Field Enumeration Sheet</vt:lpstr>
      <vt:lpstr>Prepare Field Enumeration Sheet</vt:lpstr>
      <vt:lpstr>PowerPoint Presentation</vt:lpstr>
      <vt:lpstr>Field Enumeration Sheet Resident Names</vt:lpstr>
      <vt:lpstr>Interview: Basics</vt:lpstr>
      <vt:lpstr>Interview: Basics (continued)</vt:lpstr>
      <vt:lpstr>PowerPoint Presentation</vt:lpstr>
      <vt:lpstr>Interview: Screening Example</vt:lpstr>
      <vt:lpstr>Callbacks</vt:lpstr>
      <vt:lpstr>PowerPoint Presentation</vt:lpstr>
      <vt:lpstr>Field Enumeration Sheet: Vacant Housing</vt:lpstr>
      <vt:lpstr>PowerPoint Presentation</vt:lpstr>
      <vt:lpstr>Problem Situations</vt:lpstr>
      <vt:lpstr>PowerPoint Presentation</vt:lpstr>
      <vt:lpstr>Frequently Asked Questions</vt:lpstr>
      <vt:lpstr>Frequently Asked Questions</vt:lpstr>
      <vt:lpstr>Frequently Asked Questions</vt:lpstr>
      <vt:lpstr>PowerPoint Presentation</vt:lpstr>
      <vt:lpstr>PowerPoint Presentation</vt:lpstr>
      <vt:lpstr>PowerPoint Presentation</vt:lpstr>
    </vt:vector>
  </TitlesOfParts>
  <Company>Enterprise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Census Worker Training for a Small Census</dc:title>
  <dc:creator>OFM - Forecasting and Research</dc:creator>
  <cp:lastModifiedBy>Gardner, Erica (OFM)</cp:lastModifiedBy>
  <cp:revision>250</cp:revision>
  <cp:lastPrinted>2017-01-23T22:38:14Z</cp:lastPrinted>
  <dcterms:created xsi:type="dcterms:W3CDTF">2016-12-12T22:33:57Z</dcterms:created>
  <dcterms:modified xsi:type="dcterms:W3CDTF">2017-06-28T18:52:04Z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48B93348-E8A0-4918-9276-10BB1EA3A786</vt:lpwstr>
  </property>
  <property fmtid="{D5CDD505-2E9C-101B-9397-08002B2CF9AE}" pid="3" name="ArticulatePath">
    <vt:lpwstr>Final_Administrator_121216_DB_Yi_EG122216</vt:lpwstr>
  </property>
  <property fmtid="{D5CDD505-2E9C-101B-9397-08002B2CF9AE}" pid="4" name="ArticulateProjectVersion">
    <vt:lpwstr>7</vt:lpwstr>
  </property>
  <property fmtid="{D5CDD505-2E9C-101B-9397-08002B2CF9AE}" pid="5" name="ArticulateUseProject">
    <vt:lpwstr>1</vt:lpwstr>
  </property>
  <property fmtid="{D5CDD505-2E9C-101B-9397-08002B2CF9AE}" pid="6" name="ArticulateProjectFull">
    <vt:lpwstr>\\ofm\gwu\FC\POP\Annexation\Training\Articulate_Training_Files\Administrator\Final_Administrator_121216_DB_Yi_EG122216.ppta</vt:lpwstr>
  </property>
</Properties>
</file>